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9"/>
  </p:notesMasterIdLst>
  <p:sldIdLst>
    <p:sldId id="331" r:id="rId5"/>
    <p:sldId id="346" r:id="rId6"/>
    <p:sldId id="348" r:id="rId7"/>
    <p:sldId id="343" r:id="rId8"/>
    <p:sldId id="344" r:id="rId9"/>
    <p:sldId id="335" r:id="rId10"/>
    <p:sldId id="338" r:id="rId11"/>
    <p:sldId id="339" r:id="rId12"/>
    <p:sldId id="342" r:id="rId13"/>
    <p:sldId id="336" r:id="rId14"/>
    <p:sldId id="340" r:id="rId15"/>
    <p:sldId id="347" r:id="rId16"/>
    <p:sldId id="349" r:id="rId17"/>
    <p:sldId id="345"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6"/>
            <p14:sldId id="348"/>
            <p14:sldId id="343"/>
            <p14:sldId id="344"/>
            <p14:sldId id="335"/>
            <p14:sldId id="338"/>
            <p14:sldId id="339"/>
            <p14:sldId id="342"/>
            <p14:sldId id="336"/>
            <p14:sldId id="340"/>
            <p14:sldId id="347"/>
            <p14:sldId id="349"/>
            <p14:sldId id="345"/>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4CF1FD-F14E-5FD5-BFC2-DB49A6FECC6A}" name="MARIANNE BRUYANT" initials="MB" userId="S::marianne.bruyant@atos.net::9b65af92-d19d-4156-9de8-58b7e6433b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AUD BEILLARD" initials="AB" lastIdx="11" clrIdx="0">
    <p:extLst>
      <p:ext uri="{19B8F6BF-5375-455C-9EA6-DF929625EA0E}">
        <p15:presenceInfo xmlns:p15="http://schemas.microsoft.com/office/powerpoint/2012/main" userId="S-1-5-21-1616320312-2655828719-4280963109-33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8" autoAdjust="0"/>
    <p:restoredTop sz="94660"/>
  </p:normalViewPr>
  <p:slideViewPr>
    <p:cSldViewPr showGuides="1">
      <p:cViewPr varScale="1">
        <p:scale>
          <a:sx n="97" d="100"/>
          <a:sy n="97" d="100"/>
        </p:scale>
        <p:origin x="144"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14/05/2024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mailto:ce.XXXXXX@ac-academie.fr"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gouv.fr/bo/2023/Hebdo21/MENE2312737N"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1923678"/>
            <a:ext cx="8424000" cy="2077200"/>
          </a:xfrm>
        </p:spPr>
        <p:txBody>
          <a:bodyPr/>
          <a:lstStyle/>
          <a:p>
            <a:r>
              <a:rPr lang="fr-FR" dirty="0"/>
              <a:t>Application DDM</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211710"/>
            <a:ext cx="4258888" cy="2039756"/>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2" name="Rectangle 1"/>
          <p:cNvSpPr/>
          <p:nvPr/>
        </p:nvSpPr>
        <p:spPr>
          <a:xfrm>
            <a:off x="551386" y="717067"/>
            <a:ext cx="4572000" cy="369332"/>
          </a:xfrm>
          <a:prstGeom prst="rect">
            <a:avLst/>
          </a:prstGeom>
        </p:spPr>
        <p:txBody>
          <a:bodyPr>
            <a:spAutoFit/>
          </a:bodyPr>
          <a:lstStyle/>
          <a:p>
            <a:endParaRPr lang="fr-FR" dirty="0"/>
          </a:p>
        </p:txBody>
      </p:sp>
      <p:sp>
        <p:nvSpPr>
          <p:cNvPr id="10" name="Rectangle 9"/>
          <p:cNvSpPr/>
          <p:nvPr/>
        </p:nvSpPr>
        <p:spPr>
          <a:xfrm>
            <a:off x="1361593" y="176716"/>
            <a:ext cx="3795621" cy="369332"/>
          </a:xfrm>
          <a:prstGeom prst="rect">
            <a:avLst/>
          </a:prstGeom>
        </p:spPr>
        <p:txBody>
          <a:bodyPr wrap="square">
            <a:spAutoFit/>
          </a:bodyPr>
          <a:lstStyle/>
          <a:p>
            <a:r>
              <a:rPr lang="fr-FR" b="1" dirty="0">
                <a:cs typeface="Calibri" panose="020F0502020204030204" pitchFamily="34" charset="0"/>
              </a:rPr>
              <a:t>Je me renseigne sur les métiers</a:t>
            </a:r>
            <a:endParaRPr lang="fr-FR" dirty="0">
              <a:cs typeface="Calibri" panose="020F0502020204030204" pitchFamily="34" charset="0"/>
            </a:endParaRPr>
          </a:p>
        </p:txBody>
      </p:sp>
      <p:sp>
        <p:nvSpPr>
          <p:cNvPr id="6" name="Rectangle 5"/>
          <p:cNvSpPr/>
          <p:nvPr/>
        </p:nvSpPr>
        <p:spPr>
          <a:xfrm>
            <a:off x="163290" y="741933"/>
            <a:ext cx="8729190" cy="461665"/>
          </a:xfrm>
          <a:prstGeom prst="rect">
            <a:avLst/>
          </a:prstGeom>
        </p:spPr>
        <p:txBody>
          <a:bodyPr wrap="square">
            <a:spAutoFit/>
          </a:bodyPr>
          <a:lstStyle/>
          <a:p>
            <a:pPr marL="171450" indent="-171450">
              <a:buFont typeface="Arial" panose="020B0604020202020204" pitchFamily="34" charset="0"/>
              <a:buChar char="•"/>
            </a:pPr>
            <a:r>
              <a:rPr lang="fr-FR" sz="1200" dirty="0">
                <a:latin typeface="Calibri" panose="020F0502020204030204" pitchFamily="34" charset="0"/>
              </a:rPr>
              <a:t>Lors de la saisie des actions de découverte des métiers (voir « Je renseigne un projet), le champ « </a:t>
            </a:r>
            <a:r>
              <a:rPr lang="fr-FR" sz="1200" b="1" dirty="0">
                <a:latin typeface="Calibri-Bold"/>
              </a:rPr>
              <a:t>Métiers </a:t>
            </a:r>
            <a:r>
              <a:rPr lang="fr-FR" sz="1200" dirty="0">
                <a:latin typeface="Calibri" panose="020F0502020204030204" pitchFamily="34" charset="0"/>
              </a:rPr>
              <a:t>» est obligatoire. Pour m’aider à trouver les métiers à référencer dans mon projet, je consulte le « Catalogue des métiers » disponible dans l’application.</a:t>
            </a:r>
            <a:endParaRPr lang="fr-FR" sz="1200" dirty="0"/>
          </a:p>
        </p:txBody>
      </p:sp>
      <p:pic>
        <p:nvPicPr>
          <p:cNvPr id="17" name="Image 16"/>
          <p:cNvPicPr/>
          <p:nvPr/>
        </p:nvPicPr>
        <p:blipFill rotWithShape="1">
          <a:blip r:embed="rId2"/>
          <a:srcRect l="61332" t="46567" r="19916" b="17375"/>
          <a:stretch/>
        </p:blipFill>
        <p:spPr bwMode="auto">
          <a:xfrm>
            <a:off x="220736" y="2423622"/>
            <a:ext cx="2960039" cy="171040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52E6FD9E-F9EE-E2E0-D8F2-461880651252}"/>
              </a:ext>
            </a:extLst>
          </p:cNvPr>
          <p:cNvPicPr>
            <a:picLocks noChangeAspect="1"/>
          </p:cNvPicPr>
          <p:nvPr/>
        </p:nvPicPr>
        <p:blipFill>
          <a:blip r:embed="rId3"/>
          <a:stretch>
            <a:fillRect/>
          </a:stretch>
        </p:blipFill>
        <p:spPr>
          <a:xfrm>
            <a:off x="1478434" y="1183416"/>
            <a:ext cx="5724128" cy="668254"/>
          </a:xfrm>
          <a:prstGeom prst="rect">
            <a:avLst/>
          </a:prstGeom>
          <a:ln>
            <a:solidFill>
              <a:schemeClr val="tx1"/>
            </a:solidFill>
          </a:ln>
        </p:spPr>
      </p:pic>
      <p:pic>
        <p:nvPicPr>
          <p:cNvPr id="8" name="Image 7">
            <a:extLst>
              <a:ext uri="{FF2B5EF4-FFF2-40B4-BE49-F238E27FC236}">
                <a16:creationId xmlns:a16="http://schemas.microsoft.com/office/drawing/2014/main" id="{9F78D4E4-3A29-F0F3-7712-82EBFA62FAB6}"/>
              </a:ext>
            </a:extLst>
          </p:cNvPr>
          <p:cNvPicPr>
            <a:picLocks noChangeAspect="1"/>
          </p:cNvPicPr>
          <p:nvPr/>
        </p:nvPicPr>
        <p:blipFill>
          <a:blip r:embed="rId4"/>
          <a:stretch>
            <a:fillRect/>
          </a:stretch>
        </p:blipFill>
        <p:spPr>
          <a:xfrm>
            <a:off x="4725294" y="2697882"/>
            <a:ext cx="4001011" cy="1799380"/>
          </a:xfrm>
          <a:prstGeom prst="rect">
            <a:avLst/>
          </a:prstGeom>
        </p:spPr>
      </p:pic>
      <p:pic>
        <p:nvPicPr>
          <p:cNvPr id="12" name="Image 11">
            <a:extLst>
              <a:ext uri="{FF2B5EF4-FFF2-40B4-BE49-F238E27FC236}">
                <a16:creationId xmlns:a16="http://schemas.microsoft.com/office/drawing/2014/main" id="{0CA4C710-E7AA-6802-DDF3-137EE12DCAA1}"/>
              </a:ext>
            </a:extLst>
          </p:cNvPr>
          <p:cNvPicPr>
            <a:picLocks noChangeAspect="1"/>
          </p:cNvPicPr>
          <p:nvPr/>
        </p:nvPicPr>
        <p:blipFill>
          <a:blip r:embed="rId5"/>
          <a:stretch>
            <a:fillRect/>
          </a:stretch>
        </p:blipFill>
        <p:spPr>
          <a:xfrm>
            <a:off x="899592" y="2980949"/>
            <a:ext cx="3259942" cy="1606716"/>
          </a:xfrm>
          <a:prstGeom prst="rect">
            <a:avLst/>
          </a:prstGeom>
          <a:ln>
            <a:noFill/>
          </a:ln>
        </p:spPr>
      </p:pic>
      <p:sp>
        <p:nvSpPr>
          <p:cNvPr id="15" name="Rectangle 14">
            <a:extLst>
              <a:ext uri="{FF2B5EF4-FFF2-40B4-BE49-F238E27FC236}">
                <a16:creationId xmlns:a16="http://schemas.microsoft.com/office/drawing/2014/main" id="{813E9B8D-3C73-FE5F-D1C4-8FA8C12A6AB4}"/>
              </a:ext>
            </a:extLst>
          </p:cNvPr>
          <p:cNvSpPr/>
          <p:nvPr/>
        </p:nvSpPr>
        <p:spPr>
          <a:xfrm>
            <a:off x="148170" y="1923678"/>
            <a:ext cx="4495837" cy="461665"/>
          </a:xfrm>
          <a:prstGeom prst="rect">
            <a:avLst/>
          </a:prstGeom>
        </p:spPr>
        <p:txBody>
          <a:bodyPr wrap="square">
            <a:spAutoFit/>
          </a:bodyPr>
          <a:lstStyle/>
          <a:p>
            <a:pPr marL="171450" indent="-171450">
              <a:buFont typeface="Arial" panose="020B0604020202020204" pitchFamily="34" charset="0"/>
              <a:buChar char="•"/>
            </a:pPr>
            <a:r>
              <a:rPr lang="fr-FR" sz="1200" dirty="0">
                <a:latin typeface="Calibri" panose="020F0502020204030204" pitchFamily="34" charset="0"/>
              </a:rPr>
              <a:t>Je peux rechercher un métier par : 1) élément du libellé, 2) première lettre du libellé et 3) secteur d’activité. </a:t>
            </a:r>
            <a:endParaRPr lang="fr-FR" sz="1200" dirty="0"/>
          </a:p>
        </p:txBody>
      </p:sp>
      <p:sp>
        <p:nvSpPr>
          <p:cNvPr id="24" name="Ellipse 23">
            <a:extLst>
              <a:ext uri="{FF2B5EF4-FFF2-40B4-BE49-F238E27FC236}">
                <a16:creationId xmlns:a16="http://schemas.microsoft.com/office/drawing/2014/main" id="{ED78CC49-B8FE-378F-0E0A-E81126A10AF0}"/>
              </a:ext>
            </a:extLst>
          </p:cNvPr>
          <p:cNvSpPr/>
          <p:nvPr/>
        </p:nvSpPr>
        <p:spPr>
          <a:xfrm>
            <a:off x="643566" y="2596282"/>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1</a:t>
            </a:r>
          </a:p>
        </p:txBody>
      </p:sp>
      <p:sp>
        <p:nvSpPr>
          <p:cNvPr id="25" name="Ellipse 24">
            <a:extLst>
              <a:ext uri="{FF2B5EF4-FFF2-40B4-BE49-F238E27FC236}">
                <a16:creationId xmlns:a16="http://schemas.microsoft.com/office/drawing/2014/main" id="{6995300A-8FF5-9FA9-DF6B-BB8DDE6C6704}"/>
              </a:ext>
            </a:extLst>
          </p:cNvPr>
          <p:cNvSpPr/>
          <p:nvPr/>
        </p:nvSpPr>
        <p:spPr>
          <a:xfrm>
            <a:off x="1361593" y="3635332"/>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2</a:t>
            </a:r>
          </a:p>
        </p:txBody>
      </p:sp>
      <p:pic>
        <p:nvPicPr>
          <p:cNvPr id="29" name="Image 28">
            <a:extLst>
              <a:ext uri="{FF2B5EF4-FFF2-40B4-BE49-F238E27FC236}">
                <a16:creationId xmlns:a16="http://schemas.microsoft.com/office/drawing/2014/main" id="{E25F2028-FDFB-C69A-E3F3-E3F050DB2CF8}"/>
              </a:ext>
            </a:extLst>
          </p:cNvPr>
          <p:cNvPicPr>
            <a:picLocks noChangeAspect="1"/>
          </p:cNvPicPr>
          <p:nvPr/>
        </p:nvPicPr>
        <p:blipFill rotWithShape="1">
          <a:blip r:embed="rId6"/>
          <a:srcRect r="17682"/>
          <a:stretch/>
        </p:blipFill>
        <p:spPr>
          <a:xfrm>
            <a:off x="1991374" y="3429308"/>
            <a:ext cx="2692345" cy="1611993"/>
          </a:xfrm>
          <a:prstGeom prst="rect">
            <a:avLst/>
          </a:prstGeom>
        </p:spPr>
      </p:pic>
      <p:sp>
        <p:nvSpPr>
          <p:cNvPr id="27" name="Ellipse 26">
            <a:extLst>
              <a:ext uri="{FF2B5EF4-FFF2-40B4-BE49-F238E27FC236}">
                <a16:creationId xmlns:a16="http://schemas.microsoft.com/office/drawing/2014/main" id="{F8558142-EEED-DF52-89C1-02D613F43739}"/>
              </a:ext>
            </a:extLst>
          </p:cNvPr>
          <p:cNvSpPr/>
          <p:nvPr/>
        </p:nvSpPr>
        <p:spPr>
          <a:xfrm>
            <a:off x="2974683" y="3937356"/>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3</a:t>
            </a:r>
          </a:p>
        </p:txBody>
      </p:sp>
      <p:sp>
        <p:nvSpPr>
          <p:cNvPr id="30" name="Rectangle 29">
            <a:extLst>
              <a:ext uri="{FF2B5EF4-FFF2-40B4-BE49-F238E27FC236}">
                <a16:creationId xmlns:a16="http://schemas.microsoft.com/office/drawing/2014/main" id="{52584BE1-9BBD-7B5E-026A-E110202F326F}"/>
              </a:ext>
            </a:extLst>
          </p:cNvPr>
          <p:cNvSpPr/>
          <p:nvPr/>
        </p:nvSpPr>
        <p:spPr>
          <a:xfrm>
            <a:off x="4642145" y="1914260"/>
            <a:ext cx="4353685" cy="830997"/>
          </a:xfrm>
          <a:prstGeom prst="rect">
            <a:avLst/>
          </a:prstGeom>
        </p:spPr>
        <p:txBody>
          <a:bodyPr wrap="square">
            <a:spAutoFit/>
          </a:bodyPr>
          <a:lstStyle/>
          <a:p>
            <a:pPr marL="171450" indent="-171450">
              <a:buFont typeface="Arial" panose="020B0604020202020204" pitchFamily="34" charset="0"/>
              <a:buChar char="•"/>
            </a:pPr>
            <a:r>
              <a:rPr lang="fr-FR" sz="1200" dirty="0">
                <a:latin typeface="Calibri" panose="020F0502020204030204" pitchFamily="34" charset="0"/>
              </a:rPr>
              <a:t>Dans la fiche d’un métier, je trouve : </a:t>
            </a:r>
          </a:p>
          <a:p>
            <a:pPr marL="171450" indent="-171450">
              <a:buFontTx/>
              <a:buChar char="-"/>
            </a:pPr>
            <a:r>
              <a:rPr lang="fr-FR" sz="1200" dirty="0">
                <a:latin typeface="Calibri" panose="020F0502020204030204" pitchFamily="34" charset="0"/>
              </a:rPr>
              <a:t>Les secteurs d’activité qui lui sont liés.</a:t>
            </a:r>
          </a:p>
          <a:p>
            <a:pPr marL="171450" indent="-171450">
              <a:buFontTx/>
              <a:buChar char="-"/>
            </a:pPr>
            <a:r>
              <a:rPr lang="fr-FR" sz="1200" dirty="0">
                <a:latin typeface="Calibri" panose="020F0502020204030204" pitchFamily="34" charset="0"/>
              </a:rPr>
              <a:t>Une description détaillée du métier.</a:t>
            </a:r>
          </a:p>
          <a:p>
            <a:pPr marL="171450" indent="-171450">
              <a:buFontTx/>
              <a:buChar char="-"/>
            </a:pPr>
            <a:r>
              <a:rPr lang="fr-FR" sz="1200" dirty="0">
                <a:latin typeface="Calibri" panose="020F0502020204030204" pitchFamily="34" charset="0"/>
              </a:rPr>
              <a:t>Un lien vers la fiche complète du métier sur le site de l’Onisep. </a:t>
            </a:r>
            <a:endParaRPr lang="fr-FR" sz="1200" dirty="0"/>
          </a:p>
        </p:txBody>
      </p:sp>
    </p:spTree>
    <p:extLst>
      <p:ext uri="{BB962C8B-B14F-4D97-AF65-F5344CB8AC3E}">
        <p14:creationId xmlns:p14="http://schemas.microsoft.com/office/powerpoint/2010/main" val="34923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BF572F4A-9FC3-3A3F-2C8C-5985DDAC4560}"/>
              </a:ext>
            </a:extLst>
          </p:cNvPr>
          <p:cNvPicPr>
            <a:picLocks noChangeAspect="1"/>
          </p:cNvPicPr>
          <p:nvPr/>
        </p:nvPicPr>
        <p:blipFill>
          <a:blip r:embed="rId2"/>
          <a:stretch>
            <a:fillRect/>
          </a:stretch>
        </p:blipFill>
        <p:spPr>
          <a:xfrm>
            <a:off x="5540129" y="3373680"/>
            <a:ext cx="2962497" cy="1718350"/>
          </a:xfrm>
          <a:prstGeom prst="rect">
            <a:avLst/>
          </a:prstGeom>
        </p:spPr>
      </p:pic>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pic>
        <p:nvPicPr>
          <p:cNvPr id="7" name="Image 6">
            <a:extLst>
              <a:ext uri="{FF2B5EF4-FFF2-40B4-BE49-F238E27FC236}">
                <a16:creationId xmlns:a16="http://schemas.microsoft.com/office/drawing/2014/main" id="{DC293553-6160-32AD-A688-319BDB8EF091}"/>
              </a:ext>
            </a:extLst>
          </p:cNvPr>
          <p:cNvPicPr>
            <a:picLocks noChangeAspect="1"/>
          </p:cNvPicPr>
          <p:nvPr/>
        </p:nvPicPr>
        <p:blipFill>
          <a:blip r:embed="rId3"/>
          <a:stretch>
            <a:fillRect/>
          </a:stretch>
        </p:blipFill>
        <p:spPr>
          <a:xfrm>
            <a:off x="2267744" y="943765"/>
            <a:ext cx="6264696" cy="587015"/>
          </a:xfrm>
          <a:prstGeom prst="rect">
            <a:avLst/>
          </a:prstGeom>
        </p:spPr>
      </p:pic>
      <p:sp>
        <p:nvSpPr>
          <p:cNvPr id="8" name="Rectangle 7">
            <a:extLst>
              <a:ext uri="{FF2B5EF4-FFF2-40B4-BE49-F238E27FC236}">
                <a16:creationId xmlns:a16="http://schemas.microsoft.com/office/drawing/2014/main" id="{44E4CB82-CB1A-B6CC-6512-A1A20CD179B4}"/>
              </a:ext>
            </a:extLst>
          </p:cNvPr>
          <p:cNvSpPr/>
          <p:nvPr/>
        </p:nvSpPr>
        <p:spPr>
          <a:xfrm>
            <a:off x="1361593" y="176716"/>
            <a:ext cx="5442655" cy="369332"/>
          </a:xfrm>
          <a:prstGeom prst="rect">
            <a:avLst/>
          </a:prstGeom>
        </p:spPr>
        <p:txBody>
          <a:bodyPr wrap="square">
            <a:spAutoFit/>
          </a:bodyPr>
          <a:lstStyle/>
          <a:p>
            <a:r>
              <a:rPr lang="fr-FR" b="1" dirty="0">
                <a:cs typeface="Calibri" panose="020F0502020204030204" pitchFamily="34" charset="0"/>
              </a:rPr>
              <a:t>Je me renseigne sur les structures partenaires</a:t>
            </a:r>
            <a:endParaRPr lang="fr-FR" dirty="0">
              <a:cs typeface="Calibri" panose="020F0502020204030204" pitchFamily="34" charset="0"/>
            </a:endParaRPr>
          </a:p>
        </p:txBody>
      </p:sp>
      <p:sp>
        <p:nvSpPr>
          <p:cNvPr id="11" name="Rectangle 10">
            <a:extLst>
              <a:ext uri="{FF2B5EF4-FFF2-40B4-BE49-F238E27FC236}">
                <a16:creationId xmlns:a16="http://schemas.microsoft.com/office/drawing/2014/main" id="{9F9C03EE-ED05-D935-E72E-F856D70BFA64}"/>
              </a:ext>
            </a:extLst>
          </p:cNvPr>
          <p:cNvSpPr/>
          <p:nvPr/>
        </p:nvSpPr>
        <p:spPr>
          <a:xfrm>
            <a:off x="163290" y="699542"/>
            <a:ext cx="8729190" cy="461665"/>
          </a:xfrm>
          <a:prstGeom prst="rect">
            <a:avLst/>
          </a:prstGeom>
        </p:spPr>
        <p:txBody>
          <a:bodyPr wrap="square">
            <a:spAutoFit/>
          </a:bodyPr>
          <a:lstStyle/>
          <a:p>
            <a:pPr marL="171450" indent="-171450">
              <a:buFont typeface="Arial" panose="020B0604020202020204" pitchFamily="34" charset="0"/>
              <a:buChar char="•"/>
            </a:pPr>
            <a:r>
              <a:rPr lang="fr-FR" sz="1200" dirty="0">
                <a:latin typeface="Calibri" panose="020F0502020204030204" pitchFamily="34" charset="0"/>
              </a:rPr>
              <a:t>Pour m’aider à trouver des structures partenaires pour la mise en œuvre d’une action, je consulte la page « Structures partenaires » disponible dans l’application.</a:t>
            </a:r>
            <a:endParaRPr lang="fr-FR" sz="1200" dirty="0"/>
          </a:p>
        </p:txBody>
      </p:sp>
      <p:pic>
        <p:nvPicPr>
          <p:cNvPr id="17" name="Image 16">
            <a:extLst>
              <a:ext uri="{FF2B5EF4-FFF2-40B4-BE49-F238E27FC236}">
                <a16:creationId xmlns:a16="http://schemas.microsoft.com/office/drawing/2014/main" id="{84CDAF2F-3329-9C82-2628-1C323CAA0B83}"/>
              </a:ext>
            </a:extLst>
          </p:cNvPr>
          <p:cNvPicPr>
            <a:picLocks noChangeAspect="1"/>
          </p:cNvPicPr>
          <p:nvPr/>
        </p:nvPicPr>
        <p:blipFill>
          <a:blip r:embed="rId4"/>
          <a:stretch>
            <a:fillRect/>
          </a:stretch>
        </p:blipFill>
        <p:spPr>
          <a:xfrm>
            <a:off x="323528" y="1621459"/>
            <a:ext cx="4536504" cy="3070275"/>
          </a:xfrm>
          <a:prstGeom prst="rect">
            <a:avLst/>
          </a:prstGeom>
        </p:spPr>
      </p:pic>
      <p:sp>
        <p:nvSpPr>
          <p:cNvPr id="27" name="Ellipse 26">
            <a:extLst>
              <a:ext uri="{FF2B5EF4-FFF2-40B4-BE49-F238E27FC236}">
                <a16:creationId xmlns:a16="http://schemas.microsoft.com/office/drawing/2014/main" id="{8F512E07-5E49-BDB2-F91E-85D9DA6B8B39}"/>
              </a:ext>
            </a:extLst>
          </p:cNvPr>
          <p:cNvSpPr/>
          <p:nvPr/>
        </p:nvSpPr>
        <p:spPr>
          <a:xfrm>
            <a:off x="2123728" y="2422775"/>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2</a:t>
            </a:r>
          </a:p>
        </p:txBody>
      </p:sp>
      <p:sp>
        <p:nvSpPr>
          <p:cNvPr id="29" name="Rectangle : coins arrondis 28">
            <a:extLst>
              <a:ext uri="{FF2B5EF4-FFF2-40B4-BE49-F238E27FC236}">
                <a16:creationId xmlns:a16="http://schemas.microsoft.com/office/drawing/2014/main" id="{81DD30A3-52A1-198E-55EB-0BCC6C3633CF}"/>
              </a:ext>
            </a:extLst>
          </p:cNvPr>
          <p:cNvSpPr/>
          <p:nvPr/>
        </p:nvSpPr>
        <p:spPr>
          <a:xfrm>
            <a:off x="320436" y="2081424"/>
            <a:ext cx="4467587" cy="250672"/>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B8B31897-BF58-D2B5-79AD-4F5AEC873D4A}"/>
              </a:ext>
            </a:extLst>
          </p:cNvPr>
          <p:cNvSpPr/>
          <p:nvPr/>
        </p:nvSpPr>
        <p:spPr>
          <a:xfrm>
            <a:off x="3290001" y="2034147"/>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3</a:t>
            </a:r>
          </a:p>
        </p:txBody>
      </p:sp>
      <p:sp>
        <p:nvSpPr>
          <p:cNvPr id="32" name="Rectangle : coins arrondis 31">
            <a:extLst>
              <a:ext uri="{FF2B5EF4-FFF2-40B4-BE49-F238E27FC236}">
                <a16:creationId xmlns:a16="http://schemas.microsoft.com/office/drawing/2014/main" id="{8A0F4DF1-C0A6-D242-3D37-97CDAF8CDEB5}"/>
              </a:ext>
            </a:extLst>
          </p:cNvPr>
          <p:cNvSpPr/>
          <p:nvPr/>
        </p:nvSpPr>
        <p:spPr>
          <a:xfrm>
            <a:off x="7503067" y="3723878"/>
            <a:ext cx="309293" cy="134936"/>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 coins arrondis 32">
            <a:extLst>
              <a:ext uri="{FF2B5EF4-FFF2-40B4-BE49-F238E27FC236}">
                <a16:creationId xmlns:a16="http://schemas.microsoft.com/office/drawing/2014/main" id="{F9ED010B-4247-7D5C-24EE-066628706D0D}"/>
              </a:ext>
            </a:extLst>
          </p:cNvPr>
          <p:cNvSpPr/>
          <p:nvPr/>
        </p:nvSpPr>
        <p:spPr>
          <a:xfrm>
            <a:off x="5540129" y="3375766"/>
            <a:ext cx="2560263" cy="176510"/>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 name="Connecteur droit avec flèche 1">
            <a:extLst>
              <a:ext uri="{FF2B5EF4-FFF2-40B4-BE49-F238E27FC236}">
                <a16:creationId xmlns:a16="http://schemas.microsoft.com/office/drawing/2014/main" id="{4F24DED0-A4AB-04DF-942D-1FFE099B8090}"/>
              </a:ext>
            </a:extLst>
          </p:cNvPr>
          <p:cNvCxnSpPr>
            <a:cxnSpLocks/>
          </p:cNvCxnSpPr>
          <p:nvPr/>
        </p:nvCxnSpPr>
        <p:spPr>
          <a:xfrm>
            <a:off x="3500242" y="2332096"/>
            <a:ext cx="2044845" cy="116048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004048" y="1625616"/>
            <a:ext cx="3819515" cy="1954381"/>
          </a:xfrm>
          <a:prstGeom prst="rect">
            <a:avLst/>
          </a:prstGeom>
        </p:spPr>
        <p:txBody>
          <a:bodyPr wrap="square">
            <a:spAutoFit/>
          </a:bodyPr>
          <a:lstStyle/>
          <a:p>
            <a:pPr marL="171450" indent="-171450" algn="just">
              <a:buFont typeface="Arial" panose="020B0604020202020204" pitchFamily="34" charset="0"/>
              <a:buChar char="•"/>
            </a:pPr>
            <a:r>
              <a:rPr lang="fr-FR" sz="1100" dirty="0">
                <a:latin typeface="Calibri" panose="020F0502020204030204" pitchFamily="34" charset="0"/>
                <a:cs typeface="Calibri" panose="020F0502020204030204" pitchFamily="34" charset="0"/>
              </a:rPr>
              <a:t>A l’arrivée sur la page, une cartographie présente toutes les structures partenaires référencées dans DDM (1).</a:t>
            </a:r>
          </a:p>
          <a:p>
            <a:pPr algn="just"/>
            <a:r>
              <a:rPr lang="fr-FR" sz="1100" dirty="0">
                <a:latin typeface="Calibri" panose="020F0502020204030204" pitchFamily="34" charset="0"/>
                <a:cs typeface="Calibri" panose="020F0502020204030204" pitchFamily="34" charset="0"/>
              </a:rPr>
              <a:t>Par défaut, le zoom est positionné sur l’établissement et ses environs pour montrer les structures proches géographiquement (2).</a:t>
            </a:r>
          </a:p>
          <a:p>
            <a:pPr algn="just"/>
            <a:endParaRPr lang="fr-FR" sz="1100" dirty="0">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fr-FR" sz="1100" dirty="0">
                <a:latin typeface="Calibri" panose="020F0502020204030204" pitchFamily="34" charset="0"/>
                <a:cs typeface="Calibri" panose="020F0502020204030204" pitchFamily="34" charset="0"/>
              </a:rPr>
              <a:t>Je peux filtrer la liste des structures par « Type », « Domaine », « Convention ou agrément » et « Commune » (3). La liste à droite est mise à jour à chaque modification des filtres.</a:t>
            </a:r>
          </a:p>
          <a:p>
            <a:pPr algn="just"/>
            <a:endParaRPr lang="fr-FR" sz="1100" dirty="0">
              <a:latin typeface="Calibri" panose="020F0502020204030204" pitchFamily="34" charset="0"/>
              <a:cs typeface="Calibri" panose="020F0502020204030204" pitchFamily="34" charset="0"/>
            </a:endParaRPr>
          </a:p>
        </p:txBody>
      </p:sp>
      <p:sp>
        <p:nvSpPr>
          <p:cNvPr id="10" name="Rectangle : coins arrondis 9">
            <a:extLst>
              <a:ext uri="{FF2B5EF4-FFF2-40B4-BE49-F238E27FC236}">
                <a16:creationId xmlns:a16="http://schemas.microsoft.com/office/drawing/2014/main" id="{890EF952-5D36-FDA2-4322-C7AE57418E3A}"/>
              </a:ext>
            </a:extLst>
          </p:cNvPr>
          <p:cNvSpPr/>
          <p:nvPr/>
        </p:nvSpPr>
        <p:spPr>
          <a:xfrm>
            <a:off x="3335307" y="2609848"/>
            <a:ext cx="516613" cy="134936"/>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77231A98-500F-CCA3-4968-3F3CA8BAFE5D}"/>
              </a:ext>
            </a:extLst>
          </p:cNvPr>
          <p:cNvSpPr/>
          <p:nvPr/>
        </p:nvSpPr>
        <p:spPr>
          <a:xfrm>
            <a:off x="3744393" y="2671759"/>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1</a:t>
            </a:r>
          </a:p>
        </p:txBody>
      </p:sp>
      <p:cxnSp>
        <p:nvCxnSpPr>
          <p:cNvPr id="12" name="Connecteur droit avec flèche 11">
            <a:extLst>
              <a:ext uri="{FF2B5EF4-FFF2-40B4-BE49-F238E27FC236}">
                <a16:creationId xmlns:a16="http://schemas.microsoft.com/office/drawing/2014/main" id="{AC6A85BD-913D-0476-1F27-456BB36193C1}"/>
              </a:ext>
            </a:extLst>
          </p:cNvPr>
          <p:cNvCxnSpPr>
            <a:cxnSpLocks/>
            <a:endCxn id="32" idx="1"/>
          </p:cNvCxnSpPr>
          <p:nvPr/>
        </p:nvCxnSpPr>
        <p:spPr>
          <a:xfrm>
            <a:off x="7099499" y="3543196"/>
            <a:ext cx="403568" cy="24815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2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8" grpId="0" animBg="1"/>
      <p:bldP spid="32" grpId="0" animBg="1"/>
      <p:bldP spid="33" grpId="0" animBg="1"/>
      <p:bldP spid="10"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02A53F7-2FE4-30C1-F1B4-5882A8A9B3D4}"/>
              </a:ext>
            </a:extLst>
          </p:cNvPr>
          <p:cNvPicPr>
            <a:picLocks noChangeAspect="1"/>
          </p:cNvPicPr>
          <p:nvPr/>
        </p:nvPicPr>
        <p:blipFill>
          <a:blip r:embed="rId2"/>
          <a:stretch>
            <a:fillRect/>
          </a:stretch>
        </p:blipFill>
        <p:spPr>
          <a:xfrm>
            <a:off x="518395" y="874219"/>
            <a:ext cx="5760720" cy="1016078"/>
          </a:xfrm>
          <a:prstGeom prst="rect">
            <a:avLst/>
          </a:prstGeom>
        </p:spPr>
      </p:pic>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
        <p:nvSpPr>
          <p:cNvPr id="8" name="Rectangle 7">
            <a:extLst>
              <a:ext uri="{FF2B5EF4-FFF2-40B4-BE49-F238E27FC236}">
                <a16:creationId xmlns:a16="http://schemas.microsoft.com/office/drawing/2014/main" id="{44E4CB82-CB1A-B6CC-6512-A1A20CD179B4}"/>
              </a:ext>
            </a:extLst>
          </p:cNvPr>
          <p:cNvSpPr/>
          <p:nvPr/>
        </p:nvSpPr>
        <p:spPr>
          <a:xfrm>
            <a:off x="1361593" y="176716"/>
            <a:ext cx="7242855" cy="369332"/>
          </a:xfrm>
          <a:prstGeom prst="rect">
            <a:avLst/>
          </a:prstGeom>
        </p:spPr>
        <p:txBody>
          <a:bodyPr wrap="square">
            <a:spAutoFit/>
          </a:bodyPr>
          <a:lstStyle/>
          <a:p>
            <a:r>
              <a:rPr lang="fr-FR" b="1" dirty="0">
                <a:cs typeface="Calibri" panose="020F0502020204030204" pitchFamily="34" charset="0"/>
              </a:rPr>
              <a:t>Je me renseigne sur les projets dans les autres établissements</a:t>
            </a:r>
            <a:endParaRPr lang="fr-FR" dirty="0">
              <a:cs typeface="Calibri" panose="020F0502020204030204" pitchFamily="34" charset="0"/>
            </a:endParaRPr>
          </a:p>
        </p:txBody>
      </p:sp>
      <p:sp>
        <p:nvSpPr>
          <p:cNvPr id="18" name="Rectangle 17">
            <a:extLst>
              <a:ext uri="{FF2B5EF4-FFF2-40B4-BE49-F238E27FC236}">
                <a16:creationId xmlns:a16="http://schemas.microsoft.com/office/drawing/2014/main" id="{9F9C03EE-ED05-D935-E72E-F856D70BFA64}"/>
              </a:ext>
            </a:extLst>
          </p:cNvPr>
          <p:cNvSpPr/>
          <p:nvPr/>
        </p:nvSpPr>
        <p:spPr>
          <a:xfrm>
            <a:off x="6417743" y="1059582"/>
            <a:ext cx="2664296" cy="2492990"/>
          </a:xfrm>
          <a:prstGeom prst="rect">
            <a:avLst/>
          </a:prstGeom>
        </p:spPr>
        <p:txBody>
          <a:bodyPr wrap="square">
            <a:spAutoFit/>
          </a:bodyPr>
          <a:lstStyle/>
          <a:p>
            <a:pPr marL="171450" indent="-171450">
              <a:buFont typeface="Arial" panose="020B0604020202020204" pitchFamily="34" charset="0"/>
              <a:buChar char="•"/>
            </a:pPr>
            <a:r>
              <a:rPr lang="fr-FR" sz="1200" dirty="0">
                <a:latin typeface="Calibri" panose="020F0502020204030204" pitchFamily="34" charset="0"/>
              </a:rPr>
              <a:t>Je peux consulter les actions de découverte des métiers d’un autre établissement de l’académie (1).</a:t>
            </a:r>
          </a:p>
          <a:p>
            <a:pPr marL="171450" indent="-171450">
              <a:buFont typeface="Arial" panose="020B0604020202020204" pitchFamily="34" charset="0"/>
              <a:buChar char="•"/>
            </a:pPr>
            <a:endParaRPr lang="fr-FR" sz="1200" dirty="0">
              <a:latin typeface="Calibri" panose="020F0502020204030204" pitchFamily="34" charset="0"/>
            </a:endParaRPr>
          </a:p>
          <a:p>
            <a:pPr marL="171450" indent="-171450">
              <a:buFont typeface="Arial" panose="020B0604020202020204" pitchFamily="34" charset="0"/>
              <a:buChar char="•"/>
            </a:pPr>
            <a:endParaRPr lang="fr-FR" sz="1200" dirty="0">
              <a:latin typeface="Calibri" panose="020F0502020204030204" pitchFamily="34" charset="0"/>
            </a:endParaRPr>
          </a:p>
          <a:p>
            <a:pPr marL="171450" indent="-171450">
              <a:buFont typeface="Arial" panose="020B0604020202020204" pitchFamily="34" charset="0"/>
              <a:buChar char="•"/>
            </a:pPr>
            <a:endParaRPr lang="fr-FR" sz="1200" dirty="0">
              <a:latin typeface="Calibri" panose="020F0502020204030204" pitchFamily="34" charset="0"/>
            </a:endParaRPr>
          </a:p>
          <a:p>
            <a:pPr marL="171450" indent="-171450">
              <a:buFont typeface="Arial" panose="020B0604020202020204" pitchFamily="34" charset="0"/>
              <a:buChar char="•"/>
            </a:pPr>
            <a:endParaRPr lang="fr-FR" sz="1200" dirty="0">
              <a:latin typeface="Calibri" panose="020F0502020204030204" pitchFamily="34" charset="0"/>
            </a:endParaRPr>
          </a:p>
          <a:p>
            <a:pPr marL="171450" indent="-171450">
              <a:buFont typeface="Arial" panose="020B0604020202020204" pitchFamily="34" charset="0"/>
              <a:buChar char="•"/>
            </a:pPr>
            <a:endParaRPr lang="fr-FR" sz="1200" dirty="0">
              <a:latin typeface="Calibri" panose="020F0502020204030204" pitchFamily="34" charset="0"/>
            </a:endParaRPr>
          </a:p>
          <a:p>
            <a:pPr marL="171450" indent="-171450">
              <a:buFont typeface="Arial" panose="020B0604020202020204" pitchFamily="34" charset="0"/>
              <a:buChar char="•"/>
            </a:pPr>
            <a:r>
              <a:rPr lang="fr-FR" sz="1200" dirty="0">
                <a:latin typeface="Calibri" panose="020F0502020204030204" pitchFamily="34" charset="0"/>
              </a:rPr>
              <a:t>J’obtiens des éléments en saisissant le nom d’un établissement (2) ou en utilisant les filtres (3) (exemple en page suivante).</a:t>
            </a:r>
          </a:p>
          <a:p>
            <a:endParaRPr lang="fr-FR" sz="1200" dirty="0">
              <a:latin typeface="Calibri" panose="020F0502020204030204" pitchFamily="34" charset="0"/>
            </a:endParaRPr>
          </a:p>
        </p:txBody>
      </p:sp>
      <p:sp>
        <p:nvSpPr>
          <p:cNvPr id="19" name="Rectangle : coins arrondis 30">
            <a:extLst>
              <a:ext uri="{FF2B5EF4-FFF2-40B4-BE49-F238E27FC236}">
                <a16:creationId xmlns:a16="http://schemas.microsoft.com/office/drawing/2014/main" id="{273F2153-F43A-A2B5-E138-8C6379F249D3}"/>
              </a:ext>
            </a:extLst>
          </p:cNvPr>
          <p:cNvSpPr/>
          <p:nvPr/>
        </p:nvSpPr>
        <p:spPr>
          <a:xfrm>
            <a:off x="1714506" y="1639625"/>
            <a:ext cx="932059" cy="250672"/>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p:nvPr/>
        </p:nvPicPr>
        <p:blipFill>
          <a:blip r:embed="rId3"/>
          <a:stretch>
            <a:fillRect/>
          </a:stretch>
        </p:blipFill>
        <p:spPr>
          <a:xfrm>
            <a:off x="518395" y="2442756"/>
            <a:ext cx="5760720" cy="2284095"/>
          </a:xfrm>
          <a:prstGeom prst="rect">
            <a:avLst/>
          </a:prstGeom>
        </p:spPr>
      </p:pic>
      <p:sp>
        <p:nvSpPr>
          <p:cNvPr id="27" name="Ellipse 26">
            <a:extLst>
              <a:ext uri="{FF2B5EF4-FFF2-40B4-BE49-F238E27FC236}">
                <a16:creationId xmlns:a16="http://schemas.microsoft.com/office/drawing/2014/main" id="{8F512E07-5E49-BDB2-F91E-85D9DA6B8B39}"/>
              </a:ext>
            </a:extLst>
          </p:cNvPr>
          <p:cNvSpPr/>
          <p:nvPr/>
        </p:nvSpPr>
        <p:spPr>
          <a:xfrm>
            <a:off x="3563888" y="3060988"/>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2</a:t>
            </a:r>
          </a:p>
        </p:txBody>
      </p:sp>
      <p:sp>
        <p:nvSpPr>
          <p:cNvPr id="23" name="Ellipse 22">
            <a:extLst>
              <a:ext uri="{FF2B5EF4-FFF2-40B4-BE49-F238E27FC236}">
                <a16:creationId xmlns:a16="http://schemas.microsoft.com/office/drawing/2014/main" id="{8F512E07-5E49-BDB2-F91E-85D9DA6B8B39}"/>
              </a:ext>
            </a:extLst>
          </p:cNvPr>
          <p:cNvSpPr/>
          <p:nvPr/>
        </p:nvSpPr>
        <p:spPr>
          <a:xfrm>
            <a:off x="2369059" y="1800197"/>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1</a:t>
            </a:r>
          </a:p>
        </p:txBody>
      </p:sp>
      <p:sp>
        <p:nvSpPr>
          <p:cNvPr id="29" name="Rectangle : coins arrondis 28">
            <a:extLst>
              <a:ext uri="{FF2B5EF4-FFF2-40B4-BE49-F238E27FC236}">
                <a16:creationId xmlns:a16="http://schemas.microsoft.com/office/drawing/2014/main" id="{81DD30A3-52A1-198E-55EB-0BCC6C3633CF}"/>
              </a:ext>
            </a:extLst>
          </p:cNvPr>
          <p:cNvSpPr/>
          <p:nvPr/>
        </p:nvSpPr>
        <p:spPr>
          <a:xfrm>
            <a:off x="548783" y="3579862"/>
            <a:ext cx="4467587" cy="356736"/>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B8B31897-BF58-D2B5-79AD-4F5AEC873D4A}"/>
              </a:ext>
            </a:extLst>
          </p:cNvPr>
          <p:cNvSpPr/>
          <p:nvPr/>
        </p:nvSpPr>
        <p:spPr>
          <a:xfrm>
            <a:off x="4705514" y="3495287"/>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15092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23" grpId="0" animBg="1"/>
      <p:bldP spid="29"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DD9B00E-E6C4-0BAC-9CD9-E1396602F6B4}"/>
              </a:ext>
            </a:extLst>
          </p:cNvPr>
          <p:cNvPicPr>
            <a:picLocks noChangeAspect="1"/>
          </p:cNvPicPr>
          <p:nvPr/>
        </p:nvPicPr>
        <p:blipFill>
          <a:blip r:embed="rId2"/>
          <a:stretch>
            <a:fillRect/>
          </a:stretch>
        </p:blipFill>
        <p:spPr>
          <a:xfrm>
            <a:off x="229511" y="762224"/>
            <a:ext cx="4709068" cy="2473888"/>
          </a:xfrm>
          <a:prstGeom prst="rect">
            <a:avLst/>
          </a:prstGeom>
        </p:spPr>
      </p:pic>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sp>
        <p:nvSpPr>
          <p:cNvPr id="8" name="Rectangle 7">
            <a:extLst>
              <a:ext uri="{FF2B5EF4-FFF2-40B4-BE49-F238E27FC236}">
                <a16:creationId xmlns:a16="http://schemas.microsoft.com/office/drawing/2014/main" id="{44E4CB82-CB1A-B6CC-6512-A1A20CD179B4}"/>
              </a:ext>
            </a:extLst>
          </p:cNvPr>
          <p:cNvSpPr/>
          <p:nvPr/>
        </p:nvSpPr>
        <p:spPr>
          <a:xfrm>
            <a:off x="1361593" y="176716"/>
            <a:ext cx="7242855" cy="369332"/>
          </a:xfrm>
          <a:prstGeom prst="rect">
            <a:avLst/>
          </a:prstGeom>
        </p:spPr>
        <p:txBody>
          <a:bodyPr wrap="square">
            <a:spAutoFit/>
          </a:bodyPr>
          <a:lstStyle/>
          <a:p>
            <a:r>
              <a:rPr lang="fr-FR" b="1" dirty="0">
                <a:cs typeface="Calibri" panose="020F0502020204030204" pitchFamily="34" charset="0"/>
              </a:rPr>
              <a:t>Je me renseigne sur les projets dans les autres établissements</a:t>
            </a:r>
            <a:endParaRPr lang="fr-FR" dirty="0">
              <a:cs typeface="Calibri" panose="020F0502020204030204" pitchFamily="34" charset="0"/>
            </a:endParaRPr>
          </a:p>
        </p:txBody>
      </p:sp>
      <p:sp>
        <p:nvSpPr>
          <p:cNvPr id="18" name="Rectangle 17">
            <a:extLst>
              <a:ext uri="{FF2B5EF4-FFF2-40B4-BE49-F238E27FC236}">
                <a16:creationId xmlns:a16="http://schemas.microsoft.com/office/drawing/2014/main" id="{9F9C03EE-ED05-D935-E72E-F856D70BFA64}"/>
              </a:ext>
            </a:extLst>
          </p:cNvPr>
          <p:cNvSpPr/>
          <p:nvPr/>
        </p:nvSpPr>
        <p:spPr>
          <a:xfrm>
            <a:off x="5201438" y="660340"/>
            <a:ext cx="3907065" cy="1569660"/>
          </a:xfrm>
          <a:prstGeom prst="rect">
            <a:avLst/>
          </a:prstGeom>
        </p:spPr>
        <p:txBody>
          <a:bodyPr wrap="square">
            <a:spAutoFit/>
          </a:bodyPr>
          <a:lstStyle/>
          <a:p>
            <a:pPr marL="171450" indent="-171450">
              <a:buFont typeface="Arial" panose="020B0604020202020204" pitchFamily="34" charset="0"/>
              <a:buChar char="•"/>
            </a:pPr>
            <a:r>
              <a:rPr lang="fr-FR" sz="1200" dirty="0">
                <a:latin typeface="Calibri" panose="020F0502020204030204" pitchFamily="34" charset="0"/>
              </a:rPr>
              <a:t>Je précise ma recherche avec les filtres (1).</a:t>
            </a:r>
          </a:p>
          <a:p>
            <a:pPr marL="171450" indent="-171450">
              <a:buFont typeface="Arial" panose="020B0604020202020204" pitchFamily="34" charset="0"/>
              <a:buChar char="•"/>
            </a:pPr>
            <a:r>
              <a:rPr lang="fr-FR" sz="1200" dirty="0">
                <a:latin typeface="Calibri" panose="020F0502020204030204" pitchFamily="34" charset="0"/>
              </a:rPr>
              <a:t>Je clique sur le titre de l’action (2) pour l’afficher dans un nouvel onglet (3).</a:t>
            </a:r>
          </a:p>
          <a:p>
            <a:pPr marL="171450" indent="-171450">
              <a:buFont typeface="Arial" panose="020B0604020202020204" pitchFamily="34" charset="0"/>
              <a:buChar char="•"/>
            </a:pPr>
            <a:r>
              <a:rPr lang="fr-FR" sz="1200" dirty="0">
                <a:latin typeface="Calibri" panose="020F0502020204030204" pitchFamily="34" charset="0"/>
              </a:rPr>
              <a:t>Je consulte le titre, les compétences à s’orienter qui lui sont associées, les classes engagées, le(s) porteur(s) de l’action et les métiers,  les structures partenaires, les intervenants, les axes du volet orientation et les soutiens (si ces éléments sont renseignés). </a:t>
            </a:r>
            <a:endParaRPr lang="fr-FR" sz="1200" dirty="0"/>
          </a:p>
        </p:txBody>
      </p:sp>
      <p:sp>
        <p:nvSpPr>
          <p:cNvPr id="19" name="Rectangle : coins arrondis 30">
            <a:extLst>
              <a:ext uri="{FF2B5EF4-FFF2-40B4-BE49-F238E27FC236}">
                <a16:creationId xmlns:a16="http://schemas.microsoft.com/office/drawing/2014/main" id="{273F2153-F43A-A2B5-E138-8C6379F249D3}"/>
              </a:ext>
            </a:extLst>
          </p:cNvPr>
          <p:cNvSpPr/>
          <p:nvPr/>
        </p:nvSpPr>
        <p:spPr>
          <a:xfrm>
            <a:off x="251520" y="1851670"/>
            <a:ext cx="932059" cy="203394"/>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8F512E07-5E49-BDB2-F91E-85D9DA6B8B39}"/>
              </a:ext>
            </a:extLst>
          </p:cNvPr>
          <p:cNvSpPr/>
          <p:nvPr/>
        </p:nvSpPr>
        <p:spPr>
          <a:xfrm>
            <a:off x="1166297" y="2668962"/>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2</a:t>
            </a:r>
          </a:p>
        </p:txBody>
      </p:sp>
      <p:sp>
        <p:nvSpPr>
          <p:cNvPr id="23" name="Ellipse 22">
            <a:extLst>
              <a:ext uri="{FF2B5EF4-FFF2-40B4-BE49-F238E27FC236}">
                <a16:creationId xmlns:a16="http://schemas.microsoft.com/office/drawing/2014/main" id="{8F512E07-5E49-BDB2-F91E-85D9DA6B8B39}"/>
              </a:ext>
            </a:extLst>
          </p:cNvPr>
          <p:cNvSpPr/>
          <p:nvPr/>
        </p:nvSpPr>
        <p:spPr>
          <a:xfrm>
            <a:off x="1261177" y="1804392"/>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1</a:t>
            </a:r>
          </a:p>
        </p:txBody>
      </p:sp>
      <p:sp>
        <p:nvSpPr>
          <p:cNvPr id="24" name="Ellipse 23">
            <a:extLst>
              <a:ext uri="{FF2B5EF4-FFF2-40B4-BE49-F238E27FC236}">
                <a16:creationId xmlns:a16="http://schemas.microsoft.com/office/drawing/2014/main" id="{4D32E94E-37E3-FE61-1336-5B66311FA692}"/>
              </a:ext>
            </a:extLst>
          </p:cNvPr>
          <p:cNvSpPr/>
          <p:nvPr/>
        </p:nvSpPr>
        <p:spPr>
          <a:xfrm>
            <a:off x="278906" y="2700895"/>
            <a:ext cx="807752" cy="313382"/>
          </a:xfrm>
          <a:prstGeom prst="ellipse">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7" name="Image 6">
            <a:extLst>
              <a:ext uri="{FF2B5EF4-FFF2-40B4-BE49-F238E27FC236}">
                <a16:creationId xmlns:a16="http://schemas.microsoft.com/office/drawing/2014/main" id="{3A6CA091-6C07-E366-E51A-D3C51FF67AA9}"/>
              </a:ext>
            </a:extLst>
          </p:cNvPr>
          <p:cNvPicPr>
            <a:picLocks noChangeAspect="1"/>
          </p:cNvPicPr>
          <p:nvPr/>
        </p:nvPicPr>
        <p:blipFill>
          <a:blip r:embed="rId3"/>
          <a:stretch>
            <a:fillRect/>
          </a:stretch>
        </p:blipFill>
        <p:spPr>
          <a:xfrm>
            <a:off x="3347864" y="2384009"/>
            <a:ext cx="3707150" cy="2554004"/>
          </a:xfrm>
          <a:prstGeom prst="rect">
            <a:avLst/>
          </a:prstGeom>
        </p:spPr>
      </p:pic>
      <p:cxnSp>
        <p:nvCxnSpPr>
          <p:cNvPr id="9" name="Connecteur droit avec flèche 8">
            <a:extLst>
              <a:ext uri="{FF2B5EF4-FFF2-40B4-BE49-F238E27FC236}">
                <a16:creationId xmlns:a16="http://schemas.microsoft.com/office/drawing/2014/main" id="{DD16AC38-CE0B-65C0-816D-204174FF8561}"/>
              </a:ext>
            </a:extLst>
          </p:cNvPr>
          <p:cNvCxnSpPr>
            <a:cxnSpLocks/>
          </p:cNvCxnSpPr>
          <p:nvPr/>
        </p:nvCxnSpPr>
        <p:spPr>
          <a:xfrm>
            <a:off x="971600" y="2934977"/>
            <a:ext cx="2880320" cy="73892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B8B31897-BF58-D2B5-79AD-4F5AEC873D4A}"/>
              </a:ext>
            </a:extLst>
          </p:cNvPr>
          <p:cNvSpPr/>
          <p:nvPr/>
        </p:nvSpPr>
        <p:spPr>
          <a:xfrm>
            <a:off x="4025195" y="3448991"/>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14317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P spid="24"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082899-6C22-70EA-FE91-379615573CE8}"/>
              </a:ext>
            </a:extLst>
          </p:cNvPr>
          <p:cNvPicPr>
            <a:picLocks noChangeAspect="1"/>
          </p:cNvPicPr>
          <p:nvPr/>
        </p:nvPicPr>
        <p:blipFill>
          <a:blip r:embed="rId2"/>
          <a:stretch>
            <a:fillRect/>
          </a:stretch>
        </p:blipFill>
        <p:spPr>
          <a:xfrm>
            <a:off x="1222207" y="771550"/>
            <a:ext cx="7812360" cy="975797"/>
          </a:xfrm>
          <a:prstGeom prst="rect">
            <a:avLst/>
          </a:prstGeom>
        </p:spPr>
      </p:pic>
      <p:sp>
        <p:nvSpPr>
          <p:cNvPr id="10" name="Titre 9"/>
          <p:cNvSpPr>
            <a:spLocks noGrp="1"/>
          </p:cNvSpPr>
          <p:nvPr>
            <p:ph type="title"/>
          </p:nvPr>
        </p:nvSpPr>
        <p:spPr>
          <a:xfrm>
            <a:off x="1187624" y="339542"/>
            <a:ext cx="6120680" cy="432008"/>
          </a:xfrm>
        </p:spPr>
        <p:txBody>
          <a:bodyPr/>
          <a:lstStyle/>
          <a:p>
            <a:r>
              <a:rPr lang="fr-FR" sz="1400" dirty="0"/>
              <a:t>En savoir plus</a:t>
            </a:r>
          </a:p>
        </p:txBody>
      </p:sp>
      <p:sp>
        <p:nvSpPr>
          <p:cNvPr id="8" name="Rectangle avec flèche vers la droite 20">
            <a:extLst>
              <a:ext uri="{FF2B5EF4-FFF2-40B4-BE49-F238E27FC236}">
                <a16:creationId xmlns:a16="http://schemas.microsoft.com/office/drawing/2014/main" id="{5F92BD2F-DDFC-2A3F-BB0D-9714B1F4D3BE}"/>
              </a:ext>
            </a:extLst>
          </p:cNvPr>
          <p:cNvSpPr/>
          <p:nvPr/>
        </p:nvSpPr>
        <p:spPr bwMode="auto">
          <a:xfrm>
            <a:off x="326936" y="778332"/>
            <a:ext cx="3096344" cy="1172456"/>
          </a:xfrm>
          <a:prstGeom prst="rightArrowCallout">
            <a:avLst>
              <a:gd name="adj1" fmla="val 19508"/>
              <a:gd name="adj2" fmla="val 25000"/>
              <a:gd name="adj3" fmla="val 25000"/>
              <a:gd name="adj4" fmla="val 84784"/>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defRPr/>
            </a:pPr>
            <a:r>
              <a:rPr lang="fr-FR" sz="1100" dirty="0">
                <a:solidFill>
                  <a:schemeClr val="tx1"/>
                </a:solidFill>
                <a:latin typeface="+mj-lt"/>
                <a:ea typeface="Montserrat"/>
                <a:cs typeface="Montserrat"/>
              </a:rPr>
              <a:t>Pour en savoir plus, je peux télécharger le « Guide établissement » accessible depuis la page « Aide &gt; Guides et assistance »</a:t>
            </a:r>
            <a:endParaRPr dirty="0"/>
          </a:p>
        </p:txBody>
      </p:sp>
      <p:pic>
        <p:nvPicPr>
          <p:cNvPr id="11" name="Image 10">
            <a:extLst>
              <a:ext uri="{FF2B5EF4-FFF2-40B4-BE49-F238E27FC236}">
                <a16:creationId xmlns:a16="http://schemas.microsoft.com/office/drawing/2014/main" id="{B5DC56F7-A57D-7A07-27DD-CC033ECB3D29}"/>
              </a:ext>
            </a:extLst>
          </p:cNvPr>
          <p:cNvPicPr>
            <a:picLocks noChangeAspect="1"/>
          </p:cNvPicPr>
          <p:nvPr/>
        </p:nvPicPr>
        <p:blipFill>
          <a:blip r:embed="rId3"/>
          <a:stretch>
            <a:fillRect/>
          </a:stretch>
        </p:blipFill>
        <p:spPr>
          <a:xfrm>
            <a:off x="1259632" y="2427734"/>
            <a:ext cx="6800631" cy="2122702"/>
          </a:xfrm>
          <a:prstGeom prst="rect">
            <a:avLst/>
          </a:prstGeom>
        </p:spPr>
      </p:pic>
      <p:sp>
        <p:nvSpPr>
          <p:cNvPr id="17" name="Ellipse 16">
            <a:extLst>
              <a:ext uri="{FF2B5EF4-FFF2-40B4-BE49-F238E27FC236}">
                <a16:creationId xmlns:a16="http://schemas.microsoft.com/office/drawing/2014/main" id="{6AD240F3-CC86-501E-587C-B0149765163B}"/>
              </a:ext>
            </a:extLst>
          </p:cNvPr>
          <p:cNvSpPr/>
          <p:nvPr/>
        </p:nvSpPr>
        <p:spPr>
          <a:xfrm>
            <a:off x="3347864" y="1059582"/>
            <a:ext cx="1447663" cy="33554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a:extLst>
              <a:ext uri="{FF2B5EF4-FFF2-40B4-BE49-F238E27FC236}">
                <a16:creationId xmlns:a16="http://schemas.microsoft.com/office/drawing/2014/main" id="{D3632FF6-7C13-1C75-D4B6-8CF7FAAC8892}"/>
              </a:ext>
            </a:extLst>
          </p:cNvPr>
          <p:cNvCxnSpPr>
            <a:cxnSpLocks/>
          </p:cNvCxnSpPr>
          <p:nvPr/>
        </p:nvCxnSpPr>
        <p:spPr>
          <a:xfrm flipH="1">
            <a:off x="3131840" y="1364560"/>
            <a:ext cx="936104" cy="1292701"/>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7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47473"/>
            <a:ext cx="8424000" cy="807654"/>
          </a:xfrm>
        </p:spPr>
        <p:txBody>
          <a:bodyPr/>
          <a:lstStyle/>
          <a:p>
            <a:r>
              <a:rPr lang="fr-FR" sz="1200" dirty="0">
                <a:solidFill>
                  <a:schemeClr val="tx2"/>
                </a:solidFill>
                <a:latin typeface="Marianne" panose="02000000000000000000" pitchFamily="2" charset="0"/>
              </a:rPr>
              <a:t>Les objectifs </a:t>
            </a:r>
            <a:br>
              <a:rPr lang="fr-FR" sz="1200" dirty="0">
                <a:solidFill>
                  <a:schemeClr val="tx2"/>
                </a:solidFill>
                <a:latin typeface="Marianne" panose="02000000000000000000" pitchFamily="2" charset="0"/>
              </a:rPr>
            </a:br>
            <a:r>
              <a:rPr lang="fr-FR" sz="1200" dirty="0">
                <a:latin typeface="Marianne" panose="02000000000000000000" pitchFamily="2" charset="0"/>
                <a:cs typeface="Calibri" panose="020F0502020204030204" pitchFamily="34" charset="0"/>
              </a:rPr>
              <a:t>Outiller le déploiement, le pilotage et le suivi des actions de Découverte des Métiers : dispositif à destination de tous les collégiens du cycle 4 dès la 5ème pour leur permettre de découvrir les différents secteurs d’activité et métiers et les aider à se projeter dans des formations post collège</a:t>
            </a:r>
            <a:r>
              <a:rPr lang="fr-FR" sz="1200" dirty="0">
                <a:latin typeface="Marianne" panose="02000000000000000000" pitchFamily="2" charset="0"/>
              </a:rPr>
              <a:t>.</a:t>
            </a:r>
            <a:br>
              <a:rPr lang="fr-FR" sz="1200" dirty="0">
                <a:latin typeface="Marianne" panose="02000000000000000000" pitchFamily="2" charset="0"/>
              </a:rPr>
            </a:br>
            <a:r>
              <a:rPr lang="fr-FR" sz="1200" dirty="0">
                <a:solidFill>
                  <a:schemeClr val="tx2"/>
                </a:solidFill>
                <a:latin typeface="Marianne" panose="02000000000000000000" pitchFamily="2" charset="0"/>
              </a:rPr>
              <a:t/>
            </a:r>
            <a:br>
              <a:rPr lang="fr-FR" sz="1200" dirty="0">
                <a:solidFill>
                  <a:schemeClr val="tx2"/>
                </a:solidFill>
                <a:latin typeface="Marianne" panose="02000000000000000000" pitchFamily="2" charset="0"/>
              </a:rPr>
            </a:br>
            <a:endParaRPr lang="fr-FR" sz="1200" dirty="0">
              <a:latin typeface="Marianne" panose="02000000000000000000" pitchFamily="2" charset="0"/>
            </a:endParaRP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Titre 1">
            <a:extLst>
              <a:ext uri="{FF2B5EF4-FFF2-40B4-BE49-F238E27FC236}">
                <a16:creationId xmlns:a16="http://schemas.microsoft.com/office/drawing/2014/main" id="{0DA1FF2D-C195-0664-A918-701F974CB9C5}"/>
              </a:ext>
            </a:extLst>
          </p:cNvPr>
          <p:cNvSpPr txBox="1">
            <a:spLocks/>
          </p:cNvSpPr>
          <p:nvPr/>
        </p:nvSpPr>
        <p:spPr bwMode="gray">
          <a:xfrm>
            <a:off x="1187624" y="179272"/>
            <a:ext cx="7344816"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t>Application DDM</a:t>
            </a:r>
          </a:p>
        </p:txBody>
      </p:sp>
      <p:sp>
        <p:nvSpPr>
          <p:cNvPr id="5" name="Titre 1"/>
          <p:cNvSpPr txBox="1">
            <a:spLocks/>
          </p:cNvSpPr>
          <p:nvPr/>
        </p:nvSpPr>
        <p:spPr bwMode="gray">
          <a:xfrm>
            <a:off x="359999" y="1686647"/>
            <a:ext cx="8424000" cy="6636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200" dirty="0">
                <a:solidFill>
                  <a:schemeClr val="tx2"/>
                </a:solidFill>
                <a:latin typeface="Marianne" panose="02000000000000000000" pitchFamily="2" charset="0"/>
              </a:rPr>
              <a:t>Qui est concerné ?</a:t>
            </a:r>
            <a:br>
              <a:rPr lang="fr-FR" sz="1200" dirty="0">
                <a:solidFill>
                  <a:schemeClr val="tx2"/>
                </a:solidFill>
                <a:latin typeface="Marianne" panose="02000000000000000000" pitchFamily="2" charset="0"/>
              </a:rPr>
            </a:br>
            <a:r>
              <a:rPr lang="fr-FR" sz="1200" dirty="0">
                <a:latin typeface="Marianne" panose="02000000000000000000" pitchFamily="2" charset="0"/>
                <a:cs typeface="Calibri" panose="020F0502020204030204" pitchFamily="34" charset="0"/>
              </a:rPr>
              <a:t>Les utilisateurs sont les chefs d’établissement, les référents DDM des collèges, les porteurs des actions, les administrateurs nationaux/régionaux/académiques.</a:t>
            </a:r>
          </a:p>
          <a:p>
            <a:r>
              <a:rPr lang="fr-FR" sz="1200" dirty="0">
                <a:latin typeface="Marianne" panose="02000000000000000000" pitchFamily="2" charset="0"/>
                <a:cs typeface="Calibri" panose="020F0502020204030204" pitchFamily="34" charset="0"/>
              </a:rPr>
              <a:t> </a:t>
            </a:r>
            <a:br>
              <a:rPr lang="fr-FR" sz="1200" dirty="0">
                <a:latin typeface="Marianne" panose="02000000000000000000" pitchFamily="2" charset="0"/>
                <a:cs typeface="Calibri" panose="020F0502020204030204" pitchFamily="34" charset="0"/>
              </a:rPr>
            </a:br>
            <a:r>
              <a:rPr lang="fr-FR" sz="1200" dirty="0">
                <a:solidFill>
                  <a:schemeClr val="tx2"/>
                </a:solidFill>
                <a:latin typeface="Marianne" panose="02000000000000000000" pitchFamily="2" charset="0"/>
              </a:rPr>
              <a:t/>
            </a:r>
            <a:br>
              <a:rPr lang="fr-FR" sz="1200" dirty="0">
                <a:solidFill>
                  <a:schemeClr val="tx2"/>
                </a:solidFill>
                <a:latin typeface="Marianne" panose="02000000000000000000" pitchFamily="2" charset="0"/>
              </a:rPr>
            </a:br>
            <a:endParaRPr lang="fr-FR" sz="1200" dirty="0">
              <a:latin typeface="Marianne" panose="02000000000000000000" pitchFamily="2" charset="0"/>
            </a:endParaRPr>
          </a:p>
        </p:txBody>
      </p:sp>
      <p:sp>
        <p:nvSpPr>
          <p:cNvPr id="6" name="Titre 1"/>
          <p:cNvSpPr txBox="1">
            <a:spLocks/>
          </p:cNvSpPr>
          <p:nvPr/>
        </p:nvSpPr>
        <p:spPr bwMode="gray">
          <a:xfrm>
            <a:off x="359999" y="2321851"/>
            <a:ext cx="8424000" cy="8796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200" dirty="0">
                <a:solidFill>
                  <a:schemeClr val="tx2"/>
                </a:solidFill>
                <a:latin typeface="Marianne" panose="02000000000000000000" pitchFamily="2" charset="0"/>
              </a:rPr>
              <a:t>Les bénéfices attendus</a:t>
            </a:r>
            <a:br>
              <a:rPr lang="fr-FR" sz="1200" dirty="0">
                <a:solidFill>
                  <a:schemeClr val="tx2"/>
                </a:solidFill>
                <a:latin typeface="Marianne" panose="02000000000000000000" pitchFamily="2" charset="0"/>
              </a:rPr>
            </a:br>
            <a:r>
              <a:rPr lang="fr-FR" sz="1200" dirty="0">
                <a:latin typeface="Marianne" panose="02000000000000000000" pitchFamily="2" charset="0"/>
                <a:cs typeface="Calibri" panose="020F0502020204030204" pitchFamily="34" charset="0"/>
              </a:rPr>
              <a:t>Valoriser et partager les actions menées. </a:t>
            </a:r>
          </a:p>
          <a:p>
            <a:r>
              <a:rPr lang="fr-FR" sz="1200" dirty="0">
                <a:latin typeface="Marianne" panose="02000000000000000000" pitchFamily="2" charset="0"/>
                <a:cs typeface="Calibri" panose="020F0502020204030204" pitchFamily="34" charset="0"/>
              </a:rPr>
              <a:t>Valoriser et mutualiser les partenaires engagés.</a:t>
            </a:r>
            <a:br>
              <a:rPr lang="fr-FR" sz="1200" dirty="0">
                <a:latin typeface="Marianne" panose="02000000000000000000" pitchFamily="2" charset="0"/>
                <a:cs typeface="Calibri" panose="020F0502020204030204" pitchFamily="34" charset="0"/>
              </a:rPr>
            </a:br>
            <a:r>
              <a:rPr lang="fr-FR" sz="1200" dirty="0">
                <a:latin typeface="Marianne" panose="02000000000000000000" pitchFamily="2" charset="0"/>
                <a:cs typeface="Calibri" panose="020F0502020204030204" pitchFamily="34" charset="0"/>
              </a:rPr>
              <a:t>Faciliter le pilotage de cette politique publique prioritaire : au niveau de chaque établissement ainsi qu’aux niveaux académique, régional et national.</a:t>
            </a:r>
            <a:r>
              <a:rPr lang="en-US" sz="1200" dirty="0">
                <a:latin typeface="Marianne" panose="02000000000000000000" pitchFamily="2" charset="0"/>
                <a:cs typeface="Calibri" panose="020F0502020204030204" pitchFamily="34" charset="0"/>
              </a:rPr>
              <a:t/>
            </a:r>
            <a:br>
              <a:rPr lang="en-US" sz="1200" dirty="0">
                <a:latin typeface="Marianne" panose="02000000000000000000" pitchFamily="2" charset="0"/>
                <a:cs typeface="Calibri" panose="020F0502020204030204" pitchFamily="34" charset="0"/>
              </a:rPr>
            </a:br>
            <a:r>
              <a:rPr lang="en-US" sz="1200" dirty="0">
                <a:latin typeface="Marianne" panose="02000000000000000000" pitchFamily="2" charset="0"/>
                <a:cs typeface="Calibri" panose="020F0502020204030204" pitchFamily="34" charset="0"/>
              </a:rPr>
              <a:t/>
            </a:r>
            <a:br>
              <a:rPr lang="en-US" sz="1200" dirty="0">
                <a:latin typeface="Marianne" panose="02000000000000000000" pitchFamily="2" charset="0"/>
                <a:cs typeface="Calibri" panose="020F0502020204030204" pitchFamily="34" charset="0"/>
              </a:rPr>
            </a:br>
            <a:endParaRPr lang="fr-FR" sz="1200" dirty="0">
              <a:latin typeface="Marianne" panose="02000000000000000000" pitchFamily="2" charset="0"/>
            </a:endParaRPr>
          </a:p>
        </p:txBody>
      </p:sp>
      <p:sp>
        <p:nvSpPr>
          <p:cNvPr id="7" name="Titre 1"/>
          <p:cNvSpPr txBox="1">
            <a:spLocks/>
          </p:cNvSpPr>
          <p:nvPr/>
        </p:nvSpPr>
        <p:spPr bwMode="gray">
          <a:xfrm>
            <a:off x="359999" y="3244079"/>
            <a:ext cx="8424000" cy="131171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200" dirty="0">
                <a:solidFill>
                  <a:srgbClr val="000091"/>
                </a:solidFill>
                <a:latin typeface="Marianne" panose="02000000000000000000" pitchFamily="2" charset="0"/>
              </a:rPr>
              <a:t>En pratique</a:t>
            </a:r>
            <a:br>
              <a:rPr lang="fr-FR" sz="1200" dirty="0">
                <a:solidFill>
                  <a:srgbClr val="000091"/>
                </a:solidFill>
                <a:latin typeface="Marianne" panose="02000000000000000000" pitchFamily="2" charset="0"/>
              </a:rPr>
            </a:br>
            <a:r>
              <a:rPr lang="fr-FR" sz="1200" dirty="0">
                <a:latin typeface="Marianne" panose="02000000000000000000" pitchFamily="2" charset="0"/>
              </a:rPr>
              <a:t>L’application DDM permet d’organiser, faciliter et accompagner les missions : </a:t>
            </a:r>
            <a:br>
              <a:rPr lang="fr-FR" sz="1200" dirty="0">
                <a:latin typeface="Marianne" panose="02000000000000000000" pitchFamily="2" charset="0"/>
              </a:rPr>
            </a:br>
            <a:r>
              <a:rPr lang="fr-FR" sz="1200" dirty="0">
                <a:latin typeface="Marianne" panose="02000000000000000000" pitchFamily="2" charset="0"/>
              </a:rPr>
              <a:t>- du porteur d’actions DDM dans le collège : saisie d'une action, cartographie des structures partenaires, catalogue des métiers, moteur de recherche des actions, suivi des élèves, …</a:t>
            </a:r>
            <a:br>
              <a:rPr lang="fr-FR" sz="1200" dirty="0">
                <a:latin typeface="Marianne" panose="02000000000000000000" pitchFamily="2" charset="0"/>
              </a:rPr>
            </a:br>
            <a:r>
              <a:rPr lang="fr-FR" sz="1200" dirty="0">
                <a:latin typeface="Marianne" panose="02000000000000000000" pitchFamily="2" charset="0"/>
              </a:rPr>
              <a:t>- du chef d'établissement : mêmes fonctionnalités que le rédacteur de projets ET attribution du rôle de rédacteur pour son établissement.</a:t>
            </a:r>
            <a:br>
              <a:rPr lang="fr-FR" sz="1200" dirty="0">
                <a:latin typeface="Marianne" panose="02000000000000000000" pitchFamily="2" charset="0"/>
              </a:rPr>
            </a:br>
            <a:r>
              <a:rPr lang="fr-FR" sz="1200" dirty="0">
                <a:latin typeface="Marianne" panose="02000000000000000000" pitchFamily="2" charset="0"/>
              </a:rPr>
              <a:t>- de l’administrateur académique : gestion des utilisateurs, accès aux statistiques, …</a:t>
            </a:r>
          </a:p>
        </p:txBody>
      </p:sp>
    </p:spTree>
    <p:extLst>
      <p:ext uri="{BB962C8B-B14F-4D97-AF65-F5344CB8AC3E}">
        <p14:creationId xmlns:p14="http://schemas.microsoft.com/office/powerpoint/2010/main" val="40344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dirty="0"/>
          </a:p>
        </p:txBody>
      </p:sp>
      <p:sp>
        <p:nvSpPr>
          <p:cNvPr id="9" name="Rectangle 8"/>
          <p:cNvSpPr/>
          <p:nvPr/>
        </p:nvSpPr>
        <p:spPr>
          <a:xfrm>
            <a:off x="407652" y="1427538"/>
            <a:ext cx="2697157" cy="1785104"/>
          </a:xfrm>
          <a:prstGeom prst="rect">
            <a:avLst/>
          </a:prstGeom>
        </p:spPr>
        <p:txBody>
          <a:bodyPr wrap="square">
            <a:spAutoFit/>
          </a:bodyPr>
          <a:lstStyle/>
          <a:p>
            <a:r>
              <a:rPr lang="fr-FR" sz="1100" b="1" dirty="0">
                <a:solidFill>
                  <a:schemeClr val="tx2">
                    <a:lumMod val="75000"/>
                  </a:schemeClr>
                </a:solidFill>
                <a:latin typeface="Marianne" panose="02000000000000000000" pitchFamily="50" charset="0"/>
              </a:rPr>
              <a:t>Pour les chefs d’établissement </a:t>
            </a:r>
          </a:p>
          <a:p>
            <a:endParaRPr lang="fr-FR" sz="1100" b="1" dirty="0">
              <a:solidFill>
                <a:srgbClr val="005264"/>
              </a:solidFill>
              <a:latin typeface="Marianne" panose="02000000000000000000" pitchFamily="50" charset="0"/>
            </a:endParaRPr>
          </a:p>
          <a:p>
            <a:pPr marL="171450" indent="-171450">
              <a:buFontTx/>
              <a:buChar char="-"/>
            </a:pPr>
            <a:r>
              <a:rPr lang="fr-FR" sz="1100" dirty="0">
                <a:solidFill>
                  <a:srgbClr val="000000"/>
                </a:solidFill>
                <a:latin typeface="Marianne" panose="02000000000000000000" pitchFamily="50" charset="0"/>
              </a:rPr>
              <a:t>outil de diagnostic et de pilotage de la découverte des métiers, </a:t>
            </a:r>
          </a:p>
          <a:p>
            <a:pPr marL="171450" indent="-171450">
              <a:buFontTx/>
              <a:buChar char="-"/>
            </a:pPr>
            <a:r>
              <a:rPr lang="fr-FR" sz="1100" dirty="0">
                <a:solidFill>
                  <a:srgbClr val="000000"/>
                </a:solidFill>
                <a:latin typeface="Marianne" panose="02000000000000000000" pitchFamily="50" charset="0"/>
              </a:rPr>
              <a:t>o</a:t>
            </a:r>
            <a:r>
              <a:rPr lang="fr-FR" sz="1100">
                <a:solidFill>
                  <a:srgbClr val="000000"/>
                </a:solidFill>
                <a:latin typeface="Marianne" panose="02000000000000000000" pitchFamily="50" charset="0"/>
              </a:rPr>
              <a:t>util </a:t>
            </a:r>
            <a:r>
              <a:rPr lang="fr-FR" sz="1100" dirty="0">
                <a:solidFill>
                  <a:srgbClr val="000000"/>
                </a:solidFill>
                <a:latin typeface="Marianne" panose="02000000000000000000" pitchFamily="50" charset="0"/>
              </a:rPr>
              <a:t>de partage des actions et des partenaires intervenants. </a:t>
            </a:r>
          </a:p>
          <a:p>
            <a:pPr marL="171450" indent="-171450">
              <a:buFontTx/>
              <a:buChar char="-"/>
            </a:pPr>
            <a:endParaRPr lang="fr-FR" sz="1100" dirty="0">
              <a:solidFill>
                <a:srgbClr val="000000"/>
              </a:solidFill>
              <a:latin typeface="Marianne" panose="02000000000000000000" pitchFamily="50" charset="0"/>
            </a:endParaRPr>
          </a:p>
          <a:p>
            <a:r>
              <a:rPr lang="fr-FR" sz="1100" dirty="0">
                <a:solidFill>
                  <a:srgbClr val="000000"/>
                </a:solidFill>
                <a:latin typeface="Marianne" panose="02000000000000000000" pitchFamily="50" charset="0"/>
              </a:rPr>
              <a:t>Son efficacité dépend de la qualité du recensement fait par les équipes.</a:t>
            </a:r>
          </a:p>
          <a:p>
            <a:endParaRPr lang="fr-FR" sz="1100" dirty="0">
              <a:solidFill>
                <a:srgbClr val="000000"/>
              </a:solidFill>
              <a:latin typeface="Marianne" panose="02000000000000000000" pitchFamily="50" charset="0"/>
            </a:endParaRPr>
          </a:p>
        </p:txBody>
      </p:sp>
      <p:sp>
        <p:nvSpPr>
          <p:cNvPr id="10" name="Rectangle 9"/>
          <p:cNvSpPr/>
          <p:nvPr/>
        </p:nvSpPr>
        <p:spPr>
          <a:xfrm>
            <a:off x="6039192" y="1386551"/>
            <a:ext cx="2520280" cy="1785104"/>
          </a:xfrm>
          <a:prstGeom prst="rect">
            <a:avLst/>
          </a:prstGeom>
        </p:spPr>
        <p:txBody>
          <a:bodyPr wrap="square">
            <a:spAutoFit/>
          </a:bodyPr>
          <a:lstStyle/>
          <a:p>
            <a:r>
              <a:rPr lang="fr-FR" sz="1100" b="1" dirty="0">
                <a:solidFill>
                  <a:schemeClr val="tx2">
                    <a:lumMod val="75000"/>
                  </a:schemeClr>
                </a:solidFill>
                <a:latin typeface="Marianne" panose="02000000000000000000" pitchFamily="50" charset="0"/>
              </a:rPr>
              <a:t>Pour les DCIO, psy-EN et équipes éducatives</a:t>
            </a:r>
          </a:p>
          <a:p>
            <a:endParaRPr lang="fr-FR" sz="1100" dirty="0">
              <a:solidFill>
                <a:srgbClr val="000000"/>
              </a:solidFill>
              <a:latin typeface="Marianne" panose="02000000000000000000" pitchFamily="50" charset="0"/>
            </a:endParaRPr>
          </a:p>
          <a:p>
            <a:pPr marL="171450" indent="-171450">
              <a:buFontTx/>
              <a:buChar char="-"/>
            </a:pPr>
            <a:r>
              <a:rPr lang="fr-FR" sz="1100" dirty="0">
                <a:solidFill>
                  <a:srgbClr val="000000"/>
                </a:solidFill>
                <a:latin typeface="Marianne" panose="02000000000000000000" pitchFamily="50" charset="0"/>
              </a:rPr>
              <a:t>source d’informations (secteurs d’activités, métiers, cartographie des partenaires). </a:t>
            </a:r>
          </a:p>
          <a:p>
            <a:pPr marL="171450" indent="-171450">
              <a:buFontTx/>
              <a:buChar char="-"/>
            </a:pPr>
            <a:r>
              <a:rPr lang="fr-FR" sz="1100" dirty="0">
                <a:solidFill>
                  <a:srgbClr val="000000"/>
                </a:solidFill>
                <a:latin typeface="Marianne" panose="02000000000000000000" pitchFamily="50" charset="0"/>
              </a:rPr>
              <a:t>lien avec le référentiel des compétences à s’orienter au collège, et avec les ressources de l’Onisep. </a:t>
            </a:r>
          </a:p>
          <a:p>
            <a:endParaRPr lang="fr-FR" sz="1100" dirty="0">
              <a:solidFill>
                <a:srgbClr val="000000"/>
              </a:solidFill>
              <a:latin typeface="Marianne" panose="02000000000000000000" pitchFamily="50" charset="0"/>
            </a:endParaRPr>
          </a:p>
        </p:txBody>
      </p:sp>
      <p:sp>
        <p:nvSpPr>
          <p:cNvPr id="11" name="Rectangle 10"/>
          <p:cNvSpPr/>
          <p:nvPr/>
        </p:nvSpPr>
        <p:spPr>
          <a:xfrm>
            <a:off x="3446904" y="1445443"/>
            <a:ext cx="2310286" cy="1954381"/>
          </a:xfrm>
          <a:prstGeom prst="rect">
            <a:avLst/>
          </a:prstGeom>
        </p:spPr>
        <p:txBody>
          <a:bodyPr wrap="square">
            <a:spAutoFit/>
          </a:bodyPr>
          <a:lstStyle/>
          <a:p>
            <a:r>
              <a:rPr lang="fr-FR" sz="1100" b="1" dirty="0">
                <a:solidFill>
                  <a:schemeClr val="tx2">
                    <a:lumMod val="75000"/>
                  </a:schemeClr>
                </a:solidFill>
                <a:latin typeface="Marianne" panose="02000000000000000000" pitchFamily="50" charset="0"/>
              </a:rPr>
              <a:t>Pour les RDDM</a:t>
            </a:r>
          </a:p>
          <a:p>
            <a:r>
              <a:rPr lang="fr-FR" sz="1100" b="1" dirty="0">
                <a:solidFill>
                  <a:srgbClr val="000000"/>
                </a:solidFill>
                <a:latin typeface="Marianne" panose="02000000000000000000" pitchFamily="50" charset="0"/>
              </a:rPr>
              <a:t>chargé de la coordination des </a:t>
            </a:r>
            <a:r>
              <a:rPr lang="fr-FR" sz="1100" b="1">
                <a:solidFill>
                  <a:srgbClr val="000000"/>
                </a:solidFill>
                <a:latin typeface="Marianne" panose="02000000000000000000" pitchFamily="50" charset="0"/>
              </a:rPr>
              <a:t>actions </a:t>
            </a:r>
            <a:r>
              <a:rPr lang="fr-FR" sz="1100" b="1" smtClean="0">
                <a:solidFill>
                  <a:srgbClr val="000000"/>
                </a:solidFill>
                <a:latin typeface="Marianne" panose="02000000000000000000" pitchFamily="50" charset="0"/>
              </a:rPr>
              <a:t>DDM</a:t>
            </a:r>
            <a:r>
              <a:rPr lang="fr-FR" sz="1100" smtClean="0">
                <a:solidFill>
                  <a:srgbClr val="000000"/>
                </a:solidFill>
                <a:latin typeface="Marianne" panose="02000000000000000000" pitchFamily="50" charset="0"/>
              </a:rPr>
              <a:t> </a:t>
            </a:r>
            <a:endParaRPr lang="fr-FR" sz="1100" dirty="0">
              <a:solidFill>
                <a:srgbClr val="000000"/>
              </a:solidFill>
              <a:latin typeface="Marianne" panose="02000000000000000000" pitchFamily="50" charset="0"/>
            </a:endParaRPr>
          </a:p>
          <a:p>
            <a:endParaRPr lang="fr-FR" sz="1100" dirty="0">
              <a:solidFill>
                <a:srgbClr val="000000"/>
              </a:solidFill>
              <a:latin typeface="Marianne" panose="02000000000000000000" pitchFamily="50" charset="0"/>
            </a:endParaRPr>
          </a:p>
          <a:p>
            <a:pPr marL="171450" indent="-171450">
              <a:buFontTx/>
              <a:buChar char="-"/>
            </a:pPr>
            <a:r>
              <a:rPr lang="fr-FR" sz="1100" dirty="0">
                <a:solidFill>
                  <a:srgbClr val="000000"/>
                </a:solidFill>
                <a:latin typeface="Marianne" panose="02000000000000000000" pitchFamily="50" charset="0"/>
              </a:rPr>
              <a:t>s’assurer de la cohérence, de la qualité et du suivi de la mise en œuvre des actions de découverte des métiers.</a:t>
            </a:r>
          </a:p>
          <a:p>
            <a:pPr marL="171450" indent="-171450">
              <a:buFontTx/>
              <a:buChar char="-"/>
            </a:pPr>
            <a:r>
              <a:rPr lang="fr-FR" sz="1100" dirty="0">
                <a:solidFill>
                  <a:srgbClr val="000000"/>
                </a:solidFill>
                <a:latin typeface="Marianne" panose="02000000000000000000" pitchFamily="50" charset="0"/>
              </a:rPr>
              <a:t>identifier des partenaires pour des interventions potentielles. </a:t>
            </a:r>
            <a:endParaRPr lang="fr-FR" sz="1100" dirty="0"/>
          </a:p>
        </p:txBody>
      </p:sp>
      <p:cxnSp>
        <p:nvCxnSpPr>
          <p:cNvPr id="12" name="Connecteur droit 11"/>
          <p:cNvCxnSpPr/>
          <p:nvPr/>
        </p:nvCxnSpPr>
        <p:spPr>
          <a:xfrm>
            <a:off x="3275856" y="1608356"/>
            <a:ext cx="0" cy="258299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868144" y="1608356"/>
            <a:ext cx="0" cy="258299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2645" y="787045"/>
            <a:ext cx="7811306" cy="369332"/>
          </a:xfrm>
          <a:prstGeom prst="rect">
            <a:avLst/>
          </a:prstGeom>
          <a:noFill/>
        </p:spPr>
        <p:txBody>
          <a:bodyPr wrap="square" rtlCol="0">
            <a:spAutoFit/>
          </a:bodyPr>
          <a:lstStyle/>
          <a:p>
            <a:r>
              <a:rPr lang="fr-FR" b="1" dirty="0">
                <a:solidFill>
                  <a:srgbClr val="000091"/>
                </a:solidFill>
                <a:latin typeface="Marianne" panose="02000000000000000000" pitchFamily="2" charset="0"/>
              </a:rPr>
              <a:t>Enjeux pour chacun des acteurs </a:t>
            </a:r>
            <a:endParaRPr lang="fr-FR" b="1" dirty="0">
              <a:solidFill>
                <a:schemeClr val="bg2"/>
              </a:solidFill>
            </a:endParaRPr>
          </a:p>
        </p:txBody>
      </p:sp>
      <p:sp>
        <p:nvSpPr>
          <p:cNvPr id="15" name="Rectangle avec flèche vers la droite 14"/>
          <p:cNvSpPr/>
          <p:nvPr/>
        </p:nvSpPr>
        <p:spPr bwMode="auto">
          <a:xfrm rot="16200000">
            <a:off x="683246" y="3108867"/>
            <a:ext cx="1707694" cy="1641571"/>
          </a:xfrm>
          <a:prstGeom prst="rightArrowCallout">
            <a:avLst>
              <a:gd name="adj1" fmla="val 25000"/>
              <a:gd name="adj2" fmla="val 25000"/>
              <a:gd name="adj3" fmla="val 25000"/>
              <a:gd name="adj4" fmla="val 73138"/>
            </a:avLst>
          </a:prstGeom>
          <a:solidFill>
            <a:srgbClr val="FFC000"/>
          </a:solidFill>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fr-FR" sz="1000" b="1" dirty="0">
                <a:solidFill>
                  <a:schemeClr val="tx1"/>
                </a:solidFill>
                <a:latin typeface="Marianne" panose="02000000000000000000" pitchFamily="50" charset="0"/>
              </a:rPr>
              <a:t>Pour cela, il est essentiel que le CE identifie et ouvre les droits de saisie aux différents acteurs de l’orientation de l’établissement. </a:t>
            </a:r>
            <a:endParaRPr lang="fr-FR" sz="1000" b="1" dirty="0">
              <a:solidFill>
                <a:schemeClr val="tx1"/>
              </a:solidFill>
            </a:endParaRPr>
          </a:p>
        </p:txBody>
      </p:sp>
      <p:sp>
        <p:nvSpPr>
          <p:cNvPr id="16" name="Rectangle avec flèche vers la droite 15"/>
          <p:cNvSpPr/>
          <p:nvPr/>
        </p:nvSpPr>
        <p:spPr bwMode="auto">
          <a:xfrm rot="16200000">
            <a:off x="6535486" y="3198867"/>
            <a:ext cx="1527694" cy="1641571"/>
          </a:xfrm>
          <a:prstGeom prst="rightArrowCallout">
            <a:avLst>
              <a:gd name="adj1" fmla="val 25000"/>
              <a:gd name="adj2" fmla="val 25000"/>
              <a:gd name="adj3" fmla="val 25000"/>
              <a:gd name="adj4" fmla="val 73138"/>
            </a:avLst>
          </a:prstGeom>
          <a:solidFill>
            <a:srgbClr val="FFC000"/>
          </a:solidFill>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fr-FR" sz="1000" b="1" dirty="0">
                <a:solidFill>
                  <a:schemeClr val="tx1"/>
                </a:solidFill>
                <a:latin typeface="Marianne" panose="02000000000000000000" pitchFamily="50" charset="0"/>
              </a:rPr>
              <a:t>Chaque personnel peut y saisir directement ses actions lorsque le chef d’établissement lui a ouvert les droits. </a:t>
            </a:r>
            <a:endParaRPr lang="fr-FR" sz="1000" b="1" dirty="0">
              <a:solidFill>
                <a:schemeClr val="tx1"/>
              </a:solidFill>
            </a:endParaRPr>
          </a:p>
          <a:p>
            <a:pPr algn="ctr"/>
            <a:r>
              <a:rPr lang="fr-FR" sz="1000" b="1" dirty="0">
                <a:solidFill>
                  <a:schemeClr val="tx1"/>
                </a:solidFill>
                <a:latin typeface="Marianne" panose="02000000000000000000" pitchFamily="50" charset="0"/>
              </a:rPr>
              <a:t> </a:t>
            </a:r>
            <a:endParaRPr lang="fr-FR" sz="1000" b="1" dirty="0">
              <a:solidFill>
                <a:schemeClr val="tx1"/>
              </a:solidFill>
            </a:endParaRPr>
          </a:p>
        </p:txBody>
      </p:sp>
    </p:spTree>
    <p:extLst>
      <p:ext uri="{BB962C8B-B14F-4D97-AF65-F5344CB8AC3E}">
        <p14:creationId xmlns:p14="http://schemas.microsoft.com/office/powerpoint/2010/main" val="346736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2ADE6F-8566-B169-83DB-0CFD0CD177A5}"/>
              </a:ext>
            </a:extLst>
          </p:cNvPr>
          <p:cNvSpPr/>
          <p:nvPr/>
        </p:nvSpPr>
        <p:spPr>
          <a:xfrm>
            <a:off x="1065678" y="123478"/>
            <a:ext cx="7106722" cy="369332"/>
          </a:xfrm>
          <a:prstGeom prst="rect">
            <a:avLst/>
          </a:prstGeom>
        </p:spPr>
        <p:txBody>
          <a:bodyPr wrap="square">
            <a:spAutoFit/>
          </a:bodyPr>
          <a:lstStyle/>
          <a:p>
            <a:r>
              <a:rPr lang="fr-FR" b="1" dirty="0"/>
              <a:t>Je me connecte à DDM</a:t>
            </a:r>
            <a:endParaRPr lang="fr-FR" dirty="0"/>
          </a:p>
        </p:txBody>
      </p:sp>
      <p:pic>
        <p:nvPicPr>
          <p:cNvPr id="11" name="Image 10">
            <a:extLst>
              <a:ext uri="{FF2B5EF4-FFF2-40B4-BE49-F238E27FC236}">
                <a16:creationId xmlns:a16="http://schemas.microsoft.com/office/drawing/2014/main" id="{850148F9-7991-E2B6-8BF5-90523BC27BF0}"/>
              </a:ext>
            </a:extLst>
          </p:cNvPr>
          <p:cNvPicPr>
            <a:picLocks noChangeAspect="1"/>
          </p:cNvPicPr>
          <p:nvPr/>
        </p:nvPicPr>
        <p:blipFill>
          <a:blip r:embed="rId2"/>
          <a:stretch>
            <a:fillRect/>
          </a:stretch>
        </p:blipFill>
        <p:spPr>
          <a:xfrm>
            <a:off x="300653" y="1041038"/>
            <a:ext cx="5538555" cy="1250642"/>
          </a:xfrm>
          <a:prstGeom prst="rect">
            <a:avLst/>
          </a:prstGeom>
        </p:spPr>
      </p:pic>
      <p:sp>
        <p:nvSpPr>
          <p:cNvPr id="12" name="Rectangle avec flèche vers la gauche 15">
            <a:extLst>
              <a:ext uri="{FF2B5EF4-FFF2-40B4-BE49-F238E27FC236}">
                <a16:creationId xmlns:a16="http://schemas.microsoft.com/office/drawing/2014/main" id="{F7E230B7-98EC-C834-F90E-DFC311CF223F}"/>
              </a:ext>
            </a:extLst>
          </p:cNvPr>
          <p:cNvSpPr/>
          <p:nvPr/>
        </p:nvSpPr>
        <p:spPr bwMode="auto">
          <a:xfrm>
            <a:off x="5252713" y="771550"/>
            <a:ext cx="3738139" cy="1671854"/>
          </a:xfrm>
          <a:prstGeom prst="leftArrowCallout">
            <a:avLst>
              <a:gd name="adj1" fmla="val 25000"/>
              <a:gd name="adj2" fmla="val 25000"/>
              <a:gd name="adj3" fmla="val 25000"/>
              <a:gd name="adj4" fmla="val 84402"/>
            </a:avLst>
          </a:prstGeom>
          <a:solidFill>
            <a:srgbClr val="FFC00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b="1" dirty="0">
                <a:solidFill>
                  <a:schemeClr val="tx1"/>
                </a:solidFill>
              </a:rPr>
              <a:t>Pour vous connecter à DDM </a:t>
            </a:r>
            <a:r>
              <a:rPr lang="fr-FR" sz="1100" dirty="0">
                <a:solidFill>
                  <a:schemeClr val="tx1"/>
                </a:solidFill>
              </a:rPr>
              <a:t>: </a:t>
            </a:r>
            <a:endParaRPr dirty="0">
              <a:solidFill>
                <a:schemeClr val="tx1"/>
              </a:solidFill>
            </a:endParaRPr>
          </a:p>
          <a:p>
            <a:pPr marL="171450" indent="-171450">
              <a:spcAft>
                <a:spcPts val="600"/>
              </a:spcAft>
              <a:buFontTx/>
              <a:buChar char="-"/>
              <a:defRPr/>
            </a:pPr>
            <a:r>
              <a:rPr lang="fr-FR" sz="1100" dirty="0">
                <a:solidFill>
                  <a:schemeClr val="tx1"/>
                </a:solidFill>
              </a:rPr>
              <a:t>Ouvrez l’intranet académique (ARENA)</a:t>
            </a:r>
            <a:endParaRPr dirty="0">
              <a:solidFill>
                <a:schemeClr val="tx1"/>
              </a:solidFill>
            </a:endParaRPr>
          </a:p>
          <a:p>
            <a:pPr marL="171450" indent="-171450">
              <a:spcAft>
                <a:spcPts val="600"/>
              </a:spcAft>
              <a:buFontTx/>
              <a:buChar char="-"/>
              <a:defRPr/>
            </a:pPr>
            <a:r>
              <a:rPr lang="fr-FR" sz="1100" dirty="0">
                <a:solidFill>
                  <a:schemeClr val="tx1"/>
                </a:solidFill>
              </a:rPr>
              <a:t>Renseignez vos identifiant et mot de passe</a:t>
            </a:r>
            <a:endParaRPr dirty="0">
              <a:solidFill>
                <a:schemeClr val="tx1"/>
              </a:solidFill>
            </a:endParaRPr>
          </a:p>
          <a:p>
            <a:pPr marL="171450" indent="-171450">
              <a:spcAft>
                <a:spcPts val="600"/>
              </a:spcAft>
              <a:buFontTx/>
              <a:buChar char="-"/>
              <a:defRPr/>
            </a:pPr>
            <a:r>
              <a:rPr lang="fr-FR" sz="1100" dirty="0">
                <a:solidFill>
                  <a:schemeClr val="tx1"/>
                </a:solidFill>
              </a:rPr>
              <a:t>Choisissez le domaine « Scolarité du 2</a:t>
            </a:r>
            <a:r>
              <a:rPr lang="fr-FR" sz="1100" baseline="30000" dirty="0">
                <a:solidFill>
                  <a:schemeClr val="tx1"/>
                </a:solidFill>
              </a:rPr>
              <a:t>nd</a:t>
            </a:r>
            <a:r>
              <a:rPr lang="fr-FR" sz="1100" dirty="0">
                <a:solidFill>
                  <a:schemeClr val="tx1"/>
                </a:solidFill>
              </a:rPr>
              <a:t> degré » (menu à gauche)</a:t>
            </a:r>
          </a:p>
          <a:p>
            <a:pPr marL="171450" indent="-171450">
              <a:spcAft>
                <a:spcPts val="600"/>
              </a:spcAft>
              <a:buFontTx/>
              <a:buChar char="-"/>
              <a:defRPr/>
            </a:pPr>
            <a:r>
              <a:rPr lang="fr-FR" sz="1100" dirty="0">
                <a:solidFill>
                  <a:schemeClr val="tx1"/>
                </a:solidFill>
              </a:rPr>
              <a:t>Cliquez sur « DDM - Découverte des métiers » dans la rubrique « Application dédiée aux parcours éducatifs »</a:t>
            </a:r>
            <a:endParaRPr lang="fr-FR" sz="1100" dirty="0">
              <a:solidFill>
                <a:schemeClr val="tx1"/>
              </a:solidFill>
              <a:latin typeface="+mj-lt"/>
              <a:ea typeface="+mj-ea"/>
              <a:cs typeface="+mj-cs"/>
            </a:endParaRPr>
          </a:p>
        </p:txBody>
      </p:sp>
      <p:sp>
        <p:nvSpPr>
          <p:cNvPr id="13" name="Ellipse 12">
            <a:extLst>
              <a:ext uri="{FF2B5EF4-FFF2-40B4-BE49-F238E27FC236}">
                <a16:creationId xmlns:a16="http://schemas.microsoft.com/office/drawing/2014/main" id="{BA208722-8E0C-9BE8-FEF7-FD93EFA8BCC8}"/>
              </a:ext>
            </a:extLst>
          </p:cNvPr>
          <p:cNvSpPr/>
          <p:nvPr/>
        </p:nvSpPr>
        <p:spPr>
          <a:xfrm>
            <a:off x="2483768" y="1522342"/>
            <a:ext cx="1656184" cy="401335"/>
          </a:xfrm>
          <a:prstGeom prst="ellipse">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Rectangle 13">
            <a:extLst>
              <a:ext uri="{FF2B5EF4-FFF2-40B4-BE49-F238E27FC236}">
                <a16:creationId xmlns:a16="http://schemas.microsoft.com/office/drawing/2014/main" id="{81E5C4D5-9875-A795-B28A-DA62C5DF0534}"/>
              </a:ext>
            </a:extLst>
          </p:cNvPr>
          <p:cNvSpPr/>
          <p:nvPr/>
        </p:nvSpPr>
        <p:spPr>
          <a:xfrm>
            <a:off x="255893" y="2787774"/>
            <a:ext cx="7348255" cy="600164"/>
          </a:xfrm>
          <a:prstGeom prst="rect">
            <a:avLst/>
          </a:prstGeom>
        </p:spPr>
        <p:txBody>
          <a:bodyPr wrap="square">
            <a:spAutoFit/>
          </a:bodyPr>
          <a:lstStyle/>
          <a:p>
            <a:r>
              <a:rPr lang="fr-FR" sz="1100" dirty="0">
                <a:latin typeface="Calibri" panose="020F0502020204030204" pitchFamily="34" charset="0"/>
                <a:cs typeface="Calibri" panose="020F0502020204030204" pitchFamily="34" charset="0"/>
              </a:rPr>
              <a:t>A la connexion j’obtiens le profil :</a:t>
            </a:r>
          </a:p>
          <a:p>
            <a:pPr marL="171450" indent="-171450">
              <a:buFont typeface="Arial" panose="020B0604020202020204" pitchFamily="34" charset="0"/>
              <a:buChar char="•"/>
            </a:pPr>
            <a:r>
              <a:rPr lang="fr-FR" sz="1100" dirty="0">
                <a:latin typeface="Calibri" panose="020F0502020204030204" pitchFamily="34" charset="0"/>
                <a:cs typeface="Calibri" panose="020F0502020204030204" pitchFamily="34" charset="0"/>
              </a:rPr>
              <a:t>lecteur académique : pour avoir le profil « rédacteur de projets », voir page suivante.</a:t>
            </a:r>
          </a:p>
          <a:p>
            <a:pPr marL="171450" indent="-171450">
              <a:buFont typeface="Arial" panose="020B0604020202020204" pitchFamily="34" charset="0"/>
              <a:buChar char="•"/>
            </a:pPr>
            <a:r>
              <a:rPr lang="fr-FR" sz="1100" dirty="0">
                <a:latin typeface="Calibri" panose="020F0502020204030204" pitchFamily="34" charset="0"/>
                <a:cs typeface="Calibri" panose="020F0502020204030204" pitchFamily="34" charset="0"/>
              </a:rPr>
              <a:t>rédacteur de projets : voir page 6.</a:t>
            </a:r>
          </a:p>
        </p:txBody>
      </p:sp>
      <p:sp>
        <p:nvSpPr>
          <p:cNvPr id="8" name="Ellipse 7">
            <a:extLst>
              <a:ext uri="{FF2B5EF4-FFF2-40B4-BE49-F238E27FC236}">
                <a16:creationId xmlns:a16="http://schemas.microsoft.com/office/drawing/2014/main" id="{BA208722-8E0C-9BE8-FEF7-FD93EFA8BCC8}"/>
              </a:ext>
            </a:extLst>
          </p:cNvPr>
          <p:cNvSpPr/>
          <p:nvPr/>
        </p:nvSpPr>
        <p:spPr>
          <a:xfrm>
            <a:off x="278508" y="1774953"/>
            <a:ext cx="1701203" cy="447284"/>
          </a:xfrm>
          <a:prstGeom prst="ellipse">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2359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2ADE6F-8566-B169-83DB-0CFD0CD177A5}"/>
              </a:ext>
            </a:extLst>
          </p:cNvPr>
          <p:cNvSpPr/>
          <p:nvPr/>
        </p:nvSpPr>
        <p:spPr>
          <a:xfrm>
            <a:off x="1065678" y="123478"/>
            <a:ext cx="7106722" cy="369332"/>
          </a:xfrm>
          <a:prstGeom prst="rect">
            <a:avLst/>
          </a:prstGeom>
        </p:spPr>
        <p:txBody>
          <a:bodyPr wrap="square">
            <a:spAutoFit/>
          </a:bodyPr>
          <a:lstStyle/>
          <a:p>
            <a:r>
              <a:rPr lang="fr-FR" b="1" dirty="0"/>
              <a:t>Je deviens rédacteur de projets</a:t>
            </a:r>
            <a:endParaRPr lang="fr-FR" dirty="0"/>
          </a:p>
        </p:txBody>
      </p:sp>
      <p:sp>
        <p:nvSpPr>
          <p:cNvPr id="14" name="Rectangle 13">
            <a:extLst>
              <a:ext uri="{FF2B5EF4-FFF2-40B4-BE49-F238E27FC236}">
                <a16:creationId xmlns:a16="http://schemas.microsoft.com/office/drawing/2014/main" id="{81E5C4D5-9875-A795-B28A-DA62C5DF0534}"/>
              </a:ext>
            </a:extLst>
          </p:cNvPr>
          <p:cNvSpPr/>
          <p:nvPr/>
        </p:nvSpPr>
        <p:spPr>
          <a:xfrm>
            <a:off x="251518" y="616817"/>
            <a:ext cx="8706691" cy="1107996"/>
          </a:xfrm>
          <a:prstGeom prst="rect">
            <a:avLst/>
          </a:prstGeom>
        </p:spPr>
        <p:txBody>
          <a:bodyPr wrap="square">
            <a:spAutoFit/>
          </a:bodyPr>
          <a:lstStyle/>
          <a:p>
            <a:pPr marL="171450" indent="-171450">
              <a:buFont typeface="Arial" panose="020B0604020202020204" pitchFamily="34" charset="0"/>
              <a:buChar char="•"/>
            </a:pPr>
            <a:r>
              <a:rPr lang="fr-FR" sz="1100" dirty="0">
                <a:latin typeface="Calibri" panose="020F0502020204030204" pitchFamily="34" charset="0"/>
                <a:cs typeface="Calibri" panose="020F0502020204030204" pitchFamily="34" charset="0"/>
              </a:rPr>
              <a:t>Pour obtenir le profil rédacteur de projets :</a:t>
            </a:r>
          </a:p>
          <a:p>
            <a:pPr marL="171450" indent="-171450">
              <a:buFontTx/>
              <a:buChar char="-"/>
            </a:pPr>
            <a:r>
              <a:rPr lang="fr-FR" sz="1100" dirty="0">
                <a:latin typeface="Calibri" panose="020F0502020204030204" pitchFamily="34" charset="0"/>
                <a:cs typeface="Calibri" panose="020F0502020204030204" pitchFamily="34" charset="0"/>
              </a:rPr>
              <a:t>je sollicite directement le chef de mon établissement qui peut donner le profil à chaque personnel affecté à son établissement via l’application, page « Rédacteurs de projets » (menu « Etablissement », plus de détails dans le « Guide établissement », disponible via le menu « Aide &gt; Guides et assistance »).</a:t>
            </a:r>
          </a:p>
          <a:p>
            <a:pPr marL="171450" indent="-171450">
              <a:buFontTx/>
              <a:buChar char="-"/>
            </a:pPr>
            <a:r>
              <a:rPr lang="fr-FR" sz="1100" dirty="0">
                <a:latin typeface="Calibri" panose="020F0502020204030204" pitchFamily="34" charset="0"/>
                <a:cs typeface="Calibri" panose="020F0502020204030204" pitchFamily="34" charset="0"/>
              </a:rPr>
              <a:t>si je ne suis pas dans la liste des personnels affectés à l’établissement dans DDM, je peux faire la demande de profil via le menu « Mon compte » (1 à 4) :</a:t>
            </a:r>
            <a:endParaRPr lang="fr-FR" sz="1100" dirty="0">
              <a:highlight>
                <a:srgbClr val="FFFF00"/>
              </a:highlight>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A905C9F6-6261-05AC-786E-DE35BB3923F8}"/>
              </a:ext>
            </a:extLst>
          </p:cNvPr>
          <p:cNvPicPr>
            <a:picLocks noChangeAspect="1"/>
          </p:cNvPicPr>
          <p:nvPr/>
        </p:nvPicPr>
        <p:blipFill>
          <a:blip r:embed="rId2"/>
          <a:stretch>
            <a:fillRect/>
          </a:stretch>
        </p:blipFill>
        <p:spPr>
          <a:xfrm>
            <a:off x="251519" y="1695694"/>
            <a:ext cx="8706691" cy="428307"/>
          </a:xfrm>
          <a:prstGeom prst="rect">
            <a:avLst/>
          </a:prstGeom>
          <a:ln>
            <a:solidFill>
              <a:schemeClr val="tx1"/>
            </a:solidFill>
          </a:ln>
        </p:spPr>
      </p:pic>
      <p:pic>
        <p:nvPicPr>
          <p:cNvPr id="5" name="Image 4">
            <a:extLst>
              <a:ext uri="{FF2B5EF4-FFF2-40B4-BE49-F238E27FC236}">
                <a16:creationId xmlns:a16="http://schemas.microsoft.com/office/drawing/2014/main" id="{64BB1443-5A3F-2864-AF85-D05956D5CAE5}"/>
              </a:ext>
            </a:extLst>
          </p:cNvPr>
          <p:cNvPicPr>
            <a:picLocks noChangeAspect="1"/>
          </p:cNvPicPr>
          <p:nvPr/>
        </p:nvPicPr>
        <p:blipFill rotWithShape="1">
          <a:blip r:embed="rId3"/>
          <a:srcRect t="31464"/>
          <a:stretch/>
        </p:blipFill>
        <p:spPr>
          <a:xfrm>
            <a:off x="2121461" y="2643758"/>
            <a:ext cx="3610927" cy="288032"/>
          </a:xfrm>
          <a:prstGeom prst="rect">
            <a:avLst/>
          </a:prstGeom>
          <a:ln>
            <a:solidFill>
              <a:schemeClr val="tx1"/>
            </a:solidFill>
          </a:ln>
        </p:spPr>
      </p:pic>
      <p:sp>
        <p:nvSpPr>
          <p:cNvPr id="9" name="Rectangle 8">
            <a:extLst>
              <a:ext uri="{FF2B5EF4-FFF2-40B4-BE49-F238E27FC236}">
                <a16:creationId xmlns:a16="http://schemas.microsoft.com/office/drawing/2014/main" id="{DB0CCA17-A594-B27F-B485-8BE57B255700}"/>
              </a:ext>
            </a:extLst>
          </p:cNvPr>
          <p:cNvSpPr/>
          <p:nvPr/>
        </p:nvSpPr>
        <p:spPr>
          <a:xfrm>
            <a:off x="251519" y="2166124"/>
            <a:ext cx="8706691" cy="261610"/>
          </a:xfrm>
          <a:prstGeom prst="rect">
            <a:avLst/>
          </a:prstGeom>
        </p:spPr>
        <p:txBody>
          <a:bodyPr wrap="square">
            <a:spAutoFit/>
          </a:bodyPr>
          <a:lstStyle/>
          <a:p>
            <a:pPr marL="171450" indent="-171450">
              <a:buFont typeface="Arial" panose="020B0604020202020204" pitchFamily="34" charset="0"/>
              <a:buChar char="•"/>
            </a:pPr>
            <a:r>
              <a:rPr lang="fr-FR" sz="1100" dirty="0">
                <a:latin typeface="Calibri" panose="020F0502020204030204" pitchFamily="34" charset="0"/>
                <a:cs typeface="Calibri" panose="020F0502020204030204" pitchFamily="34" charset="0"/>
              </a:rPr>
              <a:t>Je clique sur le bouton « Demander un accès » puis je renseigne le nom de l’établissement et enfin je clique sur le bouton « Enregistrer ».</a:t>
            </a:r>
            <a:endParaRPr lang="fr-FR" sz="1100" dirty="0">
              <a:highlight>
                <a:srgbClr val="FFFF00"/>
              </a:highlight>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id="{4FAF66E5-5071-68AC-E604-1CE9F06F16D8}"/>
              </a:ext>
            </a:extLst>
          </p:cNvPr>
          <p:cNvPicPr>
            <a:picLocks noChangeAspect="1"/>
          </p:cNvPicPr>
          <p:nvPr/>
        </p:nvPicPr>
        <p:blipFill>
          <a:blip r:embed="rId4"/>
          <a:stretch>
            <a:fillRect/>
          </a:stretch>
        </p:blipFill>
        <p:spPr>
          <a:xfrm>
            <a:off x="5950678" y="2394082"/>
            <a:ext cx="2363472" cy="2367533"/>
          </a:xfrm>
          <a:prstGeom prst="rect">
            <a:avLst/>
          </a:prstGeom>
          <a:ln>
            <a:solidFill>
              <a:schemeClr val="tx1"/>
            </a:solidFill>
          </a:ln>
        </p:spPr>
      </p:pic>
      <p:cxnSp>
        <p:nvCxnSpPr>
          <p:cNvPr id="17" name="Connecteur droit avec flèche 16">
            <a:extLst>
              <a:ext uri="{FF2B5EF4-FFF2-40B4-BE49-F238E27FC236}">
                <a16:creationId xmlns:a16="http://schemas.microsoft.com/office/drawing/2014/main" id="{424ADD46-69BE-CA7D-31BC-747181F1EF0F}"/>
              </a:ext>
            </a:extLst>
          </p:cNvPr>
          <p:cNvCxnSpPr>
            <a:cxnSpLocks/>
          </p:cNvCxnSpPr>
          <p:nvPr/>
        </p:nvCxnSpPr>
        <p:spPr>
          <a:xfrm>
            <a:off x="5662646" y="2715767"/>
            <a:ext cx="576064" cy="10104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4F872E3-4CAE-A8A5-A501-D41446263ED0}"/>
              </a:ext>
            </a:extLst>
          </p:cNvPr>
          <p:cNvSpPr/>
          <p:nvPr/>
        </p:nvSpPr>
        <p:spPr>
          <a:xfrm>
            <a:off x="251518" y="3048211"/>
            <a:ext cx="5480869" cy="1277273"/>
          </a:xfrm>
          <a:prstGeom prst="rect">
            <a:avLst/>
          </a:prstGeom>
        </p:spPr>
        <p:txBody>
          <a:bodyPr wrap="square">
            <a:spAutoFit/>
          </a:bodyPr>
          <a:lstStyle/>
          <a:p>
            <a:pPr marL="171450" indent="-171450">
              <a:buFont typeface="Arial" panose="020B0604020202020204" pitchFamily="34" charset="0"/>
              <a:buChar char="•"/>
            </a:pPr>
            <a:r>
              <a:rPr lang="fr-FR" sz="1100" dirty="0">
                <a:latin typeface="Calibri" panose="020F0502020204030204" pitchFamily="34" charset="0"/>
                <a:cs typeface="Calibri" panose="020F0502020204030204" pitchFamily="34" charset="0"/>
              </a:rPr>
              <a:t>Ma demande est attente.</a:t>
            </a:r>
          </a:p>
          <a:p>
            <a:pPr marL="171450" indent="-171450">
              <a:buFont typeface="Arial" panose="020B0604020202020204" pitchFamily="34" charset="0"/>
              <a:buChar char="•"/>
            </a:pPr>
            <a:endParaRPr lang="fr-FR" sz="11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fr-FR" sz="11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fr-FR" sz="11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fr-FR" sz="1100" dirty="0">
                <a:latin typeface="Calibri" panose="020F0502020204030204" pitchFamily="34" charset="0"/>
                <a:cs typeface="Calibri" panose="020F0502020204030204" pitchFamily="34" charset="0"/>
              </a:rPr>
              <a:t>Le chef d’établissement est informé par courriel à l’adresse </a:t>
            </a:r>
            <a:r>
              <a:rPr lang="fr-FR" sz="1100" b="1" dirty="0">
                <a:latin typeface="Calibri" panose="020F0502020204030204" pitchFamily="34" charset="0"/>
                <a:cs typeface="Calibri" panose="020F0502020204030204" pitchFamily="34" charset="0"/>
                <a:hlinkClick r:id="rId5"/>
              </a:rPr>
              <a:t>ce.XXXXXX@ac-academie.fr</a:t>
            </a:r>
            <a:endParaRPr lang="fr-FR" sz="11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fr-FR" sz="1100" dirty="0">
                <a:latin typeface="Calibri" panose="020F0502020204030204" pitchFamily="34" charset="0"/>
                <a:cs typeface="Calibri" panose="020F0502020204030204" pitchFamily="34" charset="0"/>
              </a:rPr>
              <a:t>Je suis informé par courriel de la réponse apportée à ma demande. Si elle est validée, je peux maintenant me connecter à DDM avec le profil « rédacteur de projets ».</a:t>
            </a:r>
          </a:p>
        </p:txBody>
      </p:sp>
      <p:sp>
        <p:nvSpPr>
          <p:cNvPr id="20" name="Ellipse 19">
            <a:extLst>
              <a:ext uri="{FF2B5EF4-FFF2-40B4-BE49-F238E27FC236}">
                <a16:creationId xmlns:a16="http://schemas.microsoft.com/office/drawing/2014/main" id="{A68D9AA2-9CB0-8033-337C-BAF97F75A96A}"/>
              </a:ext>
            </a:extLst>
          </p:cNvPr>
          <p:cNvSpPr/>
          <p:nvPr/>
        </p:nvSpPr>
        <p:spPr>
          <a:xfrm>
            <a:off x="3059708" y="1718044"/>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1</a:t>
            </a:r>
          </a:p>
        </p:txBody>
      </p:sp>
      <p:sp>
        <p:nvSpPr>
          <p:cNvPr id="21" name="Ellipse 20">
            <a:extLst>
              <a:ext uri="{FF2B5EF4-FFF2-40B4-BE49-F238E27FC236}">
                <a16:creationId xmlns:a16="http://schemas.microsoft.com/office/drawing/2014/main" id="{10B2F567-D238-C261-BDF4-8086853BA664}"/>
              </a:ext>
            </a:extLst>
          </p:cNvPr>
          <p:cNvSpPr/>
          <p:nvPr/>
        </p:nvSpPr>
        <p:spPr>
          <a:xfrm>
            <a:off x="5214127" y="2808166"/>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2</a:t>
            </a:r>
          </a:p>
        </p:txBody>
      </p:sp>
      <p:sp>
        <p:nvSpPr>
          <p:cNvPr id="22" name="Ellipse 21">
            <a:extLst>
              <a:ext uri="{FF2B5EF4-FFF2-40B4-BE49-F238E27FC236}">
                <a16:creationId xmlns:a16="http://schemas.microsoft.com/office/drawing/2014/main" id="{2C9A6242-D2CC-AD07-8FEF-1CED8E3F4049}"/>
              </a:ext>
            </a:extLst>
          </p:cNvPr>
          <p:cNvSpPr/>
          <p:nvPr/>
        </p:nvSpPr>
        <p:spPr>
          <a:xfrm>
            <a:off x="7450054" y="4011910"/>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3</a:t>
            </a:r>
          </a:p>
        </p:txBody>
      </p:sp>
      <p:sp>
        <p:nvSpPr>
          <p:cNvPr id="23" name="Ellipse 22">
            <a:extLst>
              <a:ext uri="{FF2B5EF4-FFF2-40B4-BE49-F238E27FC236}">
                <a16:creationId xmlns:a16="http://schemas.microsoft.com/office/drawing/2014/main" id="{728EF8F3-9C3C-12AB-9E96-808F1BB1B2D0}"/>
              </a:ext>
            </a:extLst>
          </p:cNvPr>
          <p:cNvSpPr/>
          <p:nvPr/>
        </p:nvSpPr>
        <p:spPr>
          <a:xfrm>
            <a:off x="8254934" y="4515966"/>
            <a:ext cx="277506" cy="29794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4</a:t>
            </a:r>
          </a:p>
        </p:txBody>
      </p:sp>
      <p:pic>
        <p:nvPicPr>
          <p:cNvPr id="25" name="Image 24">
            <a:extLst>
              <a:ext uri="{FF2B5EF4-FFF2-40B4-BE49-F238E27FC236}">
                <a16:creationId xmlns:a16="http://schemas.microsoft.com/office/drawing/2014/main" id="{8915D0DB-282A-1176-EEE1-4CD03DCBC92E}"/>
              </a:ext>
            </a:extLst>
          </p:cNvPr>
          <p:cNvPicPr>
            <a:picLocks noChangeAspect="1"/>
          </p:cNvPicPr>
          <p:nvPr/>
        </p:nvPicPr>
        <p:blipFill>
          <a:blip r:embed="rId6"/>
          <a:stretch>
            <a:fillRect/>
          </a:stretch>
        </p:blipFill>
        <p:spPr>
          <a:xfrm>
            <a:off x="393503" y="3362031"/>
            <a:ext cx="4898577" cy="190236"/>
          </a:xfrm>
          <a:prstGeom prst="rect">
            <a:avLst/>
          </a:prstGeom>
          <a:ln>
            <a:solidFill>
              <a:schemeClr val="tx1"/>
            </a:solidFill>
          </a:ln>
        </p:spPr>
      </p:pic>
    </p:spTree>
    <p:extLst>
      <p:ext uri="{BB962C8B-B14F-4D97-AF65-F5344CB8AC3E}">
        <p14:creationId xmlns:p14="http://schemas.microsoft.com/office/powerpoint/2010/main" val="10423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2" name="Rectangle 1"/>
          <p:cNvSpPr/>
          <p:nvPr/>
        </p:nvSpPr>
        <p:spPr>
          <a:xfrm>
            <a:off x="551386" y="717067"/>
            <a:ext cx="4572000" cy="369332"/>
          </a:xfrm>
          <a:prstGeom prst="rect">
            <a:avLst/>
          </a:prstGeom>
        </p:spPr>
        <p:txBody>
          <a:bodyPr>
            <a:spAutoFit/>
          </a:bodyPr>
          <a:lstStyle/>
          <a:p>
            <a:endParaRPr lang="fr-FR" dirty="0"/>
          </a:p>
        </p:txBody>
      </p:sp>
      <p:sp>
        <p:nvSpPr>
          <p:cNvPr id="10" name="Rectangle 9"/>
          <p:cNvSpPr/>
          <p:nvPr/>
        </p:nvSpPr>
        <p:spPr>
          <a:xfrm>
            <a:off x="334563" y="599860"/>
            <a:ext cx="8568952" cy="523220"/>
          </a:xfrm>
          <a:prstGeom prst="rect">
            <a:avLst/>
          </a:prstGeom>
        </p:spPr>
        <p:txBody>
          <a:bodyPr wrap="square">
            <a:spAutoFit/>
          </a:bodyPr>
          <a:lstStyle/>
          <a:p>
            <a:pPr marL="285750" indent="-285750">
              <a:buFont typeface="Arial" panose="020B0604020202020204" pitchFamily="34" charset="0"/>
              <a:buChar char="•"/>
            </a:pPr>
            <a:r>
              <a:rPr lang="fr-FR" sz="1400" dirty="0">
                <a:cs typeface="Calibri" panose="020F0502020204030204" pitchFamily="34" charset="0"/>
              </a:rPr>
              <a:t>J’accède à la saisie des projets depuis la page d’accueil en cliquant sur le bouton « Je renseigne mes projets » :  </a:t>
            </a:r>
          </a:p>
        </p:txBody>
      </p:sp>
      <p:sp>
        <p:nvSpPr>
          <p:cNvPr id="5" name="Rectangle 4">
            <a:extLst>
              <a:ext uri="{FF2B5EF4-FFF2-40B4-BE49-F238E27FC236}">
                <a16:creationId xmlns:a16="http://schemas.microsoft.com/office/drawing/2014/main" id="{3C2ED41B-8B06-B7E1-E819-9225CE1DB7BA}"/>
              </a:ext>
            </a:extLst>
          </p:cNvPr>
          <p:cNvSpPr/>
          <p:nvPr/>
        </p:nvSpPr>
        <p:spPr>
          <a:xfrm>
            <a:off x="1065678" y="123478"/>
            <a:ext cx="7106722" cy="369332"/>
          </a:xfrm>
          <a:prstGeom prst="rect">
            <a:avLst/>
          </a:prstGeom>
        </p:spPr>
        <p:txBody>
          <a:bodyPr wrap="square">
            <a:spAutoFit/>
          </a:bodyPr>
          <a:lstStyle/>
          <a:p>
            <a:r>
              <a:rPr lang="fr-FR" b="1" dirty="0"/>
              <a:t>Je suis rédacteur de projets</a:t>
            </a:r>
            <a:endParaRPr lang="fr-FR" dirty="0"/>
          </a:p>
        </p:txBody>
      </p:sp>
      <p:pic>
        <p:nvPicPr>
          <p:cNvPr id="8" name="Image 7">
            <a:extLst>
              <a:ext uri="{FF2B5EF4-FFF2-40B4-BE49-F238E27FC236}">
                <a16:creationId xmlns:a16="http://schemas.microsoft.com/office/drawing/2014/main" id="{83726064-40ED-D187-6469-82B0841FC51E}"/>
              </a:ext>
            </a:extLst>
          </p:cNvPr>
          <p:cNvPicPr>
            <a:picLocks noChangeAspect="1"/>
          </p:cNvPicPr>
          <p:nvPr/>
        </p:nvPicPr>
        <p:blipFill>
          <a:blip r:embed="rId2"/>
          <a:stretch>
            <a:fillRect/>
          </a:stretch>
        </p:blipFill>
        <p:spPr>
          <a:xfrm>
            <a:off x="1221099" y="1104850"/>
            <a:ext cx="5292080" cy="881333"/>
          </a:xfrm>
          <a:prstGeom prst="rect">
            <a:avLst/>
          </a:prstGeom>
        </p:spPr>
      </p:pic>
      <p:sp>
        <p:nvSpPr>
          <p:cNvPr id="17" name="Ellipse 16">
            <a:extLst>
              <a:ext uri="{FF2B5EF4-FFF2-40B4-BE49-F238E27FC236}">
                <a16:creationId xmlns:a16="http://schemas.microsoft.com/office/drawing/2014/main" id="{4D32E94E-37E3-FE61-1336-5B66311FA692}"/>
              </a:ext>
            </a:extLst>
          </p:cNvPr>
          <p:cNvSpPr/>
          <p:nvPr/>
        </p:nvSpPr>
        <p:spPr>
          <a:xfrm>
            <a:off x="4092258" y="1571904"/>
            <a:ext cx="1440160" cy="530696"/>
          </a:xfrm>
          <a:prstGeom prst="ellipse">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Rectangle 8">
            <a:extLst>
              <a:ext uri="{FF2B5EF4-FFF2-40B4-BE49-F238E27FC236}">
                <a16:creationId xmlns:a16="http://schemas.microsoft.com/office/drawing/2014/main" id="{27338731-49DE-A78E-7E88-207F84173C51}"/>
              </a:ext>
            </a:extLst>
          </p:cNvPr>
          <p:cNvSpPr/>
          <p:nvPr/>
        </p:nvSpPr>
        <p:spPr>
          <a:xfrm>
            <a:off x="179512" y="2407989"/>
            <a:ext cx="8568952" cy="307777"/>
          </a:xfrm>
          <a:prstGeom prst="rect">
            <a:avLst/>
          </a:prstGeom>
        </p:spPr>
        <p:txBody>
          <a:bodyPr wrap="square">
            <a:spAutoFit/>
          </a:bodyPr>
          <a:lstStyle/>
          <a:p>
            <a:pPr marL="285750" indent="-285750">
              <a:buFont typeface="Arial" panose="020B0604020202020204" pitchFamily="34" charset="0"/>
              <a:buChar char="•"/>
            </a:pPr>
            <a:r>
              <a:rPr lang="fr-FR" sz="1400" dirty="0">
                <a:cs typeface="Calibri" panose="020F0502020204030204" pitchFamily="34" charset="0"/>
              </a:rPr>
              <a:t>Puis je clique sur le « + » pour créer un nouveau projet :  </a:t>
            </a:r>
          </a:p>
        </p:txBody>
      </p:sp>
      <p:pic>
        <p:nvPicPr>
          <p:cNvPr id="14" name="Image 13">
            <a:extLst>
              <a:ext uri="{FF2B5EF4-FFF2-40B4-BE49-F238E27FC236}">
                <a16:creationId xmlns:a16="http://schemas.microsoft.com/office/drawing/2014/main" id="{C861F180-CFE2-BBCB-4A8E-611485BED3B4}"/>
              </a:ext>
            </a:extLst>
          </p:cNvPr>
          <p:cNvPicPr>
            <a:picLocks noChangeAspect="1"/>
          </p:cNvPicPr>
          <p:nvPr/>
        </p:nvPicPr>
        <p:blipFill>
          <a:blip r:embed="rId3"/>
          <a:stretch>
            <a:fillRect/>
          </a:stretch>
        </p:blipFill>
        <p:spPr>
          <a:xfrm>
            <a:off x="5123386" y="2169762"/>
            <a:ext cx="3233936" cy="784229"/>
          </a:xfrm>
          <a:prstGeom prst="rect">
            <a:avLst/>
          </a:prstGeom>
        </p:spPr>
      </p:pic>
      <p:sp>
        <p:nvSpPr>
          <p:cNvPr id="12" name="Ellipse 11">
            <a:extLst>
              <a:ext uri="{FF2B5EF4-FFF2-40B4-BE49-F238E27FC236}">
                <a16:creationId xmlns:a16="http://schemas.microsoft.com/office/drawing/2014/main" id="{C3143206-39A9-C18F-E6ED-088590655A4B}"/>
              </a:ext>
            </a:extLst>
          </p:cNvPr>
          <p:cNvSpPr/>
          <p:nvPr/>
        </p:nvSpPr>
        <p:spPr>
          <a:xfrm>
            <a:off x="5298502" y="2384073"/>
            <a:ext cx="432048" cy="355606"/>
          </a:xfrm>
          <a:prstGeom prst="ellipse">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Rectangle 14">
            <a:extLst>
              <a:ext uri="{FF2B5EF4-FFF2-40B4-BE49-F238E27FC236}">
                <a16:creationId xmlns:a16="http://schemas.microsoft.com/office/drawing/2014/main" id="{C265B106-B7CB-240E-9539-544F3791D453}"/>
              </a:ext>
            </a:extLst>
          </p:cNvPr>
          <p:cNvSpPr/>
          <p:nvPr/>
        </p:nvSpPr>
        <p:spPr>
          <a:xfrm>
            <a:off x="251520" y="3380786"/>
            <a:ext cx="8568952" cy="307777"/>
          </a:xfrm>
          <a:prstGeom prst="rect">
            <a:avLst/>
          </a:prstGeom>
        </p:spPr>
        <p:txBody>
          <a:bodyPr wrap="square">
            <a:spAutoFit/>
          </a:bodyPr>
          <a:lstStyle/>
          <a:p>
            <a:pPr marL="285750" indent="-285750">
              <a:buFont typeface="Arial" panose="020B0604020202020204" pitchFamily="34" charset="0"/>
              <a:buChar char="•"/>
            </a:pPr>
            <a:r>
              <a:rPr lang="fr-FR" sz="1400" dirty="0">
                <a:cs typeface="Calibri" panose="020F0502020204030204" pitchFamily="34" charset="0"/>
              </a:rPr>
              <a:t>Enfin je sélectionne l’action de découverte souhaitée :  </a:t>
            </a:r>
          </a:p>
        </p:txBody>
      </p:sp>
      <p:pic>
        <p:nvPicPr>
          <p:cNvPr id="18" name="Image 17">
            <a:extLst>
              <a:ext uri="{FF2B5EF4-FFF2-40B4-BE49-F238E27FC236}">
                <a16:creationId xmlns:a16="http://schemas.microsoft.com/office/drawing/2014/main" id="{3D005306-7CAC-94AD-2D55-D5248EA8A8D1}"/>
              </a:ext>
            </a:extLst>
          </p:cNvPr>
          <p:cNvPicPr>
            <a:picLocks noChangeAspect="1"/>
          </p:cNvPicPr>
          <p:nvPr/>
        </p:nvPicPr>
        <p:blipFill>
          <a:blip r:embed="rId4"/>
          <a:stretch>
            <a:fillRect/>
          </a:stretch>
        </p:blipFill>
        <p:spPr>
          <a:xfrm>
            <a:off x="4865874" y="3469748"/>
            <a:ext cx="4146252" cy="1120903"/>
          </a:xfrm>
          <a:prstGeom prst="rect">
            <a:avLst/>
          </a:prstGeom>
          <a:ln>
            <a:solidFill>
              <a:schemeClr val="tx1"/>
            </a:solidFill>
          </a:ln>
        </p:spPr>
      </p:pic>
      <p:sp>
        <p:nvSpPr>
          <p:cNvPr id="21" name="Légende : flèche vers la droite 20">
            <a:extLst>
              <a:ext uri="{FF2B5EF4-FFF2-40B4-BE49-F238E27FC236}">
                <a16:creationId xmlns:a16="http://schemas.microsoft.com/office/drawing/2014/main" id="{8D8460BB-D400-5898-9BAB-3BC674749634}"/>
              </a:ext>
            </a:extLst>
          </p:cNvPr>
          <p:cNvSpPr/>
          <p:nvPr/>
        </p:nvSpPr>
        <p:spPr>
          <a:xfrm>
            <a:off x="1691680" y="3772717"/>
            <a:ext cx="2927359" cy="897358"/>
          </a:xfrm>
          <a:prstGeom prst="rightArrowCallout">
            <a:avLst>
              <a:gd name="adj1" fmla="val 23191"/>
              <a:gd name="adj2" fmla="val 29522"/>
              <a:gd name="adj3" fmla="val 25000"/>
              <a:gd name="adj4" fmla="val 85546"/>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r>
              <a:rPr lang="fr-FR" sz="1200" dirty="0">
                <a:solidFill>
                  <a:schemeClr val="tx1"/>
                </a:solidFill>
              </a:rPr>
              <a:t>Je peux :</a:t>
            </a:r>
          </a:p>
          <a:p>
            <a:pPr marL="171450" indent="-171450">
              <a:buFontTx/>
              <a:buChar char="-"/>
            </a:pPr>
            <a:r>
              <a:rPr lang="fr-FR" sz="1200" dirty="0">
                <a:solidFill>
                  <a:schemeClr val="tx1"/>
                </a:solidFill>
              </a:rPr>
              <a:t>faire défiler la liste </a:t>
            </a:r>
          </a:p>
          <a:p>
            <a:pPr marL="171450" indent="-171450">
              <a:buFontTx/>
              <a:buChar char="-"/>
            </a:pPr>
            <a:r>
              <a:rPr lang="fr-FR" sz="1200" dirty="0">
                <a:solidFill>
                  <a:schemeClr val="tx1"/>
                </a:solidFill>
              </a:rPr>
              <a:t>ou bien saisir des éléments</a:t>
            </a:r>
            <a:endParaRPr lang="fr-FR" sz="1200" dirty="0">
              <a:solidFill>
                <a:schemeClr val="tx1"/>
              </a:solidFill>
              <a:highlight>
                <a:srgbClr val="FFFF00"/>
              </a:highlight>
            </a:endParaRPr>
          </a:p>
        </p:txBody>
      </p:sp>
      <p:pic>
        <p:nvPicPr>
          <p:cNvPr id="23" name="Image 22">
            <a:extLst>
              <a:ext uri="{FF2B5EF4-FFF2-40B4-BE49-F238E27FC236}">
                <a16:creationId xmlns:a16="http://schemas.microsoft.com/office/drawing/2014/main" id="{23FFA93A-49A2-C1AE-4CCF-1CF254A0E2D1}"/>
              </a:ext>
            </a:extLst>
          </p:cNvPr>
          <p:cNvPicPr>
            <a:picLocks noChangeAspect="1"/>
          </p:cNvPicPr>
          <p:nvPr/>
        </p:nvPicPr>
        <p:blipFill>
          <a:blip r:embed="rId5"/>
          <a:stretch>
            <a:fillRect/>
          </a:stretch>
        </p:blipFill>
        <p:spPr>
          <a:xfrm>
            <a:off x="5893081" y="3901181"/>
            <a:ext cx="1694545" cy="851346"/>
          </a:xfrm>
          <a:prstGeom prst="rect">
            <a:avLst/>
          </a:prstGeom>
          <a:ln>
            <a:solidFill>
              <a:schemeClr val="tx1"/>
            </a:solidFill>
          </a:ln>
        </p:spPr>
      </p:pic>
    </p:spTree>
    <p:extLst>
      <p:ext uri="{BB962C8B-B14F-4D97-AF65-F5344CB8AC3E}">
        <p14:creationId xmlns:p14="http://schemas.microsoft.com/office/powerpoint/2010/main" val="31336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
        <p:nvSpPr>
          <p:cNvPr id="2" name="Rectangle 1"/>
          <p:cNvSpPr/>
          <p:nvPr/>
        </p:nvSpPr>
        <p:spPr>
          <a:xfrm>
            <a:off x="551386" y="717067"/>
            <a:ext cx="4572000" cy="369332"/>
          </a:xfrm>
          <a:prstGeom prst="rect">
            <a:avLst/>
          </a:prstGeom>
        </p:spPr>
        <p:txBody>
          <a:bodyPr>
            <a:spAutoFit/>
          </a:bodyPr>
          <a:lstStyle/>
          <a:p>
            <a:endParaRPr lang="fr-FR" dirty="0"/>
          </a:p>
        </p:txBody>
      </p:sp>
      <p:sp>
        <p:nvSpPr>
          <p:cNvPr id="14" name="Rectangle 13"/>
          <p:cNvSpPr/>
          <p:nvPr/>
        </p:nvSpPr>
        <p:spPr>
          <a:xfrm>
            <a:off x="4355976" y="4272946"/>
            <a:ext cx="4364368" cy="261610"/>
          </a:xfrm>
          <a:prstGeom prst="rect">
            <a:avLst/>
          </a:prstGeom>
        </p:spPr>
        <p:txBody>
          <a:bodyPr wrap="square">
            <a:spAutoFit/>
          </a:bodyPr>
          <a:lstStyle/>
          <a:p>
            <a:pPr algn="r"/>
            <a:r>
              <a:rPr lang="fr-FR" sz="1100" dirty="0">
                <a:solidFill>
                  <a:srgbClr val="000000"/>
                </a:solidFill>
                <a:latin typeface="Calibri" panose="020F0502020204030204" pitchFamily="34" charset="0"/>
              </a:rPr>
              <a:t>Les champs avec une </a:t>
            </a:r>
            <a:r>
              <a:rPr lang="fr-FR" sz="1100" dirty="0">
                <a:solidFill>
                  <a:srgbClr val="FF0000"/>
                </a:solidFill>
                <a:latin typeface="Calibri" panose="020F0502020204030204" pitchFamily="34" charset="0"/>
              </a:rPr>
              <a:t>* </a:t>
            </a:r>
            <a:r>
              <a:rPr lang="fr-FR" sz="1100" dirty="0">
                <a:solidFill>
                  <a:srgbClr val="000000"/>
                </a:solidFill>
                <a:latin typeface="Calibri" panose="020F0502020204030204" pitchFamily="34" charset="0"/>
              </a:rPr>
              <a:t>sont obligatoires.</a:t>
            </a:r>
          </a:p>
        </p:txBody>
      </p:sp>
      <p:pic>
        <p:nvPicPr>
          <p:cNvPr id="6" name="Image 5"/>
          <p:cNvPicPr>
            <a:picLocks noChangeAspect="1"/>
          </p:cNvPicPr>
          <p:nvPr/>
        </p:nvPicPr>
        <p:blipFill>
          <a:blip r:embed="rId2"/>
          <a:stretch>
            <a:fillRect/>
          </a:stretch>
        </p:blipFill>
        <p:spPr>
          <a:xfrm>
            <a:off x="403818" y="1124576"/>
            <a:ext cx="8113985" cy="286125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83401A4B-6074-CC45-FCE8-4D875FCE09C2}"/>
              </a:ext>
            </a:extLst>
          </p:cNvPr>
          <p:cNvSpPr/>
          <p:nvPr/>
        </p:nvSpPr>
        <p:spPr>
          <a:xfrm>
            <a:off x="1331640" y="346261"/>
            <a:ext cx="3447992" cy="369332"/>
          </a:xfrm>
          <a:prstGeom prst="rect">
            <a:avLst/>
          </a:prstGeom>
        </p:spPr>
        <p:txBody>
          <a:bodyPr wrap="square">
            <a:spAutoFit/>
          </a:bodyPr>
          <a:lstStyle/>
          <a:p>
            <a:r>
              <a:rPr lang="fr-FR" b="1" dirty="0">
                <a:cs typeface="Calibri" panose="020F0502020204030204" pitchFamily="34" charset="0"/>
              </a:rPr>
              <a:t>Je renseigne un projet </a:t>
            </a:r>
            <a:r>
              <a:rPr lang="fr-FR" dirty="0">
                <a:cs typeface="Calibri" panose="020F0502020204030204" pitchFamily="34" charset="0"/>
              </a:rPr>
              <a:t> </a:t>
            </a:r>
          </a:p>
        </p:txBody>
      </p:sp>
      <p:sp>
        <p:nvSpPr>
          <p:cNvPr id="7" name="Rectangle avec flèche vers la gauche 12">
            <a:extLst>
              <a:ext uri="{FF2B5EF4-FFF2-40B4-BE49-F238E27FC236}">
                <a16:creationId xmlns:a16="http://schemas.microsoft.com/office/drawing/2014/main" id="{5D773AF1-107E-9E51-7351-DB753934BB44}"/>
              </a:ext>
            </a:extLst>
          </p:cNvPr>
          <p:cNvSpPr/>
          <p:nvPr/>
        </p:nvSpPr>
        <p:spPr bwMode="auto">
          <a:xfrm>
            <a:off x="5940152" y="2931791"/>
            <a:ext cx="3024336" cy="1302980"/>
          </a:xfrm>
          <a:prstGeom prst="leftArrowCallout">
            <a:avLst>
              <a:gd name="adj1" fmla="val 25000"/>
              <a:gd name="adj2" fmla="val 25000"/>
              <a:gd name="adj3" fmla="val 28533"/>
              <a:gd name="adj4" fmla="val 82794"/>
            </a:avLst>
          </a:prstGeom>
          <a:solidFill>
            <a:srgbClr val="FFC00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dirty="0">
                <a:solidFill>
                  <a:schemeClr val="tx1"/>
                </a:solidFill>
              </a:rPr>
              <a:t>Le projet est porté par un groupe d’élèves (classes engagées) et il peut être présenté à l’ensemble de l’établissement (rayonnement).</a:t>
            </a:r>
          </a:p>
          <a:p>
            <a:pPr>
              <a:spcAft>
                <a:spcPts val="600"/>
              </a:spcAft>
              <a:defRPr/>
            </a:pPr>
            <a:r>
              <a:rPr lang="fr-FR" sz="1100" dirty="0">
                <a:solidFill>
                  <a:schemeClr val="tx1"/>
                </a:solidFill>
              </a:rPr>
              <a:t>Ex : exposition sur les femmes et les sciences</a:t>
            </a:r>
            <a:endParaRPr dirty="0">
              <a:solidFill>
                <a:schemeClr val="tx1"/>
              </a:solidFill>
            </a:endParaRPr>
          </a:p>
        </p:txBody>
      </p:sp>
      <p:sp>
        <p:nvSpPr>
          <p:cNvPr id="9" name="Rectangle 8"/>
          <p:cNvSpPr/>
          <p:nvPr/>
        </p:nvSpPr>
        <p:spPr>
          <a:xfrm>
            <a:off x="319069" y="778694"/>
            <a:ext cx="4572000" cy="261610"/>
          </a:xfrm>
          <a:prstGeom prst="rect">
            <a:avLst/>
          </a:prstGeom>
        </p:spPr>
        <p:txBody>
          <a:bodyPr>
            <a:spAutoFit/>
          </a:bodyPr>
          <a:lstStyle/>
          <a:p>
            <a:r>
              <a:rPr lang="fr-FR" sz="1100" dirty="0">
                <a:latin typeface="Calibri" panose="020F0502020204030204" pitchFamily="34" charset="0"/>
              </a:rPr>
              <a:t>Formulaire de saisie (partie 1/3) </a:t>
            </a:r>
          </a:p>
        </p:txBody>
      </p:sp>
      <p:sp>
        <p:nvSpPr>
          <p:cNvPr id="11" name="Rectangle avec flèche vers la gauche 12">
            <a:extLst>
              <a:ext uri="{FF2B5EF4-FFF2-40B4-BE49-F238E27FC236}">
                <a16:creationId xmlns:a16="http://schemas.microsoft.com/office/drawing/2014/main" id="{5D773AF1-107E-9E51-7351-DB753934BB44}"/>
              </a:ext>
            </a:extLst>
          </p:cNvPr>
          <p:cNvSpPr/>
          <p:nvPr/>
        </p:nvSpPr>
        <p:spPr bwMode="auto">
          <a:xfrm>
            <a:off x="2804275" y="867529"/>
            <a:ext cx="1911741" cy="861855"/>
          </a:xfrm>
          <a:prstGeom prst="leftArrowCallout">
            <a:avLst>
              <a:gd name="adj1" fmla="val 25000"/>
              <a:gd name="adj2" fmla="val 25000"/>
              <a:gd name="adj3" fmla="val 28533"/>
              <a:gd name="adj4" fmla="val 82794"/>
            </a:avLst>
          </a:prstGeom>
          <a:solidFill>
            <a:srgbClr val="FFC00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dirty="0">
                <a:solidFill>
                  <a:schemeClr val="tx1"/>
                </a:solidFill>
              </a:rPr>
              <a:t>Exemple d’action sélectionnée à l’étape précédente</a:t>
            </a:r>
            <a:endParaRPr dirty="0">
              <a:solidFill>
                <a:schemeClr val="tx1"/>
              </a:solidFill>
            </a:endParaRPr>
          </a:p>
        </p:txBody>
      </p:sp>
    </p:spTree>
    <p:extLst>
      <p:ext uri="{BB962C8B-B14F-4D97-AF65-F5344CB8AC3E}">
        <p14:creationId xmlns:p14="http://schemas.microsoft.com/office/powerpoint/2010/main" val="191559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006EB9-F8D5-AE38-CCDA-1A732F905DF6}"/>
              </a:ext>
            </a:extLst>
          </p:cNvPr>
          <p:cNvPicPr>
            <a:picLocks noChangeAspect="1"/>
          </p:cNvPicPr>
          <p:nvPr/>
        </p:nvPicPr>
        <p:blipFill rotWithShape="1">
          <a:blip r:embed="rId2"/>
          <a:srcRect t="2753"/>
          <a:stretch/>
        </p:blipFill>
        <p:spPr>
          <a:xfrm>
            <a:off x="319069" y="1351646"/>
            <a:ext cx="8140523" cy="3456385"/>
          </a:xfrm>
          <a:prstGeom prst="rect">
            <a:avLst/>
          </a:prstGeom>
        </p:spPr>
      </p:pic>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2" name="Rectangle 1"/>
          <p:cNvSpPr/>
          <p:nvPr/>
        </p:nvSpPr>
        <p:spPr>
          <a:xfrm>
            <a:off x="551386" y="717067"/>
            <a:ext cx="4572000" cy="369332"/>
          </a:xfrm>
          <a:prstGeom prst="rect">
            <a:avLst/>
          </a:prstGeom>
        </p:spPr>
        <p:txBody>
          <a:bodyPr>
            <a:spAutoFit/>
          </a:bodyPr>
          <a:lstStyle/>
          <a:p>
            <a:endParaRPr lang="fr-FR" dirty="0"/>
          </a:p>
        </p:txBody>
      </p:sp>
      <p:sp>
        <p:nvSpPr>
          <p:cNvPr id="10" name="Rectangle 9"/>
          <p:cNvSpPr/>
          <p:nvPr/>
        </p:nvSpPr>
        <p:spPr>
          <a:xfrm>
            <a:off x="1331640" y="346261"/>
            <a:ext cx="3447992" cy="369332"/>
          </a:xfrm>
          <a:prstGeom prst="rect">
            <a:avLst/>
          </a:prstGeom>
        </p:spPr>
        <p:txBody>
          <a:bodyPr wrap="square">
            <a:spAutoFit/>
          </a:bodyPr>
          <a:lstStyle/>
          <a:p>
            <a:r>
              <a:rPr lang="fr-FR" b="1" dirty="0">
                <a:cs typeface="Calibri" panose="020F0502020204030204" pitchFamily="34" charset="0"/>
              </a:rPr>
              <a:t>Je renseigne un projet </a:t>
            </a:r>
            <a:endParaRPr lang="fr-FR" dirty="0">
              <a:cs typeface="Calibri" panose="020F0502020204030204" pitchFamily="34" charset="0"/>
            </a:endParaRPr>
          </a:p>
        </p:txBody>
      </p:sp>
      <p:sp>
        <p:nvSpPr>
          <p:cNvPr id="13" name="Rectangle avec flèche vers la gauche 12"/>
          <p:cNvSpPr/>
          <p:nvPr/>
        </p:nvSpPr>
        <p:spPr bwMode="auto">
          <a:xfrm>
            <a:off x="5292080" y="797129"/>
            <a:ext cx="3672408" cy="1152129"/>
          </a:xfrm>
          <a:prstGeom prst="leftArrowCallout">
            <a:avLst>
              <a:gd name="adj1" fmla="val 25000"/>
              <a:gd name="adj2" fmla="val 25000"/>
              <a:gd name="adj3" fmla="val 28533"/>
              <a:gd name="adj4" fmla="val 89838"/>
            </a:avLst>
          </a:prstGeom>
          <a:solidFill>
            <a:srgbClr val="FFC00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050" b="1" dirty="0">
                <a:solidFill>
                  <a:schemeClr val="tx1"/>
                </a:solidFill>
              </a:rPr>
              <a:t>Je renseigne la ou les « </a:t>
            </a:r>
            <a:r>
              <a:rPr lang="fr-FR" sz="1050" dirty="0">
                <a:solidFill>
                  <a:schemeClr val="tx1"/>
                </a:solidFill>
              </a:rPr>
              <a:t>structures partenaires » liées à mon projet.</a:t>
            </a:r>
          </a:p>
          <a:p>
            <a:pPr>
              <a:spcAft>
                <a:spcPts val="600"/>
              </a:spcAft>
              <a:defRPr/>
            </a:pPr>
            <a:r>
              <a:rPr lang="fr-FR" sz="1050" dirty="0">
                <a:solidFill>
                  <a:schemeClr val="tx1"/>
                </a:solidFill>
              </a:rPr>
              <a:t>En premier, je les recherche parmi les structures connues dans l’application.</a:t>
            </a:r>
          </a:p>
          <a:p>
            <a:pPr>
              <a:spcAft>
                <a:spcPts val="600"/>
              </a:spcAft>
              <a:defRPr/>
            </a:pPr>
            <a:r>
              <a:rPr lang="fr-FR" sz="1050" dirty="0">
                <a:solidFill>
                  <a:schemeClr val="tx1"/>
                </a:solidFill>
              </a:rPr>
              <a:t>Sinon, je les renseigne directement dans la case en saisie libre.</a:t>
            </a:r>
          </a:p>
        </p:txBody>
      </p:sp>
      <p:sp>
        <p:nvSpPr>
          <p:cNvPr id="8" name="Rectangle avec flèche vers la gauche 12">
            <a:extLst>
              <a:ext uri="{FF2B5EF4-FFF2-40B4-BE49-F238E27FC236}">
                <a16:creationId xmlns:a16="http://schemas.microsoft.com/office/drawing/2014/main" id="{E94E7D45-42E9-3839-8965-6928C10BA1EE}"/>
              </a:ext>
            </a:extLst>
          </p:cNvPr>
          <p:cNvSpPr/>
          <p:nvPr/>
        </p:nvSpPr>
        <p:spPr bwMode="auto">
          <a:xfrm>
            <a:off x="5292080" y="2140540"/>
            <a:ext cx="2781572" cy="285791"/>
          </a:xfrm>
          <a:prstGeom prst="leftArrowCallout">
            <a:avLst>
              <a:gd name="adj1" fmla="val 25000"/>
              <a:gd name="adj2" fmla="val 25000"/>
              <a:gd name="adj3" fmla="val 28533"/>
              <a:gd name="adj4" fmla="val 95274"/>
            </a:avLst>
          </a:prstGeom>
          <a:solidFill>
            <a:srgbClr val="FFC00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dirty="0">
                <a:solidFill>
                  <a:schemeClr val="tx1"/>
                </a:solidFill>
              </a:rPr>
              <a:t>Pour plus d’information, voir page 10.</a:t>
            </a:r>
            <a:endParaRPr dirty="0">
              <a:solidFill>
                <a:schemeClr val="tx1"/>
              </a:solidFill>
            </a:endParaRPr>
          </a:p>
        </p:txBody>
      </p:sp>
      <p:sp>
        <p:nvSpPr>
          <p:cNvPr id="9" name="Rectangle 8"/>
          <p:cNvSpPr/>
          <p:nvPr/>
        </p:nvSpPr>
        <p:spPr>
          <a:xfrm>
            <a:off x="319069" y="778694"/>
            <a:ext cx="4572000" cy="261610"/>
          </a:xfrm>
          <a:prstGeom prst="rect">
            <a:avLst/>
          </a:prstGeom>
        </p:spPr>
        <p:txBody>
          <a:bodyPr>
            <a:spAutoFit/>
          </a:bodyPr>
          <a:lstStyle/>
          <a:p>
            <a:r>
              <a:rPr lang="fr-FR" sz="1100" dirty="0">
                <a:latin typeface="Calibri" panose="020F0502020204030204" pitchFamily="34" charset="0"/>
              </a:rPr>
              <a:t>Formulaire de saisie (partie 2/3) </a:t>
            </a:r>
          </a:p>
        </p:txBody>
      </p:sp>
      <p:sp>
        <p:nvSpPr>
          <p:cNvPr id="11" name="Rectangle avec flèche vers la gauche 10"/>
          <p:cNvSpPr/>
          <p:nvPr/>
        </p:nvSpPr>
        <p:spPr bwMode="auto">
          <a:xfrm>
            <a:off x="5364088" y="3075806"/>
            <a:ext cx="3672408" cy="1152129"/>
          </a:xfrm>
          <a:prstGeom prst="leftArrowCallout">
            <a:avLst>
              <a:gd name="adj1" fmla="val 25000"/>
              <a:gd name="adj2" fmla="val 25000"/>
              <a:gd name="adj3" fmla="val 28533"/>
              <a:gd name="adj4" fmla="val 89838"/>
            </a:avLst>
          </a:prstGeom>
          <a:solidFill>
            <a:srgbClr val="FFC00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050" dirty="0">
                <a:solidFill>
                  <a:schemeClr val="tx1"/>
                </a:solidFill>
              </a:rPr>
              <a:t>Je renseigne les axes de la découverte des métiers définis par la note de service </a:t>
            </a:r>
            <a:r>
              <a:rPr lang="fr-FR" sz="1050" u="sng" dirty="0">
                <a:solidFill>
                  <a:srgbClr val="000091"/>
                </a:solidFill>
                <a:latin typeface="system-ui"/>
                <a:hlinkClick r:id="rId3"/>
              </a:rPr>
              <a:t>du 23-5-2023</a:t>
            </a:r>
            <a:r>
              <a:rPr lang="fr-FR" sz="1050" dirty="0">
                <a:solidFill>
                  <a:srgbClr val="000091"/>
                </a:solidFill>
                <a:latin typeface="system-ui"/>
              </a:rPr>
              <a:t>.  </a:t>
            </a:r>
          </a:p>
          <a:p>
            <a:pPr>
              <a:spcAft>
                <a:spcPts val="600"/>
              </a:spcAft>
              <a:defRPr/>
            </a:pPr>
            <a:r>
              <a:rPr lang="fr-FR" sz="1050" dirty="0">
                <a:solidFill>
                  <a:schemeClr val="tx1"/>
                </a:solidFill>
              </a:rPr>
              <a:t>Plus d’informations en cliquant sur les (i).</a:t>
            </a:r>
          </a:p>
        </p:txBody>
      </p:sp>
    </p:spTree>
    <p:extLst>
      <p:ext uri="{BB962C8B-B14F-4D97-AF65-F5344CB8AC3E}">
        <p14:creationId xmlns:p14="http://schemas.microsoft.com/office/powerpoint/2010/main" val="12359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9FDEF9D-E5D7-9F32-F05E-960A9D031ACA}"/>
              </a:ext>
            </a:extLst>
          </p:cNvPr>
          <p:cNvPicPr>
            <a:picLocks noChangeAspect="1"/>
          </p:cNvPicPr>
          <p:nvPr/>
        </p:nvPicPr>
        <p:blipFill>
          <a:blip r:embed="rId2"/>
          <a:stretch>
            <a:fillRect/>
          </a:stretch>
        </p:blipFill>
        <p:spPr>
          <a:xfrm>
            <a:off x="352985" y="1135251"/>
            <a:ext cx="8358412" cy="3310196"/>
          </a:xfrm>
          <a:prstGeom prst="rect">
            <a:avLst/>
          </a:prstGeom>
        </p:spPr>
      </p:pic>
      <p:sp>
        <p:nvSpPr>
          <p:cNvPr id="4" name="Espace réservé du numéro de diapositive 3"/>
          <p:cNvSpPr>
            <a:spLocks noGrp="1"/>
          </p:cNvSpPr>
          <p:nvPr>
            <p:ph type="sldNum" sz="quarter" idx="12"/>
          </p:nvPr>
        </p:nvSpPr>
        <p:spPr/>
        <p:txBody>
          <a:bodyPr/>
          <a:lstStyle/>
          <a:p>
            <a:pPr algn="l"/>
            <a:fld id="{733122C9-A0B9-462F-8757-0847AD287B63}" type="slidenum">
              <a:rPr lang="fr-FR" smtClean="0"/>
              <a:pPr algn="l"/>
              <a:t>9</a:t>
            </a:fld>
            <a:endParaRPr lang="fr-FR" dirty="0"/>
          </a:p>
        </p:txBody>
      </p:sp>
      <p:sp>
        <p:nvSpPr>
          <p:cNvPr id="2" name="Rectangle 1"/>
          <p:cNvSpPr/>
          <p:nvPr/>
        </p:nvSpPr>
        <p:spPr>
          <a:xfrm>
            <a:off x="551386" y="717067"/>
            <a:ext cx="4572000" cy="369332"/>
          </a:xfrm>
          <a:prstGeom prst="rect">
            <a:avLst/>
          </a:prstGeom>
        </p:spPr>
        <p:txBody>
          <a:bodyPr>
            <a:spAutoFit/>
          </a:bodyPr>
          <a:lstStyle/>
          <a:p>
            <a:endParaRPr lang="fr-FR" dirty="0"/>
          </a:p>
        </p:txBody>
      </p:sp>
      <p:sp>
        <p:nvSpPr>
          <p:cNvPr id="10" name="Rectangle 9"/>
          <p:cNvSpPr/>
          <p:nvPr/>
        </p:nvSpPr>
        <p:spPr>
          <a:xfrm>
            <a:off x="1331640" y="346261"/>
            <a:ext cx="3447992" cy="369332"/>
          </a:xfrm>
          <a:prstGeom prst="rect">
            <a:avLst/>
          </a:prstGeom>
        </p:spPr>
        <p:txBody>
          <a:bodyPr wrap="square">
            <a:spAutoFit/>
          </a:bodyPr>
          <a:lstStyle/>
          <a:p>
            <a:r>
              <a:rPr lang="fr-FR" b="1" dirty="0">
                <a:cs typeface="Calibri" panose="020F0502020204030204" pitchFamily="34" charset="0"/>
              </a:rPr>
              <a:t>Je renseigne un projet</a:t>
            </a:r>
            <a:r>
              <a:rPr lang="fr-FR" dirty="0">
                <a:cs typeface="Calibri" panose="020F0502020204030204" pitchFamily="34" charset="0"/>
              </a:rPr>
              <a:t>  </a:t>
            </a:r>
          </a:p>
        </p:txBody>
      </p:sp>
      <p:sp>
        <p:nvSpPr>
          <p:cNvPr id="8" name="Rectangle avec flèche vers la gauche 7"/>
          <p:cNvSpPr/>
          <p:nvPr/>
        </p:nvSpPr>
        <p:spPr bwMode="auto">
          <a:xfrm>
            <a:off x="3779912" y="2770882"/>
            <a:ext cx="5184576" cy="1336147"/>
          </a:xfrm>
          <a:prstGeom prst="leftArrowCallout">
            <a:avLst>
              <a:gd name="adj1" fmla="val 25000"/>
              <a:gd name="adj2" fmla="val 25000"/>
              <a:gd name="adj3" fmla="val 25000"/>
              <a:gd name="adj4" fmla="val 90736"/>
            </a:avLst>
          </a:prstGeom>
          <a:solidFill>
            <a:srgbClr val="FFC00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defRPr/>
            </a:pPr>
            <a:r>
              <a:rPr lang="fr-FR" sz="900" dirty="0">
                <a:solidFill>
                  <a:schemeClr val="tx1"/>
                </a:solidFill>
              </a:rPr>
              <a:t>A la fin de chaque projet, je complète </a:t>
            </a:r>
            <a:r>
              <a:rPr lang="fr-FR" sz="900" b="1" dirty="0">
                <a:solidFill>
                  <a:schemeClr val="tx1"/>
                </a:solidFill>
              </a:rPr>
              <a:t>le bilan</a:t>
            </a:r>
            <a:r>
              <a:rPr lang="fr-FR" sz="900" dirty="0">
                <a:solidFill>
                  <a:schemeClr val="tx1"/>
                </a:solidFill>
              </a:rPr>
              <a:t>. Ce bilan est visible par tous les rédacteurs de projets et le chef d’établissement.</a:t>
            </a:r>
            <a:endParaRPr lang="fr-FR" sz="900" dirty="0"/>
          </a:p>
          <a:p>
            <a:pPr>
              <a:defRPr/>
            </a:pPr>
            <a:endParaRPr lang="fr-FR" sz="900" dirty="0">
              <a:solidFill>
                <a:schemeClr val="tx1"/>
              </a:solidFill>
            </a:endParaRPr>
          </a:p>
          <a:p>
            <a:pPr>
              <a:defRPr/>
            </a:pPr>
            <a:r>
              <a:rPr lang="fr-FR" sz="900" dirty="0">
                <a:solidFill>
                  <a:schemeClr val="tx1"/>
                </a:solidFill>
              </a:rPr>
              <a:t>Il peut rendre compte :</a:t>
            </a:r>
            <a:endParaRPr lang="fr-FR" sz="900" dirty="0"/>
          </a:p>
          <a:p>
            <a:pPr>
              <a:defRPr/>
            </a:pPr>
            <a:r>
              <a:rPr lang="fr-FR" sz="900" dirty="0">
                <a:solidFill>
                  <a:schemeClr val="tx1"/>
                </a:solidFill>
              </a:rPr>
              <a:t>- des points positifs (les apports et bénéfices pour les élèves à la fois sur le plan des apprentissages, des compétences et du comportement, l’approche en orientation, le rayonnement sur tout l’établissement, …) ;</a:t>
            </a:r>
            <a:endParaRPr lang="fr-FR" sz="900" dirty="0"/>
          </a:p>
          <a:p>
            <a:pPr>
              <a:defRPr/>
            </a:pPr>
            <a:r>
              <a:rPr lang="fr-FR" sz="900" dirty="0">
                <a:solidFill>
                  <a:schemeClr val="tx1"/>
                </a:solidFill>
              </a:rPr>
              <a:t>- des difficultés rencontrées (organisation, conduite du projet, partenariat, déplacements, …) et les leviers pour les dépasser.</a:t>
            </a:r>
          </a:p>
        </p:txBody>
      </p:sp>
      <p:sp>
        <p:nvSpPr>
          <p:cNvPr id="6" name="Rectangle 5"/>
          <p:cNvSpPr/>
          <p:nvPr/>
        </p:nvSpPr>
        <p:spPr>
          <a:xfrm>
            <a:off x="352985" y="4493534"/>
            <a:ext cx="4572000" cy="261610"/>
          </a:xfrm>
          <a:prstGeom prst="rect">
            <a:avLst/>
          </a:prstGeom>
        </p:spPr>
        <p:txBody>
          <a:bodyPr>
            <a:spAutoFit/>
          </a:bodyPr>
          <a:lstStyle/>
          <a:p>
            <a:r>
              <a:rPr lang="fr-FR" sz="1100" dirty="0">
                <a:latin typeface="Calibri" panose="020F0502020204030204" pitchFamily="34" charset="0"/>
                <a:cs typeface="Calibri" panose="020F0502020204030204" pitchFamily="34" charset="0"/>
              </a:rPr>
              <a:t>Je clique sur le bouton « </a:t>
            </a:r>
            <a:r>
              <a:rPr lang="fr-FR" sz="1100" b="1" dirty="0">
                <a:latin typeface="Calibri" panose="020F0502020204030204" pitchFamily="34" charset="0"/>
                <a:cs typeface="Calibri" panose="020F0502020204030204" pitchFamily="34" charset="0"/>
              </a:rPr>
              <a:t>Enregistrer </a:t>
            </a:r>
            <a:r>
              <a:rPr lang="fr-FR" sz="1100" dirty="0">
                <a:latin typeface="Calibri" panose="020F0502020204030204" pitchFamily="34" charset="0"/>
                <a:cs typeface="Calibri" panose="020F0502020204030204" pitchFamily="34" charset="0"/>
              </a:rPr>
              <a:t>» pour valider les informations.</a:t>
            </a:r>
          </a:p>
        </p:txBody>
      </p:sp>
      <p:sp>
        <p:nvSpPr>
          <p:cNvPr id="12" name="Ellipse 11">
            <a:extLst>
              <a:ext uri="{FF2B5EF4-FFF2-40B4-BE49-F238E27FC236}">
                <a16:creationId xmlns:a16="http://schemas.microsoft.com/office/drawing/2014/main" id="{4D32E94E-37E3-FE61-1336-5B66311FA692}"/>
              </a:ext>
            </a:extLst>
          </p:cNvPr>
          <p:cNvSpPr/>
          <p:nvPr/>
        </p:nvSpPr>
        <p:spPr>
          <a:xfrm>
            <a:off x="7958836" y="4107030"/>
            <a:ext cx="683013" cy="378507"/>
          </a:xfrm>
          <a:prstGeom prst="ellipse">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endParaRPr lang="fr-FR"/>
          </a:p>
        </p:txBody>
      </p:sp>
      <p:sp>
        <p:nvSpPr>
          <p:cNvPr id="11" name="Rectangle 10"/>
          <p:cNvSpPr/>
          <p:nvPr/>
        </p:nvSpPr>
        <p:spPr>
          <a:xfrm>
            <a:off x="319069" y="778694"/>
            <a:ext cx="4572000" cy="261610"/>
          </a:xfrm>
          <a:prstGeom prst="rect">
            <a:avLst/>
          </a:prstGeom>
        </p:spPr>
        <p:txBody>
          <a:bodyPr>
            <a:spAutoFit/>
          </a:bodyPr>
          <a:lstStyle/>
          <a:p>
            <a:r>
              <a:rPr lang="fr-FR" sz="1100" dirty="0">
                <a:latin typeface="Calibri" panose="020F0502020204030204" pitchFamily="34" charset="0"/>
              </a:rPr>
              <a:t>Formulaire de saisie (partie 3/3) </a:t>
            </a:r>
          </a:p>
        </p:txBody>
      </p:sp>
      <p:cxnSp>
        <p:nvCxnSpPr>
          <p:cNvPr id="3" name="Connecteur droit avec flèche 2">
            <a:extLst>
              <a:ext uri="{FF2B5EF4-FFF2-40B4-BE49-F238E27FC236}">
                <a16:creationId xmlns:a16="http://schemas.microsoft.com/office/drawing/2014/main" id="{3977019E-C9A7-2811-8B9F-9E1EB7C8B034}"/>
              </a:ext>
            </a:extLst>
          </p:cNvPr>
          <p:cNvCxnSpPr>
            <a:cxnSpLocks/>
            <a:endCxn id="12" idx="2"/>
          </p:cNvCxnSpPr>
          <p:nvPr/>
        </p:nvCxnSpPr>
        <p:spPr>
          <a:xfrm flipV="1">
            <a:off x="4283968" y="4296284"/>
            <a:ext cx="3674868" cy="29169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14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MINISTÈRIEL</Template>
  <TotalTime>1045</TotalTime>
  <Words>1443</Words>
  <Application>Microsoft Office PowerPoint</Application>
  <PresentationFormat>Affichage à l'écran (16:9)</PresentationFormat>
  <Paragraphs>130</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Calibri-Bold</vt:lpstr>
      <vt:lpstr>Marianne</vt:lpstr>
      <vt:lpstr>Montserrat</vt:lpstr>
      <vt:lpstr>system-ui</vt:lpstr>
      <vt:lpstr>MINISTÈRIEL</vt:lpstr>
      <vt:lpstr>Présentation PowerPoint</vt:lpstr>
      <vt:lpstr>Les objectifs  Outiller le déploiement, le pilotage et le suivi des actions de Découverte des Métiers : dispositif à destination de tous les collégiens du cycle 4 dès la 5ème pour leur permettre de découvrir les différents secteurs d’activité et métiers et les aider à se projeter dans des formations post collège.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savoir plus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STEPHANIE PHENG</cp:lastModifiedBy>
  <cp:revision>104</cp:revision>
  <dcterms:created xsi:type="dcterms:W3CDTF">2020-03-05T15:21:24Z</dcterms:created>
  <dcterms:modified xsi:type="dcterms:W3CDTF">2024-05-14T13:06:51Z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y fmtid="{D5CDD505-2E9C-101B-9397-08002B2CF9AE}" pid="3" name="MSIP_Label_e463cba9-5f6c-478d-9329-7b2295e4e8ed_Enabled">
    <vt:lpwstr>true</vt:lpwstr>
  </property>
  <property fmtid="{D5CDD505-2E9C-101B-9397-08002B2CF9AE}" pid="4" name="MSIP_Label_e463cba9-5f6c-478d-9329-7b2295e4e8ed_SetDate">
    <vt:lpwstr>2024-04-03T11:47:02Z</vt:lpwstr>
  </property>
  <property fmtid="{D5CDD505-2E9C-101B-9397-08002B2CF9AE}" pid="5" name="MSIP_Label_e463cba9-5f6c-478d-9329-7b2295e4e8ed_Method">
    <vt:lpwstr>Standard</vt:lpwstr>
  </property>
  <property fmtid="{D5CDD505-2E9C-101B-9397-08002B2CF9AE}" pid="6" name="MSIP_Label_e463cba9-5f6c-478d-9329-7b2295e4e8ed_Name">
    <vt:lpwstr>All Employees_2</vt:lpwstr>
  </property>
  <property fmtid="{D5CDD505-2E9C-101B-9397-08002B2CF9AE}" pid="7" name="MSIP_Label_e463cba9-5f6c-478d-9329-7b2295e4e8ed_SiteId">
    <vt:lpwstr>33440fc6-b7c7-412c-bb73-0e70b0198d5a</vt:lpwstr>
  </property>
  <property fmtid="{D5CDD505-2E9C-101B-9397-08002B2CF9AE}" pid="8" name="MSIP_Label_e463cba9-5f6c-478d-9329-7b2295e4e8ed_ActionId">
    <vt:lpwstr>d02599fb-e05d-44ee-802b-72a119932753</vt:lpwstr>
  </property>
  <property fmtid="{D5CDD505-2E9C-101B-9397-08002B2CF9AE}" pid="9" name="MSIP_Label_e463cba9-5f6c-478d-9329-7b2295e4e8ed_ContentBits">
    <vt:lpwstr>0</vt:lpwstr>
  </property>
</Properties>
</file>