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7" r:id="rId4"/>
  </p:sldMasterIdLst>
  <p:notesMasterIdLst>
    <p:notesMasterId r:id="rId18"/>
  </p:notesMasterIdLst>
  <p:handoutMasterIdLst>
    <p:handoutMasterId r:id="rId19"/>
  </p:handoutMasterIdLst>
  <p:sldIdLst>
    <p:sldId id="443" r:id="rId5"/>
    <p:sldId id="445" r:id="rId6"/>
    <p:sldId id="451" r:id="rId7"/>
    <p:sldId id="452" r:id="rId8"/>
    <p:sldId id="453" r:id="rId9"/>
    <p:sldId id="454" r:id="rId10"/>
    <p:sldId id="455" r:id="rId11"/>
    <p:sldId id="456" r:id="rId12"/>
    <p:sldId id="457" r:id="rId13"/>
    <p:sldId id="458" r:id="rId14"/>
    <p:sldId id="459" r:id="rId15"/>
    <p:sldId id="460" r:id="rId16"/>
    <p:sldId id="461" r:id="rId17"/>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NISTÈRIEL" id="{0B896E98-F45E-4768-8620-EDDF394BE181}">
          <p14:sldIdLst>
            <p14:sldId id="443"/>
            <p14:sldId id="445"/>
            <p14:sldId id="451"/>
            <p14:sldId id="452"/>
            <p14:sldId id="453"/>
            <p14:sldId id="454"/>
            <p14:sldId id="455"/>
            <p14:sldId id="456"/>
            <p14:sldId id="457"/>
            <p14:sldId id="458"/>
            <p14:sldId id="459"/>
            <p14:sldId id="460"/>
            <p14:sldId id="461"/>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OUARD GEFFRAY" initials="EG" lastIdx="2" clrIdx="0">
    <p:extLst>
      <p:ext uri="{19B8F6BF-5375-455C-9EA6-DF929625EA0E}">
        <p15:presenceInfo xmlns:p15="http://schemas.microsoft.com/office/powerpoint/2012/main" userId="S-1-5-21-1616320312-2655828719-4280963109-26529" providerId="AD"/>
      </p:ext>
    </p:extLst>
  </p:cmAuthor>
  <p:cmAuthor id="2" name="MAGDA TOMASINI" initials="MT" lastIdx="3" clrIdx="1">
    <p:extLst>
      <p:ext uri="{19B8F6BF-5375-455C-9EA6-DF929625EA0E}">
        <p15:presenceInfo xmlns:p15="http://schemas.microsoft.com/office/powerpoint/2012/main" userId="S-1-5-21-1616320312-2655828719-4280963109-84838" providerId="AD"/>
      </p:ext>
    </p:extLst>
  </p:cmAuthor>
  <p:cmAuthor id="3" name="David FOLTZ" initials="Ac" lastIdx="3" clrIdx="2">
    <p:extLst>
      <p:ext uri="{19B8F6BF-5375-455C-9EA6-DF929625EA0E}">
        <p15:presenceInfo xmlns:p15="http://schemas.microsoft.com/office/powerpoint/2012/main" userId="David FOLTZ" providerId="None"/>
      </p:ext>
    </p:extLst>
  </p:cmAuthor>
  <p:cmAuthor id="4" name="CHLOE BATALLAN" initials="CB" lastIdx="3" clrIdx="3">
    <p:extLst>
      <p:ext uri="{19B8F6BF-5375-455C-9EA6-DF929625EA0E}">
        <p15:presenceInfo xmlns:p15="http://schemas.microsoft.com/office/powerpoint/2012/main" userId="S-1-5-21-1616320312-2655828719-4280963109-82853" providerId="AD"/>
      </p:ext>
    </p:extLst>
  </p:cmAuthor>
  <p:cmAuthor id="5" name="AC" initials="AC" lastIdx="4" clrIdx="4">
    <p:extLst>
      <p:ext uri="{19B8F6BF-5375-455C-9EA6-DF929625EA0E}">
        <p15:presenceInfo xmlns:p15="http://schemas.microsoft.com/office/powerpoint/2012/main" userId="A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170"/>
    <a:srgbClr val="0EB09D"/>
    <a:srgbClr val="0CA491"/>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5" autoAdjust="0"/>
    <p:restoredTop sz="93453" autoAdjust="0"/>
  </p:normalViewPr>
  <p:slideViewPr>
    <p:cSldViewPr showGuides="1">
      <p:cViewPr varScale="1">
        <p:scale>
          <a:sx n="92" d="100"/>
          <a:sy n="92" d="100"/>
        </p:scale>
        <p:origin x="234" y="78"/>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vl1pPr>
          </a:lstStyle>
          <a:p>
            <a:endParaRPr lang="fr-FR" dirty="0"/>
          </a:p>
        </p:txBody>
      </p:sp>
      <p:sp>
        <p:nvSpPr>
          <p:cNvPr id="3" name="Espace réservé de la date 2"/>
          <p:cNvSpPr>
            <a:spLocks noGrp="1"/>
          </p:cNvSpPr>
          <p:nvPr>
            <p:ph type="dt" sz="quarter" idx="1"/>
          </p:nvPr>
        </p:nvSpPr>
        <p:spPr>
          <a:xfrm>
            <a:off x="3850447" y="3"/>
            <a:ext cx="2945659" cy="496332"/>
          </a:xfrm>
          <a:prstGeom prst="rect">
            <a:avLst/>
          </a:prstGeom>
        </p:spPr>
        <p:txBody>
          <a:bodyPr vert="horz" lIns="91412" tIns="45707" rIns="91412" bIns="45707" rtlCol="0"/>
          <a:lstStyle>
            <a:lvl1pPr algn="r">
              <a:defRPr sz="1200"/>
            </a:lvl1pPr>
          </a:lstStyle>
          <a:p>
            <a:fld id="{36BAFA53-1CD4-4DA8-A62E-8F1E5A783A9B}" type="datetimeFigureOut">
              <a:rPr lang="fr-FR" smtClean="0"/>
              <a:t>14/05/2024</a:t>
            </a:fld>
            <a:endParaRPr lang="fr-FR" dirty="0"/>
          </a:p>
        </p:txBody>
      </p:sp>
      <p:sp>
        <p:nvSpPr>
          <p:cNvPr id="4" name="Espace réservé du pied de page 3"/>
          <p:cNvSpPr>
            <a:spLocks noGrp="1"/>
          </p:cNvSpPr>
          <p:nvPr>
            <p:ph type="ftr" sz="quarter" idx="2"/>
          </p:nvPr>
        </p:nvSpPr>
        <p:spPr>
          <a:xfrm>
            <a:off x="4" y="9428586"/>
            <a:ext cx="2945659" cy="496332"/>
          </a:xfrm>
          <a:prstGeom prst="rect">
            <a:avLst/>
          </a:prstGeom>
        </p:spPr>
        <p:txBody>
          <a:bodyPr vert="horz" lIns="91412" tIns="45707" rIns="91412" bIns="45707"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7" y="9428586"/>
            <a:ext cx="2945659" cy="496332"/>
          </a:xfrm>
          <a:prstGeom prst="rect">
            <a:avLst/>
          </a:prstGeom>
        </p:spPr>
        <p:txBody>
          <a:bodyPr vert="horz" lIns="91412" tIns="45707" rIns="91412" bIns="45707" rtlCol="0" anchor="b"/>
          <a:lstStyle>
            <a:lvl1pPr algn="r">
              <a:defRPr sz="1200"/>
            </a:lvl1pPr>
          </a:lstStyle>
          <a:p>
            <a:fld id="{FC966379-7BFC-4EAE-B891-B3E75096DD88}" type="slidenum">
              <a:rPr lang="fr-FR" smtClean="0"/>
              <a:t>‹N°›</a:t>
            </a:fld>
            <a:endParaRPr lang="fr-FR" dirty="0"/>
          </a:p>
        </p:txBody>
      </p:sp>
    </p:spTree>
    <p:extLst>
      <p:ext uri="{BB962C8B-B14F-4D97-AF65-F5344CB8AC3E}">
        <p14:creationId xmlns:p14="http://schemas.microsoft.com/office/powerpoint/2010/main" val="362657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7" y="3"/>
            <a:ext cx="2945659" cy="496332"/>
          </a:xfrm>
          <a:prstGeom prst="rect">
            <a:avLst/>
          </a:prstGeom>
        </p:spPr>
        <p:txBody>
          <a:bodyPr vert="horz" lIns="91412" tIns="45707" rIns="91412" bIns="45707" rtlCol="0"/>
          <a:lstStyle>
            <a:lvl1pPr algn="r">
              <a:defRPr sz="1200">
                <a:latin typeface="Arial" pitchFamily="34" charset="0"/>
              </a:defRPr>
            </a:lvl1pPr>
          </a:lstStyle>
          <a:p>
            <a:fld id="{D680E798-53FF-4C51-A981-953463752515}" type="datetimeFigureOut">
              <a:rPr lang="fr-FR" smtClean="0"/>
              <a:pPr/>
              <a:t>14/05/2024</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2" tIns="45707" rIns="91412" bIns="45707" rtlCol="0" anchor="ctr"/>
          <a:lstStyle/>
          <a:p>
            <a:endParaRPr lang="fr-FR" dirty="0"/>
          </a:p>
        </p:txBody>
      </p:sp>
      <p:sp>
        <p:nvSpPr>
          <p:cNvPr id="5" name="Espace réservé des commentaires 4"/>
          <p:cNvSpPr>
            <a:spLocks noGrp="1"/>
          </p:cNvSpPr>
          <p:nvPr>
            <p:ph type="body" sz="quarter" idx="3"/>
          </p:nvPr>
        </p:nvSpPr>
        <p:spPr>
          <a:xfrm>
            <a:off x="679768" y="4715157"/>
            <a:ext cx="5438140" cy="4466987"/>
          </a:xfrm>
          <a:prstGeom prst="rect">
            <a:avLst/>
          </a:prstGeom>
        </p:spPr>
        <p:txBody>
          <a:bodyPr vert="horz" lIns="91412" tIns="45707" rIns="91412" bIns="45707"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4" y="9428586"/>
            <a:ext cx="2945659" cy="496332"/>
          </a:xfrm>
          <a:prstGeom prst="rect">
            <a:avLst/>
          </a:prstGeom>
        </p:spPr>
        <p:txBody>
          <a:bodyPr vert="horz" lIns="91412" tIns="45707" rIns="91412" bIns="45707"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7" y="9428586"/>
            <a:ext cx="2945659" cy="496332"/>
          </a:xfrm>
          <a:prstGeom prst="rect">
            <a:avLst/>
          </a:prstGeom>
        </p:spPr>
        <p:txBody>
          <a:bodyPr vert="horz" lIns="91412" tIns="45707" rIns="91412" bIns="45707"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Février 2024</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9" name="Espace réservé du numéro de diapositive 5">
            <a:extLst>
              <a:ext uri="{FF2B5EF4-FFF2-40B4-BE49-F238E27FC236}">
                <a16:creationId xmlns:a16="http://schemas.microsoft.com/office/drawing/2014/main" id="{25D9C7CA-740F-844C-A7AE-AD691440042F}"/>
              </a:ext>
            </a:extLst>
          </p:cNvPr>
          <p:cNvSpPr txBox="1">
            <a:spLocks/>
          </p:cNvSpPr>
          <p:nvPr userDrawn="1"/>
        </p:nvSpPr>
        <p:spPr bwMode="gray">
          <a:xfrm>
            <a:off x="7668344"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180000"/>
            <a:ext cx="4716611" cy="1404000"/>
          </a:xfrm>
          <a:prstGeom prst="rect">
            <a:avLst/>
          </a:prstGeom>
        </p:spPr>
      </p:pic>
      <p:sp>
        <p:nvSpPr>
          <p:cNvPr id="9" name="Espace réservé du numéro de diapositive 5">
            <a:extLst>
              <a:ext uri="{FF2B5EF4-FFF2-40B4-BE49-F238E27FC236}">
                <a16:creationId xmlns:a16="http://schemas.microsoft.com/office/drawing/2014/main" id="{2613105A-8B51-8E44-A87C-D517D1CC0FA6}"/>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u numéro de diapositive 5">
            <a:extLst>
              <a:ext uri="{FF2B5EF4-FFF2-40B4-BE49-F238E27FC236}">
                <a16:creationId xmlns:a16="http://schemas.microsoft.com/office/drawing/2014/main" id="{1AFD7A81-F2C0-7A45-B905-D023E393D95E}"/>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840454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DB304F3-9313-B1CD-E13B-9EAE4BB6DC0F}"/>
              </a:ext>
            </a:extLst>
          </p:cNvPr>
          <p:cNvPicPr>
            <a:picLocks noChangeAspect="1"/>
          </p:cNvPicPr>
          <p:nvPr/>
        </p:nvPicPr>
        <p:blipFill>
          <a:blip r:embed="rId2"/>
          <a:stretch>
            <a:fillRect/>
          </a:stretch>
        </p:blipFill>
        <p:spPr>
          <a:xfrm>
            <a:off x="-1" y="2286"/>
            <a:ext cx="9148069" cy="5141214"/>
          </a:xfrm>
          <a:prstGeom prst="rect">
            <a:avLst/>
          </a:prstGeom>
        </p:spPr>
      </p:pic>
      <p:sp>
        <p:nvSpPr>
          <p:cNvPr id="7" name="Espace réservé de la date 6"/>
          <p:cNvSpPr>
            <a:spLocks noGrp="1"/>
          </p:cNvSpPr>
          <p:nvPr>
            <p:ph type="dt" sz="half" idx="10"/>
          </p:nvPr>
        </p:nvSpPr>
        <p:spPr/>
        <p:txBody>
          <a:bodyPr/>
          <a:lstStyle/>
          <a:p>
            <a:pPr algn="r"/>
            <a:r>
              <a:rPr lang="fr-FR" cap="all" dirty="0"/>
              <a:t>Février 2024</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1</a:t>
            </a:fld>
            <a:endParaRPr lang="fr-FR" dirty="0"/>
          </a:p>
        </p:txBody>
      </p:sp>
      <p:sp>
        <p:nvSpPr>
          <p:cNvPr id="5" name="Titre 4"/>
          <p:cNvSpPr>
            <a:spLocks noGrp="1"/>
          </p:cNvSpPr>
          <p:nvPr>
            <p:ph type="title"/>
          </p:nvPr>
        </p:nvSpPr>
        <p:spPr/>
        <p:txBody>
          <a:bodyPr/>
          <a:lstStyle/>
          <a:p>
            <a:endParaRPr lang="fr-FR"/>
          </a:p>
        </p:txBody>
      </p:sp>
      <p:sp>
        <p:nvSpPr>
          <p:cNvPr id="6" name="Titre 1">
            <a:extLst>
              <a:ext uri="{FF2B5EF4-FFF2-40B4-BE49-F238E27FC236}">
                <a16:creationId xmlns:a16="http://schemas.microsoft.com/office/drawing/2014/main" id="{DA3BEBC7-E29E-3AB1-C07E-23147C8C06A2}"/>
              </a:ext>
            </a:extLst>
          </p:cNvPr>
          <p:cNvSpPr txBox="1">
            <a:spLocks/>
          </p:cNvSpPr>
          <p:nvPr/>
        </p:nvSpPr>
        <p:spPr bwMode="gray">
          <a:xfrm>
            <a:off x="4427984" y="1851670"/>
            <a:ext cx="4518443" cy="1008112"/>
          </a:xfrm>
          <a:prstGeom prst="rect">
            <a:avLst/>
          </a:prstGeom>
          <a:ln>
            <a:solidFill>
              <a:schemeClr val="tx1">
                <a:alpha val="0"/>
              </a:schemeClr>
            </a:solidFill>
          </a:ln>
        </p:spPr>
        <p:txBody>
          <a:bodyPr vert="horz" lIns="0" tIns="0" rIns="0" bIns="0" rtlCol="0" anchor="t" anchorCtr="0">
            <a:noAutofit/>
          </a:bodyPr>
          <a:lstStyle>
            <a:lvl1pPr algn="l" defTabSz="914400" rtl="0" eaLnBrk="1" latinLnBrk="0" hangingPunct="1">
              <a:lnSpc>
                <a:spcPct val="90000"/>
              </a:lnSpc>
              <a:spcBef>
                <a:spcPct val="0"/>
              </a:spcBef>
              <a:buNone/>
              <a:defRPr sz="100" b="1" kern="1200">
                <a:solidFill>
                  <a:schemeClr val="tx1">
                    <a:alpha val="0"/>
                  </a:schemeClr>
                </a:solidFill>
                <a:latin typeface="+mj-lt"/>
                <a:ea typeface="+mj-ea"/>
                <a:cs typeface="+mj-cs"/>
              </a:defRPr>
            </a:lvl1pPr>
          </a:lstStyle>
          <a:p>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LYCÉENS ET</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FUTURS LYCÉENS</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PROFESSIONNELS</a:t>
            </a:r>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800" b="0" dirty="0">
                <a:solidFill>
                  <a:schemeClr val="tx1"/>
                </a:solidFill>
                <a:latin typeface="Arial" panose="020B0604020202020204" pitchFamily="34" charset="0"/>
                <a:ea typeface="Calibri" panose="020F0502020204030204" pitchFamily="34" charset="0"/>
                <a:cs typeface="Times New Roman" panose="02020603050405020304" pitchFamily="18" charset="0"/>
              </a:rPr>
              <a:t>ANNÉE SCOLAIRE 2024-2025</a:t>
            </a:r>
          </a:p>
        </p:txBody>
      </p:sp>
      <p:sp>
        <p:nvSpPr>
          <p:cNvPr id="16" name="ZoneTexte 15">
            <a:extLst>
              <a:ext uri="{FF2B5EF4-FFF2-40B4-BE49-F238E27FC236}">
                <a16:creationId xmlns:a16="http://schemas.microsoft.com/office/drawing/2014/main" id="{80CDB287-0D77-F119-48FB-B24FEDA03B73}"/>
              </a:ext>
            </a:extLst>
          </p:cNvPr>
          <p:cNvSpPr txBox="1"/>
          <p:nvPr/>
        </p:nvSpPr>
        <p:spPr>
          <a:xfrm>
            <a:off x="4355976" y="4227934"/>
            <a:ext cx="2736304" cy="600164"/>
          </a:xfrm>
          <a:prstGeom prst="rect">
            <a:avLst/>
          </a:prstGeom>
          <a:noFill/>
        </p:spPr>
        <p:txBody>
          <a:bodyPr wrap="square" rtlCol="0">
            <a:spAutoFit/>
          </a:bodyPr>
          <a:lstStyle/>
          <a:p>
            <a:r>
              <a:rPr lang="fr-FR" sz="1100" b="1" dirty="0">
                <a:effectLst/>
                <a:latin typeface="Arial" panose="020B0604020202020204" pitchFamily="34" charset="0"/>
                <a:ea typeface="Calibri" panose="020F0502020204030204" pitchFamily="34" charset="0"/>
                <a:cs typeface="Times New Roman" panose="02020603050405020304" pitchFamily="18" charset="0"/>
              </a:rPr>
              <a:t>Direction générale de l’enseignement</a:t>
            </a:r>
            <a:br>
              <a:rPr lang="fr-FR" sz="1100" b="1" dirty="0">
                <a:effectLst/>
                <a:latin typeface="Arial" panose="020B0604020202020204" pitchFamily="34" charset="0"/>
                <a:ea typeface="Calibri" panose="020F0502020204030204" pitchFamily="34" charset="0"/>
                <a:cs typeface="Times New Roman" panose="02020603050405020304" pitchFamily="18" charset="0"/>
              </a:rPr>
            </a:br>
            <a:r>
              <a:rPr lang="fr-FR" sz="1100" b="1" dirty="0">
                <a:effectLst/>
                <a:latin typeface="Arial" panose="020B0604020202020204" pitchFamily="34" charset="0"/>
                <a:ea typeface="Calibri" panose="020F0502020204030204" pitchFamily="34" charset="0"/>
                <a:cs typeface="Times New Roman" panose="02020603050405020304" pitchFamily="18" charset="0"/>
              </a:rPr>
              <a:t>scolaire (</a:t>
            </a:r>
            <a:r>
              <a:rPr lang="fr-FR" sz="1100" b="1" dirty="0" smtClean="0">
                <a:effectLst/>
                <a:latin typeface="Arial" panose="020B0604020202020204" pitchFamily="34" charset="0"/>
                <a:ea typeface="Calibri" panose="020F0502020204030204" pitchFamily="34" charset="0"/>
                <a:cs typeface="Times New Roman" panose="02020603050405020304" pitchFamily="18" charset="0"/>
              </a:rPr>
              <a:t>DGESCO)</a:t>
            </a:r>
            <a:endParaRPr lang="fr-FR" sz="1100" b="1" dirty="0">
              <a:effectLst/>
              <a:latin typeface="Arial" panose="020B0604020202020204" pitchFamily="34" charset="0"/>
              <a:ea typeface="Calibri" panose="020F0502020204030204" pitchFamily="34" charset="0"/>
              <a:cs typeface="Times New Roman" panose="02020603050405020304" pitchFamily="18" charset="0"/>
            </a:endParaRPr>
          </a:p>
          <a:p>
            <a:r>
              <a:rPr lang="fr-FR" sz="1100" dirty="0">
                <a:effectLst/>
                <a:latin typeface="Arial" panose="020B0604020202020204" pitchFamily="34" charset="0"/>
                <a:ea typeface="Calibri" panose="020F0502020204030204" pitchFamily="34" charset="0"/>
                <a:cs typeface="Times New Roman" panose="02020603050405020304" pitchFamily="18" charset="0"/>
              </a:rPr>
              <a:t>Mai 2024</a:t>
            </a:r>
          </a:p>
        </p:txBody>
      </p:sp>
    </p:spTree>
    <p:extLst>
      <p:ext uri="{BB962C8B-B14F-4D97-AF65-F5344CB8AC3E}">
        <p14:creationId xmlns:p14="http://schemas.microsoft.com/office/powerpoint/2010/main" val="408251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10</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03548" y="880675"/>
            <a:ext cx="8136904" cy="104175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fin d’année de terminale, vous êtes préparé à votre projet post-bac pendant 6 semaines :</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smtClean="0"/>
              <a:t> </a:t>
            </a:r>
            <a:r>
              <a:rPr lang="fr-FR" sz="1800" b="0" dirty="0"/>
              <a:t>soit pour </a:t>
            </a:r>
            <a:r>
              <a:rPr lang="fr-FR" sz="1800" dirty="0"/>
              <a:t>une insertion professionnelle</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smtClean="0"/>
              <a:t> </a:t>
            </a:r>
            <a:r>
              <a:rPr lang="fr-FR" sz="1800" b="0" dirty="0"/>
              <a:t>soit pour </a:t>
            </a:r>
            <a:r>
              <a:rPr lang="fr-FR" sz="1800" dirty="0"/>
              <a:t>une poursuite d’études</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6688281" y="2211710"/>
            <a:ext cx="2073984" cy="195751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000" b="0" i="1" dirty="0"/>
              <a:t>Les deux parcours vous sont présentés en début d’année de terminale et vous continuez à réfléchir à votre projet professionnel, notamment lors des heures de soutien au parcours.</a:t>
            </a:r>
          </a:p>
          <a:p>
            <a:endParaRPr lang="fr-FR" sz="1000" b="0" i="1" dirty="0"/>
          </a:p>
          <a:p>
            <a:r>
              <a:rPr lang="fr-FR" sz="1000" b="0" i="1" dirty="0"/>
              <a:t>Une fiche de dialogue avec le lycée vous permet à vous et votre famille d’exprimer un premier souhait de parcours et permet au conseil de classe de vous faire des </a:t>
            </a:r>
            <a:r>
              <a:rPr lang="fr-FR" sz="1000" b="0" i="1" dirty="0" smtClean="0"/>
              <a:t>recommandations.</a:t>
            </a:r>
          </a:p>
          <a:p>
            <a:endParaRPr lang="fr-FR" sz="1000" b="0" i="1" dirty="0"/>
          </a:p>
          <a:p>
            <a:r>
              <a:rPr lang="fr-FR" sz="1000" b="0" i="1" dirty="0" smtClean="0"/>
              <a:t>L’inscription </a:t>
            </a:r>
            <a:r>
              <a:rPr lang="fr-FR" sz="1000" b="0" i="1" dirty="0"/>
              <a:t>dans l’un ou l’autre parcours se fait au terme d’un entretien à l’issue du dernier conseil de classe précédant le parcours.</a:t>
            </a:r>
          </a:p>
        </p:txBody>
      </p:sp>
      <p:grpSp>
        <p:nvGrpSpPr>
          <p:cNvPr id="89" name="Groupe 88">
            <a:extLst>
              <a:ext uri="{FF2B5EF4-FFF2-40B4-BE49-F238E27FC236}">
                <a16:creationId xmlns:a16="http://schemas.microsoft.com/office/drawing/2014/main" id="{776739B2-A247-2342-B36A-341403064958}"/>
              </a:ext>
            </a:extLst>
          </p:cNvPr>
          <p:cNvGrpSpPr/>
          <p:nvPr/>
        </p:nvGrpSpPr>
        <p:grpSpPr>
          <a:xfrm>
            <a:off x="503548" y="1981057"/>
            <a:ext cx="6012668" cy="2942239"/>
            <a:chOff x="503548" y="1981057"/>
            <a:chExt cx="6012668" cy="2942239"/>
          </a:xfrm>
        </p:grpSpPr>
        <p:sp>
          <p:nvSpPr>
            <p:cNvPr id="11" name="Rectangle 10">
              <a:extLst>
                <a:ext uri="{FF2B5EF4-FFF2-40B4-BE49-F238E27FC236}">
                  <a16:creationId xmlns:a16="http://schemas.microsoft.com/office/drawing/2014/main" id="{FF3DF0C4-1C18-1547-A335-B7F1CBF56771}"/>
                </a:ext>
              </a:extLst>
            </p:cNvPr>
            <p:cNvSpPr/>
            <p:nvPr/>
          </p:nvSpPr>
          <p:spPr>
            <a:xfrm>
              <a:off x="503548" y="1981057"/>
              <a:ext cx="5940660" cy="28949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Titre 1">
              <a:extLst>
                <a:ext uri="{FF2B5EF4-FFF2-40B4-BE49-F238E27FC236}">
                  <a16:creationId xmlns:a16="http://schemas.microsoft.com/office/drawing/2014/main" id="{DEE1E0D6-8C05-B841-B2FD-E6FBAE923627}"/>
                </a:ext>
              </a:extLst>
            </p:cNvPr>
            <p:cNvSpPr txBox="1">
              <a:spLocks/>
            </p:cNvSpPr>
            <p:nvPr/>
          </p:nvSpPr>
          <p:spPr bwMode="gray">
            <a:xfrm>
              <a:off x="2627784" y="2067694"/>
              <a:ext cx="2550747"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22 semaines de cours</a:t>
              </a:r>
            </a:p>
            <a:p>
              <a:pPr algn="ctr"/>
              <a:r>
                <a:rPr lang="fr-FR" sz="1200" b="0" dirty="0"/>
                <a:t>• 6 semaines de PFMP</a:t>
              </a:r>
            </a:p>
            <a:p>
              <a:pPr algn="ctr"/>
              <a:r>
                <a:rPr lang="fr-FR" sz="1200" b="0" dirty="0"/>
                <a:t>• 2 semaines d’examen</a:t>
              </a:r>
            </a:p>
          </p:txBody>
        </p:sp>
        <p:sp>
          <p:nvSpPr>
            <p:cNvPr id="15" name="Titre 1">
              <a:extLst>
                <a:ext uri="{FF2B5EF4-FFF2-40B4-BE49-F238E27FC236}">
                  <a16:creationId xmlns:a16="http://schemas.microsoft.com/office/drawing/2014/main" id="{31EE3C4D-2B73-0F47-BE09-83EDAF59FF00}"/>
                </a:ext>
              </a:extLst>
            </p:cNvPr>
            <p:cNvSpPr txBox="1">
              <a:spLocks/>
            </p:cNvSpPr>
            <p:nvPr/>
          </p:nvSpPr>
          <p:spPr bwMode="gray">
            <a:xfrm>
              <a:off x="1524637" y="2993579"/>
              <a:ext cx="2206294"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souhaitent travailler directement</a:t>
              </a:r>
              <a:br>
                <a:rPr lang="fr-FR" sz="1200" dirty="0"/>
              </a:br>
              <a:r>
                <a:rPr lang="fr-FR" sz="1200" dirty="0"/>
                <a:t>après le lycée :</a:t>
              </a:r>
            </a:p>
            <a:p>
              <a:pPr algn="ctr"/>
              <a:r>
                <a:rPr lang="fr-FR" sz="1200" b="0" dirty="0"/>
                <a:t>• 6 semaines de PFMP</a:t>
              </a:r>
            </a:p>
          </p:txBody>
        </p:sp>
        <p:grpSp>
          <p:nvGrpSpPr>
            <p:cNvPr id="19" name="Groupe 18">
              <a:extLst>
                <a:ext uri="{FF2B5EF4-FFF2-40B4-BE49-F238E27FC236}">
                  <a16:creationId xmlns:a16="http://schemas.microsoft.com/office/drawing/2014/main" id="{4156A61A-7C72-1B4F-8956-EEDAFA1DB64A}"/>
                </a:ext>
              </a:extLst>
            </p:cNvPr>
            <p:cNvGrpSpPr/>
            <p:nvPr/>
          </p:nvGrpSpPr>
          <p:grpSpPr>
            <a:xfrm>
              <a:off x="539552" y="2099732"/>
              <a:ext cx="859509" cy="2704266"/>
              <a:chOff x="608829" y="2099732"/>
              <a:chExt cx="859509" cy="2704266"/>
            </a:xfrm>
          </p:grpSpPr>
          <p:cxnSp>
            <p:nvCxnSpPr>
              <p:cNvPr id="7" name="Connecteur droit 6">
                <a:extLst>
                  <a:ext uri="{FF2B5EF4-FFF2-40B4-BE49-F238E27FC236}">
                    <a16:creationId xmlns:a16="http://schemas.microsoft.com/office/drawing/2014/main" id="{9CD69F1B-3BF5-6140-AAE3-26AD83696F82}"/>
                  </a:ext>
                </a:extLst>
              </p:cNvPr>
              <p:cNvCxnSpPr>
                <a:cxnSpLocks/>
              </p:cNvCxnSpPr>
              <p:nvPr/>
            </p:nvCxnSpPr>
            <p:spPr>
              <a:xfrm>
                <a:off x="1038583" y="2099732"/>
                <a:ext cx="1" cy="2704266"/>
              </a:xfrm>
              <a:prstGeom prst="line">
                <a:avLst/>
              </a:prstGeom>
              <a:ln w="28575">
                <a:solidFill>
                  <a:schemeClr val="tx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45EFEB54-3A00-7B41-9657-5B0BC005A088}"/>
                  </a:ext>
                </a:extLst>
              </p:cNvPr>
              <p:cNvSpPr txBox="1">
                <a:spLocks/>
              </p:cNvSpPr>
              <p:nvPr/>
            </p:nvSpPr>
            <p:spPr bwMode="gray">
              <a:xfrm>
                <a:off x="608829" y="2283718"/>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septembre</a:t>
                </a:r>
                <a:br>
                  <a:rPr lang="fr-FR" sz="1000" b="0" i="1" dirty="0"/>
                </a:br>
                <a:r>
                  <a:rPr lang="fr-FR" sz="1000" b="0" i="1" dirty="0"/>
                  <a:t>à mi-mai</a:t>
                </a:r>
              </a:p>
            </p:txBody>
          </p:sp>
          <p:sp>
            <p:nvSpPr>
              <p:cNvPr id="21" name="Titre 1">
                <a:extLst>
                  <a:ext uri="{FF2B5EF4-FFF2-40B4-BE49-F238E27FC236}">
                    <a16:creationId xmlns:a16="http://schemas.microsoft.com/office/drawing/2014/main" id="{77245087-7051-0F48-9F85-148A0AF0F7BB}"/>
                  </a:ext>
                </a:extLst>
              </p:cNvPr>
              <p:cNvSpPr txBox="1">
                <a:spLocks/>
              </p:cNvSpPr>
              <p:nvPr/>
            </p:nvSpPr>
            <p:spPr bwMode="gray">
              <a:xfrm>
                <a:off x="608829" y="3226949"/>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mi-mai</a:t>
                </a:r>
                <a:br>
                  <a:rPr lang="fr-FR" sz="1000" b="0" i="1" dirty="0"/>
                </a:br>
                <a:r>
                  <a:rPr lang="fr-FR" sz="1000" b="0" i="1" dirty="0"/>
                  <a:t>à juillet</a:t>
                </a:r>
              </a:p>
            </p:txBody>
          </p:sp>
          <p:sp>
            <p:nvSpPr>
              <p:cNvPr id="22" name="Titre 1">
                <a:extLst>
                  <a:ext uri="{FF2B5EF4-FFF2-40B4-BE49-F238E27FC236}">
                    <a16:creationId xmlns:a16="http://schemas.microsoft.com/office/drawing/2014/main" id="{2A660AF6-E165-A245-8ECD-45EAE4DC6FB8}"/>
                  </a:ext>
                </a:extLst>
              </p:cNvPr>
              <p:cNvSpPr txBox="1">
                <a:spLocks/>
              </p:cNvSpPr>
              <p:nvPr/>
            </p:nvSpPr>
            <p:spPr bwMode="gray">
              <a:xfrm>
                <a:off x="608829" y="4325304"/>
                <a:ext cx="859509" cy="189411"/>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Juillet</a:t>
                </a:r>
              </a:p>
            </p:txBody>
          </p:sp>
        </p:grpSp>
        <p:sp>
          <p:nvSpPr>
            <p:cNvPr id="23" name="Titre 1">
              <a:extLst>
                <a:ext uri="{FF2B5EF4-FFF2-40B4-BE49-F238E27FC236}">
                  <a16:creationId xmlns:a16="http://schemas.microsoft.com/office/drawing/2014/main" id="{B750822D-C945-A241-8CBD-5006629DE4A2}"/>
                </a:ext>
              </a:extLst>
            </p:cNvPr>
            <p:cNvSpPr txBox="1">
              <a:spLocks/>
            </p:cNvSpPr>
            <p:nvPr/>
          </p:nvSpPr>
          <p:spPr bwMode="gray">
            <a:xfrm>
              <a:off x="3953638" y="2993579"/>
              <a:ext cx="2562578"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veulent poursuivre leurs études :</a:t>
              </a:r>
            </a:p>
            <a:p>
              <a:pPr algn="ctr"/>
              <a:r>
                <a:rPr lang="fr-FR" sz="1200" b="0" dirty="0"/>
                <a:t>• 6 semaines de préparation</a:t>
              </a:r>
              <a:br>
                <a:rPr lang="fr-FR" sz="1200" b="0" dirty="0"/>
              </a:br>
              <a:r>
                <a:rPr lang="fr-FR" sz="1200" b="0" dirty="0"/>
                <a:t>au supérieur</a:t>
              </a:r>
            </a:p>
          </p:txBody>
        </p:sp>
        <p:sp>
          <p:nvSpPr>
            <p:cNvPr id="24" name="Titre 1">
              <a:extLst>
                <a:ext uri="{FF2B5EF4-FFF2-40B4-BE49-F238E27FC236}">
                  <a16:creationId xmlns:a16="http://schemas.microsoft.com/office/drawing/2014/main" id="{EF928A37-C3B8-1041-AC06-8DA168BAE550}"/>
                </a:ext>
              </a:extLst>
            </p:cNvPr>
            <p:cNvSpPr txBox="1">
              <a:spLocks/>
            </p:cNvSpPr>
            <p:nvPr/>
          </p:nvSpPr>
          <p:spPr bwMode="gray">
            <a:xfrm>
              <a:off x="2268925" y="4154406"/>
              <a:ext cx="3268463"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Épreuve de prévention, santé, environnement</a:t>
              </a:r>
            </a:p>
            <a:p>
              <a:pPr algn="ctr"/>
              <a:r>
                <a:rPr lang="fr-FR" sz="1200" b="0" dirty="0"/>
                <a:t>• Oral de projet</a:t>
              </a:r>
            </a:p>
          </p:txBody>
        </p:sp>
        <p:grpSp>
          <p:nvGrpSpPr>
            <p:cNvPr id="82" name="Groupe 81">
              <a:extLst>
                <a:ext uri="{FF2B5EF4-FFF2-40B4-BE49-F238E27FC236}">
                  <a16:creationId xmlns:a16="http://schemas.microsoft.com/office/drawing/2014/main" id="{465759E8-832C-D148-BB8B-7DDDD6751C4C}"/>
                </a:ext>
              </a:extLst>
            </p:cNvPr>
            <p:cNvGrpSpPr/>
            <p:nvPr/>
          </p:nvGrpSpPr>
          <p:grpSpPr>
            <a:xfrm>
              <a:off x="2591365" y="3869414"/>
              <a:ext cx="2643562" cy="358520"/>
              <a:chOff x="2591365" y="3795886"/>
              <a:chExt cx="2643562" cy="358520"/>
            </a:xfrm>
          </p:grpSpPr>
          <p:cxnSp>
            <p:nvCxnSpPr>
              <p:cNvPr id="44" name="Connecteur droit 43">
                <a:extLst>
                  <a:ext uri="{FF2B5EF4-FFF2-40B4-BE49-F238E27FC236}">
                    <a16:creationId xmlns:a16="http://schemas.microsoft.com/office/drawing/2014/main" id="{71009AB3-2336-0F44-B6F0-85B7BD1A3B62}"/>
                  </a:ext>
                </a:extLst>
              </p:cNvPr>
              <p:cNvCxnSpPr>
                <a:cxnSpLocks/>
                <a:endCxn id="24" idx="0"/>
              </p:cNvCxnSpPr>
              <p:nvPr/>
            </p:nvCxnSpPr>
            <p:spPr>
              <a:xfrm>
                <a:off x="3903157" y="4012148"/>
                <a:ext cx="0" cy="142258"/>
              </a:xfrm>
              <a:prstGeom prst="line">
                <a:avLst/>
              </a:prstGeom>
              <a:ln w="3175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DF2FE4A3-D75C-1F40-AF77-E99FB9988CC1}"/>
                  </a:ext>
                </a:extLst>
              </p:cNvPr>
              <p:cNvCxnSpPr>
                <a:cxnSpLocks/>
              </p:cNvCxnSpPr>
              <p:nvPr/>
            </p:nvCxnSpPr>
            <p:spPr>
              <a:xfrm>
                <a:off x="2695575" y="4012148"/>
                <a:ext cx="244792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Arc 71">
                <a:extLst>
                  <a:ext uri="{FF2B5EF4-FFF2-40B4-BE49-F238E27FC236}">
                    <a16:creationId xmlns:a16="http://schemas.microsoft.com/office/drawing/2014/main" id="{3CA1DA35-8737-D045-A7B9-7BDF95BF8B28}"/>
                  </a:ext>
                </a:extLst>
              </p:cNvPr>
              <p:cNvSpPr/>
              <p:nvPr/>
            </p:nvSpPr>
            <p:spPr>
              <a:xfrm rot="5400000">
                <a:off x="5018903"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9" name="Arc 78">
                <a:extLst>
                  <a:ext uri="{FF2B5EF4-FFF2-40B4-BE49-F238E27FC236}">
                    <a16:creationId xmlns:a16="http://schemas.microsoft.com/office/drawing/2014/main" id="{1E176DFE-F9C3-5840-AD54-8AD00C3C1E21}"/>
                  </a:ext>
                </a:extLst>
              </p:cNvPr>
              <p:cNvSpPr/>
              <p:nvPr/>
            </p:nvSpPr>
            <p:spPr>
              <a:xfrm rot="10800000">
                <a:off x="2591365"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87" name="Groupe 86">
              <a:extLst>
                <a:ext uri="{FF2B5EF4-FFF2-40B4-BE49-F238E27FC236}">
                  <a16:creationId xmlns:a16="http://schemas.microsoft.com/office/drawing/2014/main" id="{BF488994-7F89-314A-977B-6AFEFC9254DA}"/>
                </a:ext>
              </a:extLst>
            </p:cNvPr>
            <p:cNvGrpSpPr/>
            <p:nvPr/>
          </p:nvGrpSpPr>
          <p:grpSpPr>
            <a:xfrm>
              <a:off x="2542068" y="2832597"/>
              <a:ext cx="2757037" cy="329675"/>
              <a:chOff x="2542068" y="2832597"/>
              <a:chExt cx="2757037" cy="329675"/>
            </a:xfrm>
          </p:grpSpPr>
          <p:sp>
            <p:nvSpPr>
              <p:cNvPr id="40" name="Virage 39">
                <a:extLst>
                  <a:ext uri="{FF2B5EF4-FFF2-40B4-BE49-F238E27FC236}">
                    <a16:creationId xmlns:a16="http://schemas.microsoft.com/office/drawing/2014/main" id="{36487D8D-9D5C-7C4F-8D18-8A2B271217EB}"/>
                  </a:ext>
                </a:extLst>
              </p:cNvPr>
              <p:cNvSpPr/>
              <p:nvPr/>
            </p:nvSpPr>
            <p:spPr>
              <a:xfrm rot="5400000" flipV="1">
                <a:off x="3081754" y="2392106"/>
                <a:ext cx="230480" cy="1309851"/>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Virage 41">
                <a:extLst>
                  <a:ext uri="{FF2B5EF4-FFF2-40B4-BE49-F238E27FC236}">
                    <a16:creationId xmlns:a16="http://schemas.microsoft.com/office/drawing/2014/main" id="{4746F617-7CC6-B34D-A06D-25981B64F14F}"/>
                  </a:ext>
                </a:extLst>
              </p:cNvPr>
              <p:cNvSpPr/>
              <p:nvPr/>
            </p:nvSpPr>
            <p:spPr>
              <a:xfrm rot="5400000">
                <a:off x="4460273" y="2323439"/>
                <a:ext cx="230480" cy="1447185"/>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6" name="Connecteur droit 85">
                <a:extLst>
                  <a:ext uri="{FF2B5EF4-FFF2-40B4-BE49-F238E27FC236}">
                    <a16:creationId xmlns:a16="http://schemas.microsoft.com/office/drawing/2014/main" id="{A389AAC8-FBA2-C14F-A1CE-D99D41BA6B53}"/>
                  </a:ext>
                </a:extLst>
              </p:cNvPr>
              <p:cNvCxnSpPr/>
              <p:nvPr/>
            </p:nvCxnSpPr>
            <p:spPr>
              <a:xfrm>
                <a:off x="3903157" y="2832597"/>
                <a:ext cx="0" cy="991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90318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11</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36130" y="915566"/>
            <a:ext cx="5707970" cy="361522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Toute une équipe vous accompagne </a:t>
            </a:r>
            <a:r>
              <a:rPr lang="fr-FR" sz="1800" b="0" dirty="0"/>
              <a:t>pendant votre parcours de lycéen.</a:t>
            </a:r>
          </a:p>
          <a:p>
            <a:r>
              <a:rPr lang="fr-FR" sz="1800" b="0" dirty="0"/>
              <a:t> </a:t>
            </a:r>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smtClean="0"/>
              <a:t> </a:t>
            </a:r>
            <a:r>
              <a:rPr lang="fr-FR" sz="1600" dirty="0"/>
              <a:t>Vos professeurs et l’équipe éducative </a:t>
            </a:r>
            <a:r>
              <a:rPr lang="fr-FR" sz="1600" b="0" dirty="0"/>
              <a:t>du </a:t>
            </a:r>
            <a:r>
              <a:rPr lang="fr-FR" sz="1600" b="0" dirty="0" smtClean="0"/>
              <a:t>lycée</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smtClean="0"/>
              <a:t> </a:t>
            </a:r>
            <a:r>
              <a:rPr lang="fr-FR" sz="1600" dirty="0"/>
              <a:t>Le bureau des entreprises du lycée</a:t>
            </a:r>
          </a:p>
          <a:p>
            <a:r>
              <a:rPr lang="fr-FR" sz="1600" b="0" dirty="0"/>
              <a:t>Il constitue le point d'entrée dans l’établissement pour chaque entreprise du territoire. Il vous accompagne toute l’année dans vos temps de stage et d’alternance et facilite la participation des professionnels aux activités du lycée</a:t>
            </a:r>
            <a:r>
              <a:rPr lang="fr-FR" sz="1600" b="0" dirty="0" smtClean="0"/>
              <a:t>.</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smtClean="0"/>
              <a:t> </a:t>
            </a:r>
            <a:r>
              <a:rPr lang="fr-FR" sz="1600" dirty="0"/>
              <a:t>Vos tuteurs en entreprise </a:t>
            </a:r>
            <a:r>
              <a:rPr lang="fr-FR" sz="1600" b="0" dirty="0"/>
              <a:t>pendant vos </a:t>
            </a:r>
            <a:r>
              <a:rPr lang="fr-FR" sz="1600" b="0" dirty="0" smtClean="0"/>
              <a:t>stages</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smtClean="0"/>
              <a:t> </a:t>
            </a:r>
            <a:r>
              <a:rPr lang="fr-FR" sz="1600" dirty="0"/>
              <a:t>Les équipes de France Travail et de la mission locale</a:t>
            </a:r>
          </a:p>
          <a:p>
            <a:r>
              <a:rPr lang="fr-FR" sz="1600" b="0" dirty="0"/>
              <a:t>Lors de votre dernière année, ils animent des ateliers </a:t>
            </a:r>
            <a:r>
              <a:rPr lang="fr-FR" sz="1600" b="0" dirty="0" err="1"/>
              <a:t>AvenirPro</a:t>
            </a:r>
            <a:r>
              <a:rPr lang="fr-FR" sz="1600" b="0" dirty="0"/>
              <a:t> pour vous guider dans vos recherches d’opportunités d’emploi, la valorisation de vos </a:t>
            </a:r>
            <a:r>
              <a:rPr lang="fr-FR" sz="1600" b="0" dirty="0" smtClean="0"/>
              <a:t>compétences</a:t>
            </a:r>
            <a:br>
              <a:rPr lang="fr-FR" sz="1600" b="0" dirty="0" smtClean="0"/>
            </a:br>
            <a:r>
              <a:rPr lang="fr-FR" sz="1600" b="0" dirty="0" smtClean="0"/>
              <a:t>et </a:t>
            </a:r>
            <a:r>
              <a:rPr lang="fr-FR" sz="1600" b="0" dirty="0"/>
              <a:t>votre compréhension des attentes des employeurs.</a:t>
            </a:r>
          </a:p>
        </p:txBody>
      </p:sp>
      <p:pic>
        <p:nvPicPr>
          <p:cNvPr id="10" name="Image 9">
            <a:extLst>
              <a:ext uri="{FF2B5EF4-FFF2-40B4-BE49-F238E27FC236}">
                <a16:creationId xmlns:a16="http://schemas.microsoft.com/office/drawing/2014/main" id="{F0E6C652-D556-E747-A802-47F064C60A90}"/>
              </a:ext>
            </a:extLst>
          </p:cNvPr>
          <p:cNvPicPr>
            <a:picLocks noChangeAspect="1"/>
          </p:cNvPicPr>
          <p:nvPr/>
        </p:nvPicPr>
        <p:blipFill>
          <a:blip r:embed="rId3"/>
          <a:stretch>
            <a:fillRect/>
          </a:stretch>
        </p:blipFill>
        <p:spPr>
          <a:xfrm>
            <a:off x="6516216" y="1998770"/>
            <a:ext cx="1666822" cy="1108003"/>
          </a:xfrm>
          <a:prstGeom prst="rect">
            <a:avLst/>
          </a:prstGeom>
        </p:spPr>
      </p:pic>
      <p:pic>
        <p:nvPicPr>
          <p:cNvPr id="11" name="Image 10">
            <a:extLst>
              <a:ext uri="{FF2B5EF4-FFF2-40B4-BE49-F238E27FC236}">
                <a16:creationId xmlns:a16="http://schemas.microsoft.com/office/drawing/2014/main" id="{680A8D4D-23ED-3C43-A2F0-E021297AED48}"/>
              </a:ext>
            </a:extLst>
          </p:cNvPr>
          <p:cNvPicPr>
            <a:picLocks noChangeAspect="1"/>
          </p:cNvPicPr>
          <p:nvPr/>
        </p:nvPicPr>
        <p:blipFill>
          <a:blip r:embed="rId4"/>
          <a:stretch>
            <a:fillRect/>
          </a:stretch>
        </p:blipFill>
        <p:spPr>
          <a:xfrm>
            <a:off x="7824498" y="2948151"/>
            <a:ext cx="1237018" cy="1021884"/>
          </a:xfrm>
          <a:prstGeom prst="rect">
            <a:avLst/>
          </a:prstGeom>
        </p:spPr>
      </p:pic>
      <p:pic>
        <p:nvPicPr>
          <p:cNvPr id="12" name="Image 11">
            <a:extLst>
              <a:ext uri="{FF2B5EF4-FFF2-40B4-BE49-F238E27FC236}">
                <a16:creationId xmlns:a16="http://schemas.microsoft.com/office/drawing/2014/main" id="{2C0FE174-3E7F-7F4A-98E9-5988E7D62112}"/>
              </a:ext>
            </a:extLst>
          </p:cNvPr>
          <p:cNvPicPr>
            <a:picLocks noChangeAspect="1"/>
          </p:cNvPicPr>
          <p:nvPr/>
        </p:nvPicPr>
        <p:blipFill>
          <a:blip r:embed="rId5"/>
          <a:stretch>
            <a:fillRect/>
          </a:stretch>
        </p:blipFill>
        <p:spPr>
          <a:xfrm>
            <a:off x="6516216" y="3386295"/>
            <a:ext cx="1308282" cy="1362794"/>
          </a:xfrm>
          <a:prstGeom prst="rect">
            <a:avLst/>
          </a:prstGeom>
        </p:spPr>
      </p:pic>
      <p:pic>
        <p:nvPicPr>
          <p:cNvPr id="3" name="Image 2">
            <a:extLst>
              <a:ext uri="{FF2B5EF4-FFF2-40B4-BE49-F238E27FC236}">
                <a16:creationId xmlns:a16="http://schemas.microsoft.com/office/drawing/2014/main" id="{B1E4E672-C688-1B43-B4B9-95A746BCE94D}"/>
              </a:ext>
            </a:extLst>
          </p:cNvPr>
          <p:cNvPicPr>
            <a:picLocks noChangeAspect="1"/>
          </p:cNvPicPr>
          <p:nvPr/>
        </p:nvPicPr>
        <p:blipFill>
          <a:blip r:embed="rId6"/>
          <a:stretch>
            <a:fillRect/>
          </a:stretch>
        </p:blipFill>
        <p:spPr>
          <a:xfrm>
            <a:off x="6937966" y="731756"/>
            <a:ext cx="1512168" cy="1354651"/>
          </a:xfrm>
          <a:prstGeom prst="rect">
            <a:avLst/>
          </a:prstGeom>
        </p:spPr>
      </p:pic>
    </p:spTree>
    <p:extLst>
      <p:ext uri="{BB962C8B-B14F-4D97-AF65-F5344CB8AC3E}">
        <p14:creationId xmlns:p14="http://schemas.microsoft.com/office/powerpoint/2010/main" val="4166136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1403648" y="1491630"/>
            <a:ext cx="3619738" cy="2808312"/>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cas de besoin, des dispositifs spécifiques sont mis en place </a:t>
            </a:r>
            <a:r>
              <a:rPr lang="fr-FR" sz="1800" b="0" dirty="0"/>
              <a:t>par le lycée pour vous soutenir.</a:t>
            </a:r>
          </a:p>
          <a:p>
            <a:r>
              <a:rPr lang="fr-FR" sz="1800" b="0" dirty="0"/>
              <a:t> </a:t>
            </a:r>
          </a:p>
          <a:p>
            <a:r>
              <a:rPr lang="fr-FR" sz="1800" b="0" dirty="0">
                <a:solidFill>
                  <a:srgbClr val="49B170"/>
                </a:solidFill>
              </a:rPr>
              <a:t>• </a:t>
            </a:r>
            <a:r>
              <a:rPr lang="fr-FR" sz="1800" dirty="0"/>
              <a:t>Tous droits ouverts </a:t>
            </a:r>
            <a:r>
              <a:rPr lang="fr-FR" sz="1800" b="0" dirty="0"/>
              <a:t>pour éviter le décrochage pendant le lycée.</a:t>
            </a:r>
          </a:p>
          <a:p>
            <a:r>
              <a:rPr lang="fr-FR" sz="1800" b="0" dirty="0"/>
              <a:t> </a:t>
            </a:r>
          </a:p>
          <a:p>
            <a:r>
              <a:rPr lang="fr-FR" sz="1800" b="0" dirty="0">
                <a:solidFill>
                  <a:srgbClr val="49B170"/>
                </a:solidFill>
              </a:rPr>
              <a:t>• </a:t>
            </a:r>
            <a:r>
              <a:rPr lang="fr-FR" sz="1800" dirty="0"/>
              <a:t>Ambition emploi </a:t>
            </a:r>
            <a:r>
              <a:rPr lang="fr-FR" sz="1800" b="0" dirty="0"/>
              <a:t>pour vous accompagner vers l’emploi ou la poursuite d’études si vous n’avez pas de solution après le lycée.</a:t>
            </a:r>
          </a:p>
        </p:txBody>
      </p:sp>
      <p:pic>
        <p:nvPicPr>
          <p:cNvPr id="10" name="Image 9">
            <a:extLst>
              <a:ext uri="{FF2B5EF4-FFF2-40B4-BE49-F238E27FC236}">
                <a16:creationId xmlns:a16="http://schemas.microsoft.com/office/drawing/2014/main" id="{AF6914F7-11FA-484D-85A2-734709F9539B}"/>
              </a:ext>
            </a:extLst>
          </p:cNvPr>
          <p:cNvPicPr>
            <a:picLocks noChangeAspect="1"/>
          </p:cNvPicPr>
          <p:nvPr/>
        </p:nvPicPr>
        <p:blipFill>
          <a:blip r:embed="rId3"/>
          <a:stretch>
            <a:fillRect/>
          </a:stretch>
        </p:blipFill>
        <p:spPr>
          <a:xfrm>
            <a:off x="5362951" y="1634418"/>
            <a:ext cx="2743200" cy="2463800"/>
          </a:xfrm>
          <a:prstGeom prst="rect">
            <a:avLst/>
          </a:prstGeom>
        </p:spPr>
      </p:pic>
    </p:spTree>
    <p:extLst>
      <p:ext uri="{BB962C8B-B14F-4D97-AF65-F5344CB8AC3E}">
        <p14:creationId xmlns:p14="http://schemas.microsoft.com/office/powerpoint/2010/main" val="105657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2627784" y="1275606"/>
            <a:ext cx="5904656" cy="1800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Vous souhaitez </a:t>
            </a:r>
            <a:r>
              <a:rPr lang="fr-FR" sz="1800" dirty="0">
                <a:solidFill>
                  <a:srgbClr val="49B170"/>
                </a:solidFill>
              </a:rPr>
              <a:t>poursuivre vos études après le lycée</a:t>
            </a:r>
            <a:r>
              <a:rPr lang="fr-FR" sz="1800" b="0" dirty="0"/>
              <a:t> ?</a:t>
            </a:r>
          </a:p>
          <a:p>
            <a:r>
              <a:rPr lang="fr-FR" sz="1800" b="0" dirty="0"/>
              <a:t> </a:t>
            </a:r>
          </a:p>
          <a:p>
            <a:r>
              <a:rPr lang="fr-FR" sz="1800" b="0" dirty="0">
                <a:solidFill>
                  <a:srgbClr val="49B170"/>
                </a:solidFill>
              </a:rPr>
              <a:t>•</a:t>
            </a:r>
            <a:r>
              <a:rPr lang="fr-FR" sz="1800" b="0" dirty="0"/>
              <a:t> </a:t>
            </a:r>
            <a:r>
              <a:rPr lang="fr-FR" sz="1800" dirty="0"/>
              <a:t>Après votre CAP, </a:t>
            </a:r>
            <a:r>
              <a:rPr lang="fr-FR" sz="1800" b="0" dirty="0"/>
              <a:t>vous pouvez faire :</a:t>
            </a:r>
          </a:p>
          <a:p>
            <a:r>
              <a:rPr lang="fr-FR" sz="1800" b="0" dirty="0"/>
              <a:t>- un bac </a:t>
            </a:r>
            <a:r>
              <a:rPr lang="fr-FR" sz="1800" b="0" dirty="0" smtClean="0"/>
              <a:t>professionnel</a:t>
            </a:r>
            <a:endParaRPr lang="fr-FR" sz="1800" b="0" dirty="0"/>
          </a:p>
          <a:p>
            <a:r>
              <a:rPr lang="fr-FR" sz="1800" b="0" dirty="0" smtClean="0"/>
              <a:t>- un </a:t>
            </a:r>
            <a:r>
              <a:rPr lang="fr-FR" sz="1800" b="0" dirty="0"/>
              <a:t>certificat de spécialisation d’un </a:t>
            </a:r>
            <a:r>
              <a:rPr lang="fr-FR" sz="1800" b="0" dirty="0" smtClean="0"/>
              <a:t>an</a:t>
            </a:r>
          </a:p>
          <a:p>
            <a:r>
              <a:rPr lang="fr-FR" sz="1800" b="0" dirty="0" smtClean="0"/>
              <a:t>- </a:t>
            </a:r>
            <a:r>
              <a:rPr lang="fr-FR" sz="1800" b="0" dirty="0"/>
              <a:t>un autre CAP en un an</a:t>
            </a:r>
          </a:p>
          <a:p>
            <a:r>
              <a:rPr lang="fr-FR" sz="1800" b="0" dirty="0"/>
              <a:t>- etc.</a:t>
            </a:r>
          </a:p>
        </p:txBody>
      </p:sp>
      <p:pic>
        <p:nvPicPr>
          <p:cNvPr id="2" name="Image 1">
            <a:extLst>
              <a:ext uri="{FF2B5EF4-FFF2-40B4-BE49-F238E27FC236}">
                <a16:creationId xmlns:a16="http://schemas.microsoft.com/office/drawing/2014/main" id="{FDFC89F3-AEC4-E34A-88E6-EDE485B79289}"/>
              </a:ext>
            </a:extLst>
          </p:cNvPr>
          <p:cNvPicPr>
            <a:picLocks noChangeAspect="1"/>
          </p:cNvPicPr>
          <p:nvPr/>
        </p:nvPicPr>
        <p:blipFill>
          <a:blip r:embed="rId3"/>
          <a:stretch>
            <a:fillRect/>
          </a:stretch>
        </p:blipFill>
        <p:spPr>
          <a:xfrm>
            <a:off x="514709" y="987574"/>
            <a:ext cx="1840765" cy="1990420"/>
          </a:xfrm>
          <a:prstGeom prst="rect">
            <a:avLst/>
          </a:prstGeom>
        </p:spPr>
      </p:pic>
      <p:sp>
        <p:nvSpPr>
          <p:cNvPr id="12" name="Titre 1">
            <a:extLst>
              <a:ext uri="{FF2B5EF4-FFF2-40B4-BE49-F238E27FC236}">
                <a16:creationId xmlns:a16="http://schemas.microsoft.com/office/drawing/2014/main" id="{DFC84EA5-F7FD-894A-800B-E07A41C54C2D}"/>
              </a:ext>
            </a:extLst>
          </p:cNvPr>
          <p:cNvSpPr txBox="1">
            <a:spLocks/>
          </p:cNvSpPr>
          <p:nvPr/>
        </p:nvSpPr>
        <p:spPr bwMode="gray">
          <a:xfrm>
            <a:off x="755576" y="3396151"/>
            <a:ext cx="5904656" cy="10081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solidFill>
                  <a:srgbClr val="49B170"/>
                </a:solidFill>
              </a:rPr>
              <a:t>• </a:t>
            </a:r>
            <a:r>
              <a:rPr lang="fr-FR" sz="1800" dirty="0"/>
              <a:t>Après votre bac </a:t>
            </a:r>
            <a:r>
              <a:rPr lang="fr-FR" sz="1800" dirty="0" smtClean="0"/>
              <a:t>pro</a:t>
            </a:r>
            <a:r>
              <a:rPr lang="fr-FR" sz="1800" dirty="0"/>
              <a:t>fessionnel</a:t>
            </a:r>
            <a:r>
              <a:rPr lang="fr-FR" sz="1800" dirty="0" smtClean="0"/>
              <a:t>, </a:t>
            </a:r>
            <a:r>
              <a:rPr lang="fr-FR" sz="1800" b="0" dirty="0"/>
              <a:t>vous pouvez faire :</a:t>
            </a:r>
          </a:p>
          <a:p>
            <a:r>
              <a:rPr lang="fr-FR" sz="1800" b="0" dirty="0"/>
              <a:t>- un certificat de spécialisation d’un an (niveau bac)</a:t>
            </a:r>
          </a:p>
          <a:p>
            <a:r>
              <a:rPr lang="fr-FR" sz="1800" b="0" dirty="0"/>
              <a:t>- un BTS (niveau bac + 2)</a:t>
            </a:r>
          </a:p>
          <a:p>
            <a:r>
              <a:rPr lang="fr-FR" sz="1800" b="0" dirty="0"/>
              <a:t>- etc.</a:t>
            </a:r>
          </a:p>
        </p:txBody>
      </p:sp>
      <p:pic>
        <p:nvPicPr>
          <p:cNvPr id="10" name="Image 9">
            <a:extLst>
              <a:ext uri="{FF2B5EF4-FFF2-40B4-BE49-F238E27FC236}">
                <a16:creationId xmlns:a16="http://schemas.microsoft.com/office/drawing/2014/main" id="{3E6C56BC-ADDC-9A4F-8C79-249D0278F3ED}"/>
              </a:ext>
            </a:extLst>
          </p:cNvPr>
          <p:cNvPicPr>
            <a:picLocks noChangeAspect="1"/>
          </p:cNvPicPr>
          <p:nvPr/>
        </p:nvPicPr>
        <p:blipFill>
          <a:blip r:embed="rId4"/>
          <a:stretch>
            <a:fillRect/>
          </a:stretch>
        </p:blipFill>
        <p:spPr>
          <a:xfrm>
            <a:off x="5746489" y="2891384"/>
            <a:ext cx="2857959" cy="1978587"/>
          </a:xfrm>
          <a:prstGeom prst="rect">
            <a:avLst/>
          </a:prstGeom>
        </p:spPr>
      </p:pic>
    </p:spTree>
    <p:extLst>
      <p:ext uri="{BB962C8B-B14F-4D97-AF65-F5344CB8AC3E}">
        <p14:creationId xmlns:p14="http://schemas.microsoft.com/office/powerpoint/2010/main" val="123105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5769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2966840"/>
            <a:ext cx="1938863" cy="173269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On entre au lycée pro </a:t>
            </a:r>
            <a:r>
              <a:rPr lang="fr-FR" sz="1800" dirty="0">
                <a:effectLst/>
                <a:latin typeface="Arial" panose="020B0604020202020204" pitchFamily="34" charset="0"/>
                <a:ea typeface="Calibri" panose="020F0502020204030204" pitchFamily="34" charset="0"/>
                <a:cs typeface="Times New Roman" panose="02020603050405020304" pitchFamily="18" charset="0"/>
              </a:rPr>
              <a:t>après la 3</a:t>
            </a:r>
            <a:r>
              <a:rPr lang="fr-FR" sz="1800" baseline="30000" dirty="0">
                <a:effectLst/>
                <a:latin typeface="Arial" panose="020B0604020202020204" pitchFamily="34" charset="0"/>
                <a:ea typeface="Calibri" panose="020F0502020204030204" pitchFamily="34" charset="0"/>
                <a:cs typeface="Times New Roman" panose="02020603050405020304" pitchFamily="18" charset="0"/>
              </a:rPr>
              <a:t>e</a:t>
            </a:r>
            <a:r>
              <a:rPr lang="fr-FR" sz="1800" dirty="0">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1</a:t>
            </a:r>
            <a:r>
              <a:rPr lang="fr-FR" sz="1800" baseline="300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re</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année de CAP</a:t>
            </a:r>
            <a:r>
              <a:rPr lang="fr-FR" sz="1800" b="0" dirty="0">
                <a:effectLst/>
                <a:latin typeface="Arial" panose="020B0604020202020204" pitchFamily="34" charset="0"/>
                <a:ea typeface="Calibri" panose="020F0502020204030204" pitchFamily="34" charset="0"/>
                <a:cs typeface="Times New Roman" panose="02020603050405020304" pitchFamily="18" charset="0"/>
              </a:rPr>
              <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seconde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77" name="Groupe 76">
            <a:extLst>
              <a:ext uri="{FF2B5EF4-FFF2-40B4-BE49-F238E27FC236}">
                <a16:creationId xmlns:a16="http://schemas.microsoft.com/office/drawing/2014/main" id="{CB0D84E4-4268-BD48-CDB7-2BF2BBBCC6F7}"/>
              </a:ext>
            </a:extLst>
          </p:cNvPr>
          <p:cNvGrpSpPr/>
          <p:nvPr/>
        </p:nvGrpSpPr>
        <p:grpSpPr>
          <a:xfrm>
            <a:off x="2483767" y="1168834"/>
            <a:ext cx="5990035" cy="3293622"/>
            <a:chOff x="2555775" y="1300118"/>
            <a:chExt cx="5990035" cy="3293622"/>
          </a:xfrm>
        </p:grpSpPr>
        <p:cxnSp>
          <p:nvCxnSpPr>
            <p:cNvPr id="51" name="Connecteur droit 50">
              <a:extLst>
                <a:ext uri="{FF2B5EF4-FFF2-40B4-BE49-F238E27FC236}">
                  <a16:creationId xmlns:a16="http://schemas.microsoft.com/office/drawing/2014/main" id="{D5540692-9F73-DC44-1063-51D74262EAD2}"/>
                </a:ext>
              </a:extLst>
            </p:cNvPr>
            <p:cNvCxnSpPr>
              <a:cxnSpLocks/>
              <a:endCxn id="39" idx="2"/>
            </p:cNvCxnSpPr>
            <p:nvPr/>
          </p:nvCxnSpPr>
          <p:spPr>
            <a:xfrm>
              <a:off x="7609708" y="2549456"/>
              <a:ext cx="11569" cy="13917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941372" y="1880886"/>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857180" y="3360477"/>
              <a:ext cx="2185681" cy="603996"/>
              <a:chOff x="1228056" y="3853796"/>
              <a:chExt cx="2983904" cy="603996"/>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bg1"/>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857180" y="2679993"/>
              <a:ext cx="2185681" cy="603996"/>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857180" y="2006598"/>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843808" y="1406890"/>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76968" y="3360477"/>
              <a:ext cx="1868842" cy="603996"/>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bg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76968" y="2681747"/>
              <a:ext cx="1868842" cy="603996"/>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76967" y="2279531"/>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161436" y="370158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161436" y="298096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166296" y="3083478"/>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810106" y="1300118"/>
              <a:ext cx="1605246" cy="1015663"/>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a:t>
              </a:r>
              <a:r>
                <a:rPr lang="fr-FR" sz="1000" i="1" dirty="0" smtClean="0">
                  <a:effectLst/>
                  <a:latin typeface="Arial" panose="020B0604020202020204" pitchFamily="34" charset="0"/>
                  <a:ea typeface="Calibri" panose="020F0502020204030204" pitchFamily="34" charset="0"/>
                  <a:cs typeface="Times New Roman" panose="02020603050405020304" pitchFamily="18" charset="0"/>
                </a:rPr>
                <a:t>3 ans </a:t>
              </a:r>
              <a:r>
                <a:rPr lang="fr-FR" sz="1000" i="1" dirty="0">
                  <a:effectLst/>
                  <a:latin typeface="Arial" panose="020B0604020202020204" pitchFamily="34" charset="0"/>
                  <a:ea typeface="Calibri" panose="020F0502020204030204" pitchFamily="34" charset="0"/>
                  <a:cs typeface="Times New Roman" panose="02020603050405020304" pitchFamily="18" charset="0"/>
                </a:rPr>
                <a:t>selon votre rythme </a:t>
              </a:r>
              <a:r>
                <a:rPr lang="fr-FR" sz="1000" i="1" dirty="0" smtClean="0">
                  <a:effectLst/>
                  <a:latin typeface="Arial" panose="020B0604020202020204" pitchFamily="34" charset="0"/>
                  <a:ea typeface="Calibri" panose="020F0502020204030204" pitchFamily="34" charset="0"/>
                  <a:cs typeface="Times New Roman" panose="02020603050405020304" pitchFamily="18" charset="0"/>
                </a:rPr>
                <a:t>d’apprentissage, sur proposition de l’équipe pédagogique</a:t>
              </a:r>
              <a:r>
                <a:rPr lang="fr-FR" sz="1000" i="1" dirty="0" smtClean="0">
                  <a:effectLst/>
                </a:rPr>
                <a:t> </a:t>
              </a:r>
              <a:endParaRPr lang="fr-FR" sz="1000" i="1" dirty="0"/>
            </a:p>
          </p:txBody>
        </p:sp>
        <p:sp>
          <p:nvSpPr>
            <p:cNvPr id="73" name="Virage 72">
              <a:extLst>
                <a:ext uri="{FF2B5EF4-FFF2-40B4-BE49-F238E27FC236}">
                  <a16:creationId xmlns:a16="http://schemas.microsoft.com/office/drawing/2014/main" id="{9431D98F-7B5D-236A-268F-1D1A564CFF0C}"/>
                </a:ext>
              </a:extLst>
            </p:cNvPr>
            <p:cNvSpPr/>
            <p:nvPr/>
          </p:nvSpPr>
          <p:spPr>
            <a:xfrm rot="16200000" flipV="1">
              <a:off x="3028952" y="3544498"/>
              <a:ext cx="576064" cy="1522417"/>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6" name="Virage 75">
              <a:extLst>
                <a:ext uri="{FF2B5EF4-FFF2-40B4-BE49-F238E27FC236}">
                  <a16:creationId xmlns:a16="http://schemas.microsoft.com/office/drawing/2014/main" id="{99E4A71B-614E-FC08-E442-BC19EA2F0C34}"/>
                </a:ext>
              </a:extLst>
            </p:cNvPr>
            <p:cNvSpPr/>
            <p:nvPr/>
          </p:nvSpPr>
          <p:spPr>
            <a:xfrm rot="16200000" flipV="1">
              <a:off x="5344658" y="2164898"/>
              <a:ext cx="576064" cy="4281620"/>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50002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944086"/>
            <a:ext cx="8559111" cy="51973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La classe de seconde </a:t>
            </a:r>
            <a:r>
              <a:rPr lang="fr-FR" sz="1800" b="0" dirty="0" smtClean="0">
                <a:effectLst/>
                <a:latin typeface="Arial" panose="020B0604020202020204" pitchFamily="34" charset="0"/>
                <a:ea typeface="Calibri" panose="020F0502020204030204" pitchFamily="34" charset="0"/>
                <a:cs typeface="Times New Roman" panose="02020603050405020304" pitchFamily="18" charset="0"/>
              </a:rPr>
              <a:t>professionnelle est </a:t>
            </a:r>
            <a:r>
              <a:rPr lang="fr-FR" sz="1800" b="0" dirty="0">
                <a:effectLst/>
                <a:latin typeface="Arial" panose="020B0604020202020204" pitchFamily="34" charset="0"/>
                <a:ea typeface="Calibri" panose="020F0502020204030204" pitchFamily="34" charset="0"/>
                <a:cs typeface="Times New Roman" panose="02020603050405020304" pitchFamily="18" charset="0"/>
              </a:rPr>
              <a:t>organisée</a:t>
            </a:r>
            <a:r>
              <a:rPr lang="fr-FR" sz="1800" dirty="0">
                <a:effectLst/>
                <a:latin typeface="Arial" panose="020B0604020202020204" pitchFamily="34" charset="0"/>
                <a:ea typeface="Calibri" panose="020F0502020204030204" pitchFamily="34" charset="0"/>
                <a:cs typeface="Times New Roman" panose="02020603050405020304" pitchFamily="18" charset="0"/>
              </a:rPr>
              <a:t> en </a:t>
            </a:r>
            <a:r>
              <a:rPr lang="fr-FR" sz="24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familles de métiers,</a:t>
            </a:r>
            <a:r>
              <a:rPr lang="fr-FR" sz="2400" dirty="0">
                <a:solidFill>
                  <a:srgbClr val="49B170"/>
                </a:solidFill>
                <a:latin typeface="Arial" panose="020B0604020202020204" pitchFamily="34" charset="0"/>
                <a:ea typeface="Calibri" panose="020F0502020204030204" pitchFamily="34" charset="0"/>
                <a:cs typeface="Times New Roman" panose="02020603050405020304" pitchFamily="18" charset="0"/>
              </a:rPr>
              <a:t/>
            </a:r>
            <a:br>
              <a:rPr lang="fr-FR" sz="2400" dirty="0">
                <a:solidFill>
                  <a:srgbClr val="49B170"/>
                </a:solidFill>
                <a:latin typeface="Arial" panose="020B0604020202020204" pitchFamily="34" charset="0"/>
                <a:ea typeface="Calibri" panose="020F0502020204030204" pitchFamily="34" charset="0"/>
                <a:cs typeface="Times New Roman" panose="02020603050405020304" pitchFamily="18" charset="0"/>
              </a:rPr>
            </a:br>
            <a:r>
              <a:rPr lang="fr-FR" sz="1800" b="0" dirty="0">
                <a:effectLst/>
                <a:latin typeface="Arial" panose="020B0604020202020204" pitchFamily="34" charset="0"/>
                <a:ea typeface="Calibri" panose="020F0502020204030204" pitchFamily="34" charset="0"/>
                <a:cs typeface="Times New Roman" panose="02020603050405020304" pitchFamily="18" charset="0"/>
              </a:rPr>
              <a:t>qui regroupent chacune entre </a:t>
            </a:r>
            <a:r>
              <a:rPr lang="fr-FR" sz="1800" dirty="0">
                <a:effectLst/>
                <a:latin typeface="Arial" panose="020B0604020202020204" pitchFamily="34" charset="0"/>
                <a:ea typeface="Calibri" panose="020F0502020204030204" pitchFamily="34" charset="0"/>
                <a:cs typeface="Times New Roman" panose="02020603050405020304" pitchFamily="18" charset="0"/>
              </a:rPr>
              <a:t>2 et 10 spécialités de baccalauréat.</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3869070" y="1779732"/>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Beauté et bien-être</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2106104" y="1965677"/>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Maintenance des matériels et des véhicules</a:t>
              </a:r>
              <a:r>
                <a:rPr lang="fr-FR" sz="1200" b="1" dirty="0">
                  <a:solidFill>
                    <a:schemeClr val="tx1"/>
                  </a:solidFill>
                  <a:effectLst/>
                </a:rPr>
                <a:t> </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2411759" y="3461253"/>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Construction durable, bâtiment</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 travaux publics</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4044631" y="3307610"/>
            <a:ext cx="1405859"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Réalisation d'ensembles mécaniques et industriels</a:t>
              </a:r>
              <a:r>
                <a:rPr lang="fr-FR" sz="1200" b="1" dirty="0">
                  <a:solidFill>
                    <a:schemeClr val="tx1"/>
                  </a:solidFill>
                  <a:effectLst/>
                </a:rPr>
                <a:t> </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5701859" y="2012811"/>
            <a:ext cx="1467245"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Gestion administrative, transport et logistique</a:t>
              </a:r>
              <a:r>
                <a:rPr lang="fr-FR" sz="1200" b="1" dirty="0">
                  <a:solidFill>
                    <a:schemeClr val="tx1"/>
                  </a:solidFill>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5639796" y="3537866"/>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Relation</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client</a:t>
              </a:r>
              <a:r>
                <a:rPr lang="fr-FR" sz="1200" b="1" dirty="0">
                  <a:solidFill>
                    <a:schemeClr val="tx1"/>
                  </a:solidFill>
                  <a:effectLst/>
                </a:rPr>
                <a:t> </a:t>
              </a:r>
              <a:endParaRPr lang="fr-FR" sz="1200" b="1" dirty="0">
                <a:solidFill>
                  <a:schemeClr val="tx1"/>
                </a:solidFill>
              </a:endParaRPr>
            </a:p>
          </p:txBody>
        </p:sp>
      </p:grpSp>
      <p:pic>
        <p:nvPicPr>
          <p:cNvPr id="42" name="Image 41">
            <a:extLst>
              <a:ext uri="{FF2B5EF4-FFF2-40B4-BE49-F238E27FC236}">
                <a16:creationId xmlns:a16="http://schemas.microsoft.com/office/drawing/2014/main" id="{1927E801-82BC-3853-8EC3-E37FBE25D6EA}"/>
              </a:ext>
            </a:extLst>
          </p:cNvPr>
          <p:cNvPicPr>
            <a:picLocks noChangeAspect="1"/>
          </p:cNvPicPr>
          <p:nvPr/>
        </p:nvPicPr>
        <p:blipFill>
          <a:blip r:embed="rId3"/>
          <a:stretch>
            <a:fillRect/>
          </a:stretch>
        </p:blipFill>
        <p:spPr>
          <a:xfrm>
            <a:off x="7095286" y="1839485"/>
            <a:ext cx="1930400" cy="1866900"/>
          </a:xfrm>
          <a:prstGeom prst="rect">
            <a:avLst/>
          </a:prstGeom>
        </p:spPr>
      </p:pic>
      <p:pic>
        <p:nvPicPr>
          <p:cNvPr id="26" name="Image 25">
            <a:extLst>
              <a:ext uri="{FF2B5EF4-FFF2-40B4-BE49-F238E27FC236}">
                <a16:creationId xmlns:a16="http://schemas.microsoft.com/office/drawing/2014/main" id="{F7FF8572-4960-0C48-B1DE-2985B79A1632}"/>
              </a:ext>
            </a:extLst>
          </p:cNvPr>
          <p:cNvPicPr>
            <a:picLocks noChangeAspect="1"/>
          </p:cNvPicPr>
          <p:nvPr/>
        </p:nvPicPr>
        <p:blipFill>
          <a:blip r:embed="rId4"/>
          <a:stretch>
            <a:fillRect/>
          </a:stretch>
        </p:blipFill>
        <p:spPr>
          <a:xfrm>
            <a:off x="107773" y="2720489"/>
            <a:ext cx="2442947" cy="1634754"/>
          </a:xfrm>
          <a:prstGeom prst="rect">
            <a:avLst/>
          </a:prstGeom>
        </p:spPr>
      </p:pic>
    </p:spTree>
    <p:extLst>
      <p:ext uri="{BB962C8B-B14F-4D97-AF65-F5344CB8AC3E}">
        <p14:creationId xmlns:p14="http://schemas.microsoft.com/office/powerpoint/2010/main" val="376627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4</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2830320" y="1735193"/>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Agencement, menuiserie et ameublement</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1316321" y="1983488"/>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Aéronautique</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1828083" y="3386976"/>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Études et modélisation numérique du bâtiment</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3326035" y="3099311"/>
            <a:ext cx="1530628"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Industries graphiques et communication</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4348990" y="1758760"/>
            <a:ext cx="1425422"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Alimentation</a:t>
              </a:r>
              <a:r>
                <a:rPr lang="fr-FR" sz="1200" b="1" dirty="0">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4951402" y="3175377"/>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Transitions numérique et énergétique</a:t>
              </a:r>
              <a:r>
                <a:rPr lang="fr-FR" sz="1200" b="1" dirty="0">
                  <a:solidFill>
                    <a:schemeClr val="tx1"/>
                  </a:solidFill>
                  <a:effectLst/>
                </a:rPr>
                <a:t> </a:t>
              </a:r>
              <a:endParaRPr lang="fr-FR" sz="1200" b="1" dirty="0">
                <a:solidFill>
                  <a:schemeClr val="tx1"/>
                </a:solidFill>
              </a:endParaRPr>
            </a:p>
          </p:txBody>
        </p:sp>
      </p:grpSp>
      <p:grpSp>
        <p:nvGrpSpPr>
          <p:cNvPr id="4" name="Groupe 3">
            <a:extLst>
              <a:ext uri="{FF2B5EF4-FFF2-40B4-BE49-F238E27FC236}">
                <a16:creationId xmlns:a16="http://schemas.microsoft.com/office/drawing/2014/main" id="{FC4CC3AB-2B17-9DBA-CEBF-B966EECC4038}"/>
              </a:ext>
            </a:extLst>
          </p:cNvPr>
          <p:cNvGrpSpPr/>
          <p:nvPr/>
        </p:nvGrpSpPr>
        <p:grpSpPr>
          <a:xfrm>
            <a:off x="6450396" y="2764312"/>
            <a:ext cx="1388790" cy="1245328"/>
            <a:chOff x="1797989" y="2057194"/>
            <a:chExt cx="1467245" cy="1245328"/>
          </a:xfrm>
        </p:grpSpPr>
        <p:sp>
          <p:nvSpPr>
            <p:cNvPr id="5" name="Rectangle : coins arrondis 4">
              <a:extLst>
                <a:ext uri="{FF2B5EF4-FFF2-40B4-BE49-F238E27FC236}">
                  <a16:creationId xmlns:a16="http://schemas.microsoft.com/office/drawing/2014/main" id="{782284DD-7197-5C3B-758C-ECC819A9494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6" name="Rectangle : coins arrondis 5">
              <a:extLst>
                <a:ext uri="{FF2B5EF4-FFF2-40B4-BE49-F238E27FC236}">
                  <a16:creationId xmlns:a16="http://schemas.microsoft.com/office/drawing/2014/main" id="{9C0230AD-08C7-2F0D-8ECE-7908D7A62F35}"/>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Hôtellerie restauration</a:t>
              </a:r>
              <a:r>
                <a:rPr lang="fr-FR" sz="1200" b="1" dirty="0">
                  <a:solidFill>
                    <a:schemeClr val="tx1"/>
                  </a:solidFill>
                  <a:effectLst/>
                </a:rPr>
                <a:t>  </a:t>
              </a:r>
              <a:endParaRPr lang="fr-FR" sz="1200" b="1" dirty="0">
                <a:solidFill>
                  <a:schemeClr val="tx1"/>
                </a:solidFill>
              </a:endParaRPr>
            </a:p>
          </p:txBody>
        </p:sp>
      </p:grpSp>
      <p:grpSp>
        <p:nvGrpSpPr>
          <p:cNvPr id="15" name="Groupe 14">
            <a:extLst>
              <a:ext uri="{FF2B5EF4-FFF2-40B4-BE49-F238E27FC236}">
                <a16:creationId xmlns:a16="http://schemas.microsoft.com/office/drawing/2014/main" id="{F8179A75-9353-BD06-B0C9-78383D3CB474}"/>
              </a:ext>
            </a:extLst>
          </p:cNvPr>
          <p:cNvGrpSpPr/>
          <p:nvPr/>
        </p:nvGrpSpPr>
        <p:grpSpPr>
          <a:xfrm>
            <a:off x="5890671" y="1407958"/>
            <a:ext cx="1405859" cy="1245328"/>
            <a:chOff x="-21384" y="2585095"/>
            <a:chExt cx="1405859" cy="1245328"/>
          </a:xfrm>
        </p:grpSpPr>
        <p:sp>
          <p:nvSpPr>
            <p:cNvPr id="23" name="Rectangle : coins arrondis 22">
              <a:extLst>
                <a:ext uri="{FF2B5EF4-FFF2-40B4-BE49-F238E27FC236}">
                  <a16:creationId xmlns:a16="http://schemas.microsoft.com/office/drawing/2014/main" id="{E74C6ECC-FAF5-8F62-0376-3E6474779D63}"/>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5" name="Rectangle : coins arrondis 24">
              <a:extLst>
                <a:ext uri="{FF2B5EF4-FFF2-40B4-BE49-F238E27FC236}">
                  <a16:creationId xmlns:a16="http://schemas.microsoft.com/office/drawing/2014/main" id="{6476BD72-96B9-D03D-17C7-E5DD5FAAE393}"/>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Pilotage et maintenance d’installations automatisées</a:t>
              </a:r>
              <a:endParaRPr lang="fr-FR" sz="1200" b="1" dirty="0">
                <a:solidFill>
                  <a:schemeClr val="tx1"/>
                </a:solidFill>
              </a:endParaRPr>
            </a:p>
          </p:txBody>
        </p:sp>
      </p:grpSp>
      <p:pic>
        <p:nvPicPr>
          <p:cNvPr id="26" name="Image 25">
            <a:extLst>
              <a:ext uri="{FF2B5EF4-FFF2-40B4-BE49-F238E27FC236}">
                <a16:creationId xmlns:a16="http://schemas.microsoft.com/office/drawing/2014/main" id="{219A7E6A-46FE-CD00-0484-4864D39808D5}"/>
              </a:ext>
            </a:extLst>
          </p:cNvPr>
          <p:cNvPicPr>
            <a:picLocks noChangeAspect="1"/>
          </p:cNvPicPr>
          <p:nvPr/>
        </p:nvPicPr>
        <p:blipFill>
          <a:blip r:embed="rId3"/>
          <a:stretch>
            <a:fillRect/>
          </a:stretch>
        </p:blipFill>
        <p:spPr>
          <a:xfrm>
            <a:off x="467544" y="876653"/>
            <a:ext cx="2619202" cy="1483323"/>
          </a:xfrm>
          <a:prstGeom prst="rect">
            <a:avLst/>
          </a:prstGeom>
        </p:spPr>
      </p:pic>
      <p:pic>
        <p:nvPicPr>
          <p:cNvPr id="27" name="Image 26">
            <a:extLst>
              <a:ext uri="{FF2B5EF4-FFF2-40B4-BE49-F238E27FC236}">
                <a16:creationId xmlns:a16="http://schemas.microsoft.com/office/drawing/2014/main" id="{10CEBDF3-18C2-C379-9784-6895378494FC}"/>
              </a:ext>
            </a:extLst>
          </p:cNvPr>
          <p:cNvPicPr>
            <a:picLocks noChangeAspect="1"/>
          </p:cNvPicPr>
          <p:nvPr/>
        </p:nvPicPr>
        <p:blipFill>
          <a:blip r:embed="rId4"/>
          <a:stretch>
            <a:fillRect/>
          </a:stretch>
        </p:blipFill>
        <p:spPr>
          <a:xfrm>
            <a:off x="7051104" y="3175377"/>
            <a:ext cx="2057400" cy="1778000"/>
          </a:xfrm>
          <a:prstGeom prst="rect">
            <a:avLst/>
          </a:prstGeom>
        </p:spPr>
      </p:pic>
      <p:sp>
        <p:nvSpPr>
          <p:cNvPr id="30" name="Titre 1">
            <a:extLst>
              <a:ext uri="{FF2B5EF4-FFF2-40B4-BE49-F238E27FC236}">
                <a16:creationId xmlns:a16="http://schemas.microsoft.com/office/drawing/2014/main" id="{027ADDF9-F071-6640-9D6B-A3008860BD02}"/>
              </a:ext>
            </a:extLst>
          </p:cNvPr>
          <p:cNvSpPr>
            <a:spLocks noGrp="1"/>
          </p:cNvSpPr>
          <p:nvPr>
            <p:ph type="title"/>
          </p:nvPr>
        </p:nvSpPr>
        <p:spPr>
          <a:xfrm>
            <a:off x="517834" y="3828578"/>
            <a:ext cx="997964" cy="983246"/>
          </a:xfrm>
        </p:spPr>
        <p:txBody>
          <a:bodyPr/>
          <a:lstStyle/>
          <a:p>
            <a:r>
              <a:rPr lang="fr-FR" sz="1000" b="0" i="1" dirty="0"/>
              <a:t>Il existe également</a:t>
            </a:r>
            <a:br>
              <a:rPr lang="fr-FR" sz="1000" b="0" i="1" dirty="0"/>
            </a:br>
            <a:r>
              <a:rPr lang="fr-FR" sz="1000" b="0" i="1" dirty="0"/>
              <a:t>des spécialités hors familles</a:t>
            </a:r>
            <a:br>
              <a:rPr lang="fr-FR" sz="1000" b="0" i="1" dirty="0"/>
            </a:br>
            <a:r>
              <a:rPr lang="fr-FR" sz="1000" b="0" i="1" dirty="0"/>
              <a:t>de métiers.</a:t>
            </a:r>
          </a:p>
        </p:txBody>
      </p:sp>
    </p:spTree>
    <p:extLst>
      <p:ext uri="{BB962C8B-B14F-4D97-AF65-F5344CB8AC3E}">
        <p14:creationId xmlns:p14="http://schemas.microsoft.com/office/powerpoint/2010/main" val="423434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7004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1083044"/>
            <a:ext cx="2081826" cy="1732697"/>
          </a:xfrm>
        </p:spPr>
        <p:txBody>
          <a:bodyPr/>
          <a:lstStyle/>
          <a:p>
            <a:r>
              <a:rPr lang="fr-FR" sz="1600" b="0" dirty="0"/>
              <a:t>Vous pouvez choisir de suivre toute </a:t>
            </a:r>
            <a:r>
              <a:rPr lang="fr-FR" sz="1600" b="0" dirty="0" smtClean="0"/>
              <a:t>votre formation ou une partie de votre formation</a:t>
            </a:r>
            <a:r>
              <a:rPr lang="fr-FR" sz="1600" b="0" dirty="0"/>
              <a:t/>
            </a:r>
            <a:br>
              <a:rPr lang="fr-FR" sz="1600" b="0" dirty="0"/>
            </a:br>
            <a:r>
              <a:rPr lang="fr-FR" sz="1600" b="0" dirty="0"/>
              <a:t>sous </a:t>
            </a:r>
            <a:r>
              <a:rPr lang="fr-FR" sz="1600" dirty="0">
                <a:solidFill>
                  <a:srgbClr val="49B170"/>
                </a:solidFill>
              </a:rPr>
              <a:t>contrat d’apprentissage.</a:t>
            </a:r>
            <a:br>
              <a:rPr lang="fr-FR" sz="1600" dirty="0">
                <a:solidFill>
                  <a:srgbClr val="49B170"/>
                </a:solidFill>
              </a:rPr>
            </a:br>
            <a:r>
              <a:rPr lang="fr-FR" sz="1600" b="0" dirty="0"/>
              <a:t> </a:t>
            </a:r>
            <a:br>
              <a:rPr lang="fr-FR" sz="1600" b="0" dirty="0"/>
            </a:br>
            <a:r>
              <a:rPr lang="fr-FR" sz="1600" b="0" dirty="0"/>
              <a:t>Vous pouvez aussi partir vous former</a:t>
            </a:r>
            <a:br>
              <a:rPr lang="fr-FR" sz="1600" b="0" dirty="0"/>
            </a:br>
            <a:r>
              <a:rPr lang="fr-FR" sz="1600" dirty="0">
                <a:solidFill>
                  <a:srgbClr val="49B170"/>
                </a:solidFill>
              </a:rPr>
              <a:t>à l’étranger</a:t>
            </a:r>
            <a:r>
              <a:rPr lang="fr-FR" sz="1600" b="0" dirty="0"/>
              <a:t> à n’importe quel moment de votre cursus, dans une entreprise et/ou un établissement</a:t>
            </a:r>
            <a:br>
              <a:rPr lang="fr-FR" sz="1600" b="0" dirty="0"/>
            </a:br>
            <a:r>
              <a:rPr lang="fr-FR" sz="1600" b="0" dirty="0"/>
              <a:t>de formation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5</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4" name="Groupe 3">
            <a:extLst>
              <a:ext uri="{FF2B5EF4-FFF2-40B4-BE49-F238E27FC236}">
                <a16:creationId xmlns:a16="http://schemas.microsoft.com/office/drawing/2014/main" id="{64FA4CAE-646A-454B-87DB-486AC2415B74}"/>
              </a:ext>
            </a:extLst>
          </p:cNvPr>
          <p:cNvGrpSpPr/>
          <p:nvPr/>
        </p:nvGrpSpPr>
        <p:grpSpPr>
          <a:xfrm>
            <a:off x="2771800" y="1275606"/>
            <a:ext cx="5702002" cy="3312371"/>
            <a:chOff x="2771800" y="1275606"/>
            <a:chExt cx="5702002" cy="3312371"/>
          </a:xfrm>
        </p:grpSpPr>
        <p:cxnSp>
          <p:nvCxnSpPr>
            <p:cNvPr id="51" name="Connecteur droit 50">
              <a:extLst>
                <a:ext uri="{FF2B5EF4-FFF2-40B4-BE49-F238E27FC236}">
                  <a16:creationId xmlns:a16="http://schemas.microsoft.com/office/drawing/2014/main" id="{D5540692-9F73-DC44-1063-51D74262EAD2}"/>
                </a:ext>
              </a:extLst>
            </p:cNvPr>
            <p:cNvCxnSpPr>
              <a:cxnSpLocks/>
            </p:cNvCxnSpPr>
            <p:nvPr/>
          </p:nvCxnSpPr>
          <p:spPr>
            <a:xfrm>
              <a:off x="7539381" y="2427734"/>
              <a:ext cx="9888" cy="1925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869364" y="1749602"/>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785172" y="3542836"/>
              <a:ext cx="2185681" cy="1045141"/>
              <a:chOff x="1228056" y="3853796"/>
              <a:chExt cx="2983904" cy="694147"/>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69414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choix d’une famille</a:t>
                </a:r>
                <a:b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de </a:t>
                </a:r>
                <a:r>
                  <a:rPr lang="fr-FR" sz="1200" b="1" i="1" dirty="0" smtClean="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métiers ou d’une spécialité</a:t>
                </a:r>
                <a:endParaRPr lang="fr-FR" sz="1200" b="1" i="1" dirty="0">
                  <a:solidFill>
                    <a:srgbClr val="49B170"/>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785172" y="2548709"/>
              <a:ext cx="2185681" cy="905668"/>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a:t>
                </a:r>
                <a:endParaRPr lang="fr-FR" sz="12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785172" y="1875314"/>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771800" y="1275606"/>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04960" y="3495754"/>
              <a:ext cx="1868842" cy="921402"/>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 parmi environ 200</a:t>
                </a:r>
                <a:endParaRPr lang="fr-FR" sz="1200" b="1" dirty="0">
                  <a:solidFill>
                    <a:schemeClr val="tx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04960" y="2550462"/>
              <a:ext cx="1868842" cy="854725"/>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04959" y="2148247"/>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089428" y="401191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089428" y="299430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094288" y="3218755"/>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783178" y="1365627"/>
              <a:ext cx="1605246" cy="707886"/>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3 ans selon votre rythme d’apprentissage</a:t>
              </a:r>
              <a:r>
                <a:rPr lang="fr-FR" sz="1000" i="1" dirty="0">
                  <a:effectLst/>
                </a:rPr>
                <a:t> </a:t>
              </a:r>
              <a:endParaRPr lang="fr-FR" sz="1000" i="1" dirty="0"/>
            </a:p>
          </p:txBody>
        </p:sp>
      </p:grpSp>
    </p:spTree>
    <p:extLst>
      <p:ext uri="{BB962C8B-B14F-4D97-AF65-F5344CB8AC3E}">
        <p14:creationId xmlns:p14="http://schemas.microsoft.com/office/powerpoint/2010/main" val="128643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15566"/>
            <a:ext cx="3744416" cy="3867934"/>
          </a:xfrm>
        </p:spPr>
        <p:txBody>
          <a:bodyPr/>
          <a:lstStyle/>
          <a:p>
            <a:r>
              <a:rPr lang="fr-FR" sz="1800" dirty="0">
                <a:solidFill>
                  <a:srgbClr val="49B170"/>
                </a:solidFill>
              </a:rPr>
              <a:t>Vous suivez des enseignements généraux, </a:t>
            </a:r>
            <a:r>
              <a:rPr lang="fr-FR" sz="1800" b="0" dirty="0"/>
              <a:t>qui sont indispensables pour une insertion professionnelle réussie :</a:t>
            </a:r>
            <a:br>
              <a:rPr lang="fr-FR" sz="1800" b="0" dirty="0"/>
            </a:br>
            <a:r>
              <a:rPr lang="fr-FR" sz="1800" b="0" dirty="0">
                <a:solidFill>
                  <a:srgbClr val="49B170"/>
                </a:solidFill>
              </a:rPr>
              <a:t>• </a:t>
            </a:r>
            <a:r>
              <a:rPr lang="fr-FR" sz="1800" b="0" dirty="0"/>
              <a:t>Français</a:t>
            </a:r>
            <a:br>
              <a:rPr lang="fr-FR" sz="1800" b="0" dirty="0"/>
            </a:br>
            <a:r>
              <a:rPr lang="fr-FR" sz="1800" b="0" dirty="0">
                <a:solidFill>
                  <a:srgbClr val="49B170"/>
                </a:solidFill>
              </a:rPr>
              <a:t>• </a:t>
            </a:r>
            <a:r>
              <a:rPr lang="fr-FR" sz="1800" b="0" dirty="0"/>
              <a:t>Histoire-géographie et éducation morale et civique</a:t>
            </a:r>
            <a:br>
              <a:rPr lang="fr-FR" sz="1800" b="0" dirty="0"/>
            </a:br>
            <a:r>
              <a:rPr lang="fr-FR" sz="1800" b="0" dirty="0">
                <a:solidFill>
                  <a:srgbClr val="49B170"/>
                </a:solidFill>
              </a:rPr>
              <a:t>•</a:t>
            </a:r>
            <a:r>
              <a:rPr lang="fr-FR" sz="1800" b="0" dirty="0"/>
              <a:t> Mathématiques-sciences</a:t>
            </a:r>
            <a:br>
              <a:rPr lang="fr-FR" sz="1800" b="0" dirty="0"/>
            </a:br>
            <a:r>
              <a:rPr lang="fr-FR" sz="1800" b="0" dirty="0">
                <a:solidFill>
                  <a:srgbClr val="49B170"/>
                </a:solidFill>
              </a:rPr>
              <a:t>•</a:t>
            </a:r>
            <a:r>
              <a:rPr lang="fr-FR" sz="1800" b="0" dirty="0"/>
              <a:t> Langues vivantes</a:t>
            </a:r>
            <a:br>
              <a:rPr lang="fr-FR" sz="1800" b="0" dirty="0"/>
            </a:br>
            <a:r>
              <a:rPr lang="fr-FR" sz="1800" b="0" dirty="0">
                <a:solidFill>
                  <a:srgbClr val="49B170"/>
                </a:solidFill>
              </a:rPr>
              <a:t>•</a:t>
            </a:r>
            <a:r>
              <a:rPr lang="fr-FR" sz="1800" b="0" dirty="0"/>
              <a:t> Arts appliqués</a:t>
            </a:r>
            <a:br>
              <a:rPr lang="fr-FR" sz="1800" b="0" dirty="0"/>
            </a:br>
            <a:r>
              <a:rPr lang="fr-FR" sz="1800" b="0" dirty="0"/>
              <a:t>et culture artistique</a:t>
            </a:r>
            <a:br>
              <a:rPr lang="fr-FR" sz="1800" b="0" dirty="0"/>
            </a:br>
            <a:r>
              <a:rPr lang="fr-FR" sz="1800" b="0" dirty="0">
                <a:solidFill>
                  <a:srgbClr val="49B170"/>
                </a:solidFill>
              </a:rPr>
              <a:t>•</a:t>
            </a:r>
            <a:r>
              <a:rPr lang="fr-FR" sz="1800" b="0" dirty="0"/>
              <a:t> EPS</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6</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860032" y="915566"/>
            <a:ext cx="3888432" cy="38679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 début de seconde, comme en début de 1</a:t>
            </a:r>
            <a:r>
              <a:rPr lang="fr-FR" sz="1800" b="0" baseline="30000" dirty="0"/>
              <a:t>re</a:t>
            </a:r>
            <a:r>
              <a:rPr lang="fr-FR" sz="1800" b="0" dirty="0"/>
              <a:t> année de CAP, vous passez </a:t>
            </a:r>
            <a:r>
              <a:rPr lang="fr-FR" sz="1800" dirty="0"/>
              <a:t>des tests de positionnement en français et en mathématiques.</a:t>
            </a:r>
          </a:p>
          <a:p>
            <a:r>
              <a:rPr lang="fr-FR" sz="1800" b="0" dirty="0"/>
              <a:t> </a:t>
            </a:r>
          </a:p>
          <a:p>
            <a:r>
              <a:rPr lang="fr-FR" sz="1800" b="0" dirty="0"/>
              <a:t>Ils permettent de mettre en place</a:t>
            </a:r>
            <a:br>
              <a:rPr lang="fr-FR" sz="1800" b="0" dirty="0"/>
            </a:br>
            <a:r>
              <a:rPr lang="fr-FR" sz="1800" b="0" dirty="0"/>
              <a:t>des séances de français et de mathématiques </a:t>
            </a:r>
            <a:r>
              <a:rPr lang="fr-FR" sz="1800" dirty="0"/>
              <a:t>en petits groupes</a:t>
            </a:r>
            <a:br>
              <a:rPr lang="fr-FR" sz="1800" dirty="0"/>
            </a:br>
            <a:r>
              <a:rPr lang="fr-FR" sz="1800" b="0" dirty="0"/>
              <a:t>en fonction de vos besoins.</a:t>
            </a:r>
          </a:p>
          <a:p>
            <a:r>
              <a:rPr lang="fr-FR" sz="1800" b="0" dirty="0"/>
              <a:t> </a:t>
            </a:r>
          </a:p>
          <a:p>
            <a:r>
              <a:rPr lang="fr-FR" sz="1800" b="0" dirty="0"/>
              <a:t>Vous pouvez aussi avoir des heures de français et de mathématiques </a:t>
            </a:r>
            <a:r>
              <a:rPr lang="fr-FR" sz="1800" dirty="0"/>
              <a:t>en </a:t>
            </a:r>
            <a:r>
              <a:rPr lang="fr-FR" sz="1800" dirty="0" err="1"/>
              <a:t>co</a:t>
            </a:r>
            <a:r>
              <a:rPr lang="fr-FR" sz="1800" dirty="0"/>
              <a:t>-intervention</a:t>
            </a:r>
            <a:r>
              <a:rPr lang="fr-FR" sz="1800" b="0" dirty="0"/>
              <a:t> </a:t>
            </a:r>
            <a:r>
              <a:rPr lang="fr-FR" sz="1800" b="0" dirty="0" smtClean="0"/>
              <a:t>entre </a:t>
            </a:r>
            <a:r>
              <a:rPr lang="fr-FR" sz="1800" b="0" dirty="0"/>
              <a:t>vos professeurs de français </a:t>
            </a:r>
            <a:r>
              <a:rPr lang="fr-FR" sz="1800" b="0" dirty="0" smtClean="0"/>
              <a:t>ou </a:t>
            </a:r>
            <a:r>
              <a:rPr lang="fr-FR" sz="1800" b="0" dirty="0"/>
              <a:t>de mathématiques et vos professeurs d’enseignements professionnels.</a:t>
            </a:r>
          </a:p>
        </p:txBody>
      </p:sp>
      <p:pic>
        <p:nvPicPr>
          <p:cNvPr id="4" name="Image 3">
            <a:extLst>
              <a:ext uri="{FF2B5EF4-FFF2-40B4-BE49-F238E27FC236}">
                <a16:creationId xmlns:a16="http://schemas.microsoft.com/office/drawing/2014/main" id="{A6E68C31-8E22-9B46-951C-B9466ABC6714}"/>
              </a:ext>
            </a:extLst>
          </p:cNvPr>
          <p:cNvPicPr>
            <a:picLocks noChangeAspect="1"/>
          </p:cNvPicPr>
          <p:nvPr/>
        </p:nvPicPr>
        <p:blipFill>
          <a:blip r:embed="rId3"/>
          <a:stretch>
            <a:fillRect/>
          </a:stretch>
        </p:blipFill>
        <p:spPr>
          <a:xfrm>
            <a:off x="2569575" y="3075806"/>
            <a:ext cx="2093421" cy="1729347"/>
          </a:xfrm>
          <a:prstGeom prst="rect">
            <a:avLst/>
          </a:prstGeom>
        </p:spPr>
      </p:pic>
    </p:spTree>
    <p:extLst>
      <p:ext uri="{BB962C8B-B14F-4D97-AF65-F5344CB8AC3E}">
        <p14:creationId xmlns:p14="http://schemas.microsoft.com/office/powerpoint/2010/main" val="391417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97217"/>
            <a:ext cx="8136904" cy="576064"/>
          </a:xfrm>
        </p:spPr>
        <p:txBody>
          <a:bodyPr/>
          <a:lstStyle/>
          <a:p>
            <a:r>
              <a:rPr lang="fr-FR" sz="1800" dirty="0">
                <a:solidFill>
                  <a:srgbClr val="49B170"/>
                </a:solidFill>
              </a:rPr>
              <a:t>Vous suivez aussi des enseignements professionnels, </a:t>
            </a:r>
            <a:r>
              <a:rPr lang="fr-FR" sz="1800" b="0" dirty="0"/>
              <a:t>qui sont liés à la spécialité que vous avez choisie.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7</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48206" y="1707654"/>
            <a:ext cx="6500057" cy="30758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Les stages, </a:t>
            </a:r>
            <a:r>
              <a:rPr lang="fr-FR" sz="1800" b="0" dirty="0"/>
              <a:t>qu’on appelle périodes de formation en milieu professionnel (PFMP), font partie de la formation dès </a:t>
            </a:r>
            <a:r>
              <a:rPr lang="fr-FR" sz="1800" b="0" dirty="0" smtClean="0"/>
              <a:t>la</a:t>
            </a:r>
            <a:br>
              <a:rPr lang="fr-FR" sz="1800" b="0" dirty="0" smtClean="0"/>
            </a:br>
            <a:r>
              <a:rPr lang="fr-FR" sz="1800" b="0" dirty="0" smtClean="0"/>
              <a:t>1</a:t>
            </a:r>
            <a:r>
              <a:rPr lang="fr-FR" sz="1800" b="0" baseline="30000" dirty="0" smtClean="0"/>
              <a:t>re</a:t>
            </a:r>
            <a:r>
              <a:rPr lang="fr-FR" sz="1800" b="0" dirty="0" smtClean="0"/>
              <a:t> </a:t>
            </a:r>
            <a:r>
              <a:rPr lang="fr-FR" sz="1800" b="0" dirty="0"/>
              <a:t>année au lycée professionnel. Ils permettent </a:t>
            </a:r>
            <a:r>
              <a:rPr lang="fr-FR" sz="1800" b="0" dirty="0" smtClean="0"/>
              <a:t>d’acquérir des </a:t>
            </a:r>
            <a:r>
              <a:rPr lang="fr-FR" sz="1800" b="0" dirty="0"/>
              <a:t>compétences et savoirs en entreprise et sont des occasions privilégiées de préciser votre projet professionnel</a:t>
            </a:r>
            <a:r>
              <a:rPr lang="fr-FR" sz="1800" b="0" dirty="0" smtClean="0"/>
              <a:t>.</a:t>
            </a:r>
          </a:p>
          <a:p>
            <a:endParaRPr lang="fr-FR" sz="1800" b="0" dirty="0" smtClean="0"/>
          </a:p>
          <a:p>
            <a:r>
              <a:rPr lang="fr-FR" sz="1800" b="0" dirty="0" smtClean="0"/>
              <a:t>Sur le cycle de formation : </a:t>
            </a:r>
            <a:endParaRPr lang="fr-FR" sz="1800" b="0" dirty="0"/>
          </a:p>
          <a:p>
            <a:r>
              <a:rPr lang="fr-FR" sz="1800" b="0" dirty="0">
                <a:solidFill>
                  <a:srgbClr val="49B170"/>
                </a:solidFill>
              </a:rPr>
              <a:t>•</a:t>
            </a:r>
            <a:r>
              <a:rPr lang="fr-FR" sz="1800" b="0" dirty="0"/>
              <a:t> </a:t>
            </a:r>
            <a:r>
              <a:rPr lang="fr-FR" sz="1800" dirty="0"/>
              <a:t>12 à 14 semaines en </a:t>
            </a:r>
            <a:r>
              <a:rPr lang="fr-FR" sz="1800" dirty="0" smtClean="0"/>
              <a:t>CAP </a:t>
            </a:r>
            <a:endParaRPr lang="fr-FR" sz="1800" dirty="0"/>
          </a:p>
          <a:p>
            <a:r>
              <a:rPr lang="fr-FR" sz="1800" b="0" dirty="0">
                <a:solidFill>
                  <a:srgbClr val="49B170"/>
                </a:solidFill>
              </a:rPr>
              <a:t>•</a:t>
            </a:r>
            <a:r>
              <a:rPr lang="fr-FR" sz="1800" b="0" dirty="0"/>
              <a:t> </a:t>
            </a:r>
            <a:r>
              <a:rPr lang="fr-FR" sz="1800" dirty="0"/>
              <a:t>20 à 26 semaines en baccalauréat professionnel</a:t>
            </a:r>
          </a:p>
          <a:p>
            <a:r>
              <a:rPr lang="fr-FR" sz="1800" b="0" dirty="0"/>
              <a:t> </a:t>
            </a:r>
          </a:p>
          <a:p>
            <a:r>
              <a:rPr lang="fr-FR" sz="1800" b="0" dirty="0"/>
              <a:t>Depuis septembre 2023, </a:t>
            </a:r>
            <a:r>
              <a:rPr lang="fr-FR" sz="1800" dirty="0"/>
              <a:t>chaque semaine de stage est gratifiée </a:t>
            </a:r>
            <a:r>
              <a:rPr lang="fr-FR" sz="1800" b="0" dirty="0"/>
              <a:t>par l’État entre 50 et 100 euros par semaine, en fonction de votre année de formation.</a:t>
            </a:r>
          </a:p>
        </p:txBody>
      </p:sp>
      <p:pic>
        <p:nvPicPr>
          <p:cNvPr id="8" name="Image 7">
            <a:extLst>
              <a:ext uri="{FF2B5EF4-FFF2-40B4-BE49-F238E27FC236}">
                <a16:creationId xmlns:a16="http://schemas.microsoft.com/office/drawing/2014/main" id="{0405F209-AFBD-2144-8EB6-4EDF7D73C47D}"/>
              </a:ext>
            </a:extLst>
          </p:cNvPr>
          <p:cNvPicPr>
            <a:picLocks noChangeAspect="1"/>
          </p:cNvPicPr>
          <p:nvPr/>
        </p:nvPicPr>
        <p:blipFill>
          <a:blip r:embed="rId3"/>
          <a:stretch>
            <a:fillRect/>
          </a:stretch>
        </p:blipFill>
        <p:spPr>
          <a:xfrm>
            <a:off x="6660232" y="2422112"/>
            <a:ext cx="2097938" cy="2258198"/>
          </a:xfrm>
          <a:prstGeom prst="rect">
            <a:avLst/>
          </a:prstGeom>
        </p:spPr>
      </p:pic>
    </p:spTree>
    <p:extLst>
      <p:ext uri="{BB962C8B-B14F-4D97-AF65-F5344CB8AC3E}">
        <p14:creationId xmlns:p14="http://schemas.microsoft.com/office/powerpoint/2010/main" val="381796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8</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707904" y="1275606"/>
            <a:ext cx="4320480" cy="25106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d’accompagnement</a:t>
            </a:r>
            <a:r>
              <a:rPr lang="fr-FR" sz="1800" dirty="0"/>
              <a:t> </a:t>
            </a:r>
            <a:r>
              <a:rPr lang="fr-FR" sz="1800" b="0" dirty="0"/>
              <a:t>par l’équipe éducative sont prévues pour vous aider à construire vos choix d’orientation tout au long du lycée</a:t>
            </a:r>
            <a:r>
              <a:rPr lang="fr-FR" sz="1800" b="0" dirty="0" smtClean="0"/>
              <a:t>.</a:t>
            </a:r>
          </a:p>
          <a:p>
            <a:endParaRPr lang="fr-FR" sz="1800" b="0" dirty="0"/>
          </a:p>
          <a:p>
            <a:r>
              <a:rPr lang="fr-FR" sz="1800" b="0" dirty="0" smtClean="0">
                <a:solidFill>
                  <a:srgbClr val="49B170"/>
                </a:solidFill>
              </a:rPr>
              <a:t>•</a:t>
            </a:r>
            <a:r>
              <a:rPr lang="fr-FR" sz="1800" b="0" dirty="0" smtClean="0"/>
              <a:t> </a:t>
            </a:r>
            <a:r>
              <a:rPr lang="fr-FR" sz="1800" dirty="0"/>
              <a:t>Des heures d’accompagnement personnalisé en CAP</a:t>
            </a:r>
          </a:p>
          <a:p>
            <a:r>
              <a:rPr lang="fr-FR" sz="1800" b="0" dirty="0">
                <a:solidFill>
                  <a:srgbClr val="49B170"/>
                </a:solidFill>
              </a:rPr>
              <a:t>•</a:t>
            </a:r>
            <a:r>
              <a:rPr lang="fr-FR" sz="1800" b="0" dirty="0"/>
              <a:t> </a:t>
            </a:r>
            <a:r>
              <a:rPr lang="fr-FR" sz="1800" dirty="0"/>
              <a:t>Des heures de soutien au parcours en bac </a:t>
            </a:r>
            <a:r>
              <a:rPr lang="fr-FR" sz="1800" dirty="0" smtClean="0"/>
              <a:t>professionnel</a:t>
            </a:r>
            <a:endParaRPr lang="fr-FR" sz="1800" dirty="0"/>
          </a:p>
          <a:p>
            <a:r>
              <a:rPr lang="fr-FR" sz="1800" b="0" dirty="0"/>
              <a:t> </a:t>
            </a:r>
          </a:p>
          <a:p>
            <a:r>
              <a:rPr lang="fr-FR" sz="1800" b="0" dirty="0"/>
              <a:t>Vous pouvez aussi être accompagné par un </a:t>
            </a:r>
            <a:r>
              <a:rPr lang="fr-FR" sz="1800" dirty="0"/>
              <a:t>mentor, </a:t>
            </a:r>
            <a:r>
              <a:rPr lang="fr-FR" sz="1800" b="0" dirty="0"/>
              <a:t>c’est-à-dire un adulte bénévole expérimenté.</a:t>
            </a:r>
          </a:p>
        </p:txBody>
      </p:sp>
      <p:pic>
        <p:nvPicPr>
          <p:cNvPr id="8" name="Image 7">
            <a:extLst>
              <a:ext uri="{FF2B5EF4-FFF2-40B4-BE49-F238E27FC236}">
                <a16:creationId xmlns:a16="http://schemas.microsoft.com/office/drawing/2014/main" id="{89F5D66B-9E5E-9240-B2C4-8537277821EB}"/>
              </a:ext>
            </a:extLst>
          </p:cNvPr>
          <p:cNvPicPr>
            <a:picLocks noChangeAspect="1"/>
          </p:cNvPicPr>
          <p:nvPr/>
        </p:nvPicPr>
        <p:blipFill>
          <a:blip r:embed="rId3"/>
          <a:stretch>
            <a:fillRect/>
          </a:stretch>
        </p:blipFill>
        <p:spPr>
          <a:xfrm>
            <a:off x="395536" y="1841500"/>
            <a:ext cx="2925570" cy="1944743"/>
          </a:xfrm>
          <a:prstGeom prst="rect">
            <a:avLst/>
          </a:prstGeom>
        </p:spPr>
      </p:pic>
    </p:spTree>
    <p:extLst>
      <p:ext uri="{BB962C8B-B14F-4D97-AF65-F5344CB8AC3E}">
        <p14:creationId xmlns:p14="http://schemas.microsoft.com/office/powerpoint/2010/main" val="20997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9</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95536" y="915566"/>
            <a:ext cx="4176464" cy="38164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de projet ou de réalisation d’un </a:t>
            </a:r>
            <a:r>
              <a:rPr lang="fr-FR" sz="1800" dirty="0" smtClean="0">
                <a:solidFill>
                  <a:srgbClr val="49B170"/>
                </a:solidFill>
              </a:rPr>
              <a:t>chef-d’œuvre </a:t>
            </a:r>
            <a:r>
              <a:rPr lang="fr-FR" sz="1800" b="0" dirty="0"/>
              <a:t>font également partie de votre emploi du </a:t>
            </a:r>
            <a:r>
              <a:rPr lang="fr-FR" sz="1800" b="0" dirty="0" smtClean="0"/>
              <a:t>temps.</a:t>
            </a:r>
          </a:p>
          <a:p>
            <a:endParaRPr lang="fr-FR" sz="1800" b="0" dirty="0"/>
          </a:p>
          <a:p>
            <a:r>
              <a:rPr lang="fr-FR" sz="1800" b="0" dirty="0">
                <a:solidFill>
                  <a:srgbClr val="49B170"/>
                </a:solidFill>
              </a:rPr>
              <a:t>•</a:t>
            </a:r>
            <a:r>
              <a:rPr lang="fr-FR" sz="1800" b="0" dirty="0"/>
              <a:t> Chef-d’œuvre en CAP</a:t>
            </a:r>
          </a:p>
          <a:p>
            <a:r>
              <a:rPr lang="fr-FR" sz="1800" b="0" dirty="0">
                <a:solidFill>
                  <a:srgbClr val="49B170"/>
                </a:solidFill>
              </a:rPr>
              <a:t>•</a:t>
            </a:r>
            <a:r>
              <a:rPr lang="fr-FR" sz="1800" b="0" dirty="0"/>
              <a:t> Projet en bac </a:t>
            </a:r>
            <a:r>
              <a:rPr lang="fr-FR" sz="1800" b="0" dirty="0" smtClean="0"/>
              <a:t>professionnel</a:t>
            </a:r>
            <a:endParaRPr lang="fr-FR" sz="1800" b="0" dirty="0"/>
          </a:p>
          <a:p>
            <a:r>
              <a:rPr lang="fr-FR" sz="1800" b="0" dirty="0"/>
              <a:t> </a:t>
            </a:r>
          </a:p>
          <a:p>
            <a:r>
              <a:rPr lang="fr-FR" sz="1800" b="0" dirty="0"/>
              <a:t>Le chef-d’œuvre et le projet sont des réalisations concrètes qui marquent un aboutissement de vos talents et compétences dans votre spécialité.</a:t>
            </a:r>
          </a:p>
          <a:p>
            <a:r>
              <a:rPr lang="fr-FR" sz="1800" b="0" dirty="0"/>
              <a:t>Ils peuvent être réalisés de manière individuelle ou collective avec le concours des professeurs. Ils sont évalués à l’examen.</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5033796" y="2643758"/>
            <a:ext cx="3786676" cy="223224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Enfin, en dehors des heures d’enseignement, votre lycée peut vous proposer certaines </a:t>
            </a:r>
            <a:r>
              <a:rPr lang="fr-FR" sz="1800" dirty="0">
                <a:solidFill>
                  <a:srgbClr val="49B170"/>
                </a:solidFill>
              </a:rPr>
              <a:t>activités </a:t>
            </a:r>
            <a:r>
              <a:rPr lang="fr-FR" sz="1800" dirty="0" smtClean="0">
                <a:solidFill>
                  <a:srgbClr val="49B170"/>
                </a:solidFill>
              </a:rPr>
              <a:t>optionnelles</a:t>
            </a:r>
            <a:r>
              <a:rPr lang="fr-FR" sz="1800" b="0" dirty="0" smtClean="0"/>
              <a:t> </a:t>
            </a:r>
            <a:r>
              <a:rPr lang="fr-FR" sz="1800" b="0" dirty="0"/>
              <a:t>comme source d’ouverture et d’épanouissement : ateliers artistiques, codage, éducation financière, pratique d’une langue étrangère, entrepreneuriat, etc.</a:t>
            </a:r>
          </a:p>
        </p:txBody>
      </p:sp>
      <p:pic>
        <p:nvPicPr>
          <p:cNvPr id="3" name="Image 2">
            <a:extLst>
              <a:ext uri="{FF2B5EF4-FFF2-40B4-BE49-F238E27FC236}">
                <a16:creationId xmlns:a16="http://schemas.microsoft.com/office/drawing/2014/main" id="{C4AA4F99-F1CD-9941-822F-0C634592A0F4}"/>
              </a:ext>
            </a:extLst>
          </p:cNvPr>
          <p:cNvPicPr>
            <a:picLocks noChangeAspect="1"/>
          </p:cNvPicPr>
          <p:nvPr/>
        </p:nvPicPr>
        <p:blipFill>
          <a:blip r:embed="rId3"/>
          <a:stretch>
            <a:fillRect/>
          </a:stretch>
        </p:blipFill>
        <p:spPr>
          <a:xfrm flipH="1">
            <a:off x="4644008" y="901102"/>
            <a:ext cx="2838060" cy="1485900"/>
          </a:xfrm>
          <a:prstGeom prst="rect">
            <a:avLst/>
          </a:prstGeom>
        </p:spPr>
      </p:pic>
    </p:spTree>
    <p:extLst>
      <p:ext uri="{BB962C8B-B14F-4D97-AF65-F5344CB8AC3E}">
        <p14:creationId xmlns:p14="http://schemas.microsoft.com/office/powerpoint/2010/main" val="3954235845"/>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Props1.xml><?xml version="1.0" encoding="utf-8"?>
<ds:datastoreItem xmlns:ds="http://schemas.openxmlformats.org/officeDocument/2006/customXml" ds:itemID="{4D416C5A-7AEB-4464-B116-D5E8F5627C91}">
  <ds:schemaRefs>
    <ds:schemaRef ds:uri="http://schemas.microsoft.com/sharepoint/v3/contenttype/forms"/>
  </ds:schemaRefs>
</ds:datastoreItem>
</file>

<file path=customXml/itemProps2.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279A5-87A2-445D-95C3-916EB9C5F0E3}">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c7ddd52-0a06-43b1-a35c-dcb15ea2e3f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MINISTÈRIEL</Template>
  <TotalTime>19499</TotalTime>
  <Words>1177</Words>
  <Application>Microsoft Office PowerPoint</Application>
  <PresentationFormat>Affichage à l'écran (16:9)</PresentationFormat>
  <Paragraphs>131</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Times New Roman</vt:lpstr>
      <vt:lpstr>MINISTÈRIEL</vt:lpstr>
      <vt:lpstr>Présentation PowerPoint</vt:lpstr>
      <vt:lpstr>On entre au lycée pro après la 3e : • soit en 1re année de CAP • soit en seconde professionnelle</vt:lpstr>
      <vt:lpstr>La classe de seconde professionnelle est organisée en familles de métiers, qui regroupent chacune entre 2 et 10 spécialités de baccalauréat.</vt:lpstr>
      <vt:lpstr>Il existe également des spécialités hors familles de métiers.</vt:lpstr>
      <vt:lpstr>Vous pouvez choisir de suivre toute votre formation ou une partie de votre formation sous contrat d’apprentissage.   Vous pouvez aussi partir vous former à l’étranger à n’importe quel moment de votre cursus, dans une entreprise et/ou un établissement de formation professionnelle.</vt:lpstr>
      <vt:lpstr>Vous suivez des enseignements généraux, qui sont indispensables pour une insertion professionnelle réussie : • Français • Histoire-géographie et éducation morale et civique • Mathématiques-sciences • Langues vivantes • Arts appliqués et culture artistique • EPS</vt:lpstr>
      <vt:lpstr>Vous suivez aussi des enseignements professionnels, qui sont liés à la spécialité que vous avez choisie.</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SEBASTIEN BEGEY</cp:lastModifiedBy>
  <cp:revision>906</cp:revision>
  <cp:lastPrinted>2024-02-05T08:58:46Z</cp:lastPrinted>
  <dcterms:created xsi:type="dcterms:W3CDTF">2020-03-05T15:21:24Z</dcterms:created>
  <dcterms:modified xsi:type="dcterms:W3CDTF">2024-05-14T08:53:38Z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