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7" r:id="rId4"/>
  </p:sldMasterIdLst>
  <p:notesMasterIdLst>
    <p:notesMasterId r:id="rId23"/>
  </p:notesMasterIdLst>
  <p:handoutMasterIdLst>
    <p:handoutMasterId r:id="rId24"/>
  </p:handoutMasterIdLst>
  <p:sldIdLst>
    <p:sldId id="462" r:id="rId5"/>
    <p:sldId id="463" r:id="rId6"/>
    <p:sldId id="464" r:id="rId7"/>
    <p:sldId id="465" r:id="rId8"/>
    <p:sldId id="466" r:id="rId9"/>
    <p:sldId id="467" r:id="rId10"/>
    <p:sldId id="468" r:id="rId11"/>
    <p:sldId id="470" r:id="rId12"/>
    <p:sldId id="469" r:id="rId13"/>
    <p:sldId id="471" r:id="rId14"/>
    <p:sldId id="472" r:id="rId15"/>
    <p:sldId id="473" r:id="rId16"/>
    <p:sldId id="474" r:id="rId17"/>
    <p:sldId id="475" r:id="rId18"/>
    <p:sldId id="479" r:id="rId19"/>
    <p:sldId id="477" r:id="rId20"/>
    <p:sldId id="478" r:id="rId21"/>
    <p:sldId id="480" r:id="rId2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462"/>
            <p14:sldId id="463"/>
            <p14:sldId id="464"/>
            <p14:sldId id="465"/>
            <p14:sldId id="466"/>
            <p14:sldId id="467"/>
            <p14:sldId id="468"/>
            <p14:sldId id="470"/>
            <p14:sldId id="469"/>
            <p14:sldId id="471"/>
            <p14:sldId id="472"/>
            <p14:sldId id="473"/>
            <p14:sldId id="474"/>
            <p14:sldId id="475"/>
            <p14:sldId id="479"/>
            <p14:sldId id="477"/>
            <p14:sldId id="478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OUARD GEFFRAY" initials="EG" lastIdx="2" clrIdx="0">
    <p:extLst>
      <p:ext uri="{19B8F6BF-5375-455C-9EA6-DF929625EA0E}">
        <p15:presenceInfo xmlns:p15="http://schemas.microsoft.com/office/powerpoint/2012/main" userId="S-1-5-21-1616320312-2655828719-4280963109-26529" providerId="AD"/>
      </p:ext>
    </p:extLst>
  </p:cmAuthor>
  <p:cmAuthor id="2" name="MAGDA TOMASINI" initials="MT" lastIdx="3" clrIdx="1">
    <p:extLst>
      <p:ext uri="{19B8F6BF-5375-455C-9EA6-DF929625EA0E}">
        <p15:presenceInfo xmlns:p15="http://schemas.microsoft.com/office/powerpoint/2012/main" userId="S-1-5-21-1616320312-2655828719-4280963109-84838" providerId="AD"/>
      </p:ext>
    </p:extLst>
  </p:cmAuthor>
  <p:cmAuthor id="3" name="David FOLTZ" initials="Ac" lastIdx="3" clrIdx="2">
    <p:extLst>
      <p:ext uri="{19B8F6BF-5375-455C-9EA6-DF929625EA0E}">
        <p15:presenceInfo xmlns:p15="http://schemas.microsoft.com/office/powerpoint/2012/main" userId="David FOLTZ" providerId="None"/>
      </p:ext>
    </p:extLst>
  </p:cmAuthor>
  <p:cmAuthor id="4" name="CHLOE BATALLAN" initials="CB" lastIdx="3" clrIdx="3">
    <p:extLst>
      <p:ext uri="{19B8F6BF-5375-455C-9EA6-DF929625EA0E}">
        <p15:presenceInfo xmlns:p15="http://schemas.microsoft.com/office/powerpoint/2012/main" userId="S-1-5-21-1616320312-2655828719-4280963109-82853" providerId="AD"/>
      </p:ext>
    </p:extLst>
  </p:cmAuthor>
  <p:cmAuthor id="5" name="AC" initials="AC" lastIdx="5" clrIdx="4">
    <p:extLst>
      <p:ext uri="{19B8F6BF-5375-455C-9EA6-DF929625EA0E}">
        <p15:presenceInfo xmlns:p15="http://schemas.microsoft.com/office/powerpoint/2012/main" userId="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170"/>
    <a:srgbClr val="F0FBF0"/>
    <a:srgbClr val="19412B"/>
    <a:srgbClr val="FAFFFA"/>
    <a:srgbClr val="E7F0E5"/>
    <a:srgbClr val="0EB09D"/>
    <a:srgbClr val="0CA491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0" autoAdjust="0"/>
    <p:restoredTop sz="93453" autoAdjust="0"/>
  </p:normalViewPr>
  <p:slideViewPr>
    <p:cSldViewPr showGuides="1">
      <p:cViewPr varScale="1">
        <p:scale>
          <a:sx n="92" d="100"/>
          <a:sy n="92" d="100"/>
        </p:scale>
        <p:origin x="264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36BAFA53-1CD4-4DA8-A62E-8F1E5A783A9B}" type="datetimeFigureOut">
              <a:rPr lang="fr-FR" smtClean="0"/>
              <a:t>14/05/2024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428586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FC966379-7BFC-4EAE-B891-B3E75096DD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57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Février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5D9C7CA-740F-844C-A7AE-AD691440042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00"/>
            <a:ext cx="4716611" cy="1404000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13105A-8B51-8E44-A87C-D517D1CC0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AFD7A81-F2C0-7A45-B905-D023E393D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224/reforme-des-lycees-professionne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224/reforme-des-lycees-professionne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ducation.gouv.fr/bo/2023/Hebdo30/MENH2320037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908392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duscol.education.fr/2224/reforme-des-lycees-professionnels" TargetMode="External"/><Relationship Id="rId5" Type="http://schemas.openxmlformats.org/officeDocument/2006/relationships/hyperlink" Target="https://eduscol.education.fr/3954/cursus-renove-preparant-au-bac-pro" TargetMode="External"/><Relationship Id="rId4" Type="http://schemas.openxmlformats.org/officeDocument/2006/relationships/hyperlink" Target="https://www.education.gouv.fr/bo/2024/Hebdo11/MENE2404141N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0D69189-9DB9-2F44-97D9-D8AFB4AD7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Février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A3BEBC7-E29E-3AB1-C07E-23147C8C06A2}"/>
              </a:ext>
            </a:extLst>
          </p:cNvPr>
          <p:cNvSpPr txBox="1">
            <a:spLocks/>
          </p:cNvSpPr>
          <p:nvPr/>
        </p:nvSpPr>
        <p:spPr bwMode="gray">
          <a:xfrm>
            <a:off x="4427984" y="1851670"/>
            <a:ext cx="4518443" cy="1008112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ÉQUIPES</a:t>
            </a:r>
            <a:b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LYCÉES</a:t>
            </a:r>
            <a:b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PROFESSIONNELS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 SCOLAIRE 2024-2025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CDB287-0D77-F119-48FB-B24FEDA03B73}"/>
              </a:ext>
            </a:extLst>
          </p:cNvPr>
          <p:cNvSpPr txBox="1"/>
          <p:nvPr/>
        </p:nvSpPr>
        <p:spPr>
          <a:xfrm>
            <a:off x="4355976" y="4227934"/>
            <a:ext cx="2736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 générale de l’enseignement</a:t>
            </a:r>
            <a:br>
              <a:rPr lang="fr-F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scolaire </a:t>
            </a:r>
            <a:r>
              <a:rPr lang="fr-FR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(DGESCO)</a:t>
            </a:r>
            <a:endParaRPr lang="fr-FR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2024</a:t>
            </a:r>
          </a:p>
        </p:txBody>
      </p:sp>
    </p:spTree>
    <p:extLst>
      <p:ext uri="{BB962C8B-B14F-4D97-AF65-F5344CB8AC3E}">
        <p14:creationId xmlns:p14="http://schemas.microsoft.com/office/powerpoint/2010/main" val="304436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73884"/>
              </p:ext>
            </p:extLst>
          </p:nvPr>
        </p:nvGraphicFramePr>
        <p:xfrm>
          <a:off x="539552" y="1252743"/>
          <a:ext cx="8136904" cy="322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816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239088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335738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Seconde professionnelle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endParaRPr lang="fr-FR" sz="1800" dirty="0"/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0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617610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professionnel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professionnel et français 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maths-sciences 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économie-droit (selon la spécialité)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h</a:t>
                      </a:r>
                      <a:endParaRPr lang="fr-FR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  <a:endParaRPr lang="fr-F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civique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  <a:b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  <a:p>
                      <a:r>
                        <a:rPr lang="fr-FR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</a:t>
                      </a: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25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31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539552" y="4443958"/>
            <a:ext cx="7056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900" b="1" dirty="0"/>
              <a:t>+</a:t>
            </a:r>
            <a:r>
              <a:rPr lang="fr-FR" sz="900" dirty="0"/>
              <a:t> </a:t>
            </a:r>
            <a:r>
              <a:rPr lang="fr-FR" sz="900" b="1" dirty="0"/>
              <a:t>Systématisation des enseignements de </a:t>
            </a:r>
            <a:r>
              <a:rPr lang="fr-FR" sz="900" b="1" dirty="0">
                <a:solidFill>
                  <a:srgbClr val="49B170"/>
                </a:solidFill>
              </a:rPr>
              <a:t>français et mathématiques en effectif réduit</a:t>
            </a:r>
            <a:endParaRPr lang="fr-FR" sz="900" dirty="0">
              <a:solidFill>
                <a:srgbClr val="49B170"/>
              </a:solidFill>
            </a:endParaRPr>
          </a:p>
          <a:p>
            <a:r>
              <a:rPr lang="fr-FR" sz="900" dirty="0"/>
              <a:t>Des ressources pour la mise en place des enseignements en groupes à effectif réduit sont disponibles sur </a:t>
            </a:r>
            <a:r>
              <a:rPr lang="fr-FR" sz="900" u="sng" dirty="0">
                <a:hlinkClick r:id="rId3"/>
              </a:rPr>
              <a:t>Éduscol</a:t>
            </a:r>
            <a:r>
              <a:rPr lang="fr-FR" sz="900" dirty="0"/>
              <a:t>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C0947E2-0847-B656-539A-E0608FBD2F3A}"/>
              </a:ext>
            </a:extLst>
          </p:cNvPr>
          <p:cNvGrpSpPr/>
          <p:nvPr/>
        </p:nvGrpSpPr>
        <p:grpSpPr>
          <a:xfrm>
            <a:off x="539552" y="843558"/>
            <a:ext cx="2037141" cy="26516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F91B052C-7D54-96A9-9529-2EB113EDDB8C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163EC385-065A-C14C-562A-8F96CC35BF58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26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25404"/>
              </p:ext>
            </p:extLst>
          </p:nvPr>
        </p:nvGraphicFramePr>
        <p:xfrm>
          <a:off x="539552" y="1254258"/>
          <a:ext cx="8136904" cy="337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816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239088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335738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Première professionnelle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0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783652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professionnel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français 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maths-sciences 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du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économie-droit (selon la spécialité)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  <a:endParaRPr lang="fr-FR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civique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endParaRPr lang="fr-F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endParaRPr lang="fr-FR" sz="10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</a:t>
                      </a: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25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31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535593" y="4578682"/>
            <a:ext cx="7056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900" b="1" dirty="0"/>
              <a:t>+</a:t>
            </a:r>
            <a:r>
              <a:rPr lang="fr-FR" sz="900" dirty="0"/>
              <a:t> </a:t>
            </a:r>
            <a:r>
              <a:rPr lang="fr-FR" sz="900" b="1" dirty="0"/>
              <a:t>Systématisation des enseignements de </a:t>
            </a:r>
            <a:r>
              <a:rPr lang="fr-FR" sz="900" b="1" dirty="0">
                <a:solidFill>
                  <a:srgbClr val="49B170"/>
                </a:solidFill>
              </a:rPr>
              <a:t>français et mathématiques en effectif réduit</a:t>
            </a:r>
            <a:endParaRPr lang="fr-FR" sz="900" dirty="0">
              <a:solidFill>
                <a:srgbClr val="49B170"/>
              </a:solidFill>
            </a:endParaRPr>
          </a:p>
          <a:p>
            <a:r>
              <a:rPr lang="fr-FR" sz="900" dirty="0"/>
              <a:t>Des ressources pour la mise en place des enseignements en groupes à effectif réduit sont disponibles sur </a:t>
            </a:r>
            <a:r>
              <a:rPr lang="fr-FR" sz="900" u="sng" dirty="0">
                <a:hlinkClick r:id="rId3"/>
              </a:rPr>
              <a:t>Éduscol</a:t>
            </a:r>
            <a:r>
              <a:rPr lang="fr-FR" sz="900" dirty="0"/>
              <a:t>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830FED4-207A-719B-632B-7AF3BFCD7244}"/>
              </a:ext>
            </a:extLst>
          </p:cNvPr>
          <p:cNvGrpSpPr/>
          <p:nvPr/>
        </p:nvGrpSpPr>
        <p:grpSpPr>
          <a:xfrm>
            <a:off x="539552" y="843558"/>
            <a:ext cx="2037141" cy="26516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329400B5-D1E0-013B-39E4-1449CC12B0C5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724BAA92-C1F7-8393-1AEF-6CA1AB3DE18C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44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452711-8CA1-F24A-90CF-20BADA1F200D}"/>
              </a:ext>
            </a:extLst>
          </p:cNvPr>
          <p:cNvSpPr/>
          <p:nvPr/>
        </p:nvSpPr>
        <p:spPr>
          <a:xfrm>
            <a:off x="827583" y="2053173"/>
            <a:ext cx="23960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du volume complémentaire d’heures professeur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Spécialités de la production : dès 15 élèves ; 16 h pour 20 élèves</a:t>
            </a:r>
            <a:b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(soit + 2,5 h)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Spécialités des services : dès 18 élèves ; 16 h pour 24 élèves (soit + 2,5 h</a:t>
            </a:r>
            <a:r>
              <a:rPr lang="fr-F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(nouveauté Rentrée 2024)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F32DA9-6E47-C84E-9394-CD691092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44" y="1868367"/>
            <a:ext cx="422508" cy="5364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FE36FB-18E3-7242-9CF5-64FD09687272}"/>
              </a:ext>
            </a:extLst>
          </p:cNvPr>
          <p:cNvSpPr/>
          <p:nvPr/>
        </p:nvSpPr>
        <p:spPr>
          <a:xfrm>
            <a:off x="3952534" y="2053173"/>
            <a:ext cx="1967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15 %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l’horaire complémentaire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dédiés aux enseignements</a:t>
            </a:r>
            <a:b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français et mathématiques</a:t>
            </a:r>
            <a:b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effectif </a:t>
            </a:r>
            <a:r>
              <a:rPr lang="fr-FR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réduit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nouveauté Rentrée 2024</a:t>
            </a:r>
            <a:r>
              <a:rPr lang="fr-F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128F13-FB12-6E42-96B4-FE985DBE1160}"/>
              </a:ext>
            </a:extLst>
          </p:cNvPr>
          <p:cNvSpPr/>
          <p:nvPr/>
        </p:nvSpPr>
        <p:spPr>
          <a:xfrm>
            <a:off x="6400804" y="2053173"/>
            <a:ext cx="2231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Egalement : </a:t>
            </a:r>
          </a:p>
          <a:p>
            <a:r>
              <a:rPr lang="fr-F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Exercice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 Pacte « Enseignements en groupes d’effectifs réduits »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les enseignants </a:t>
            </a:r>
            <a:r>
              <a:rPr lang="fr-F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volontaires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fr-FR" sz="1400" dirty="0" smtClean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sur la base de la note </a:t>
            </a:r>
            <a:r>
              <a:rPr lang="fr-FR" sz="1400" dirty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de service du </a:t>
            </a:r>
            <a:r>
              <a:rPr lang="fr-FR" sz="1400" dirty="0" smtClean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20-7-2023</a:t>
            </a:r>
            <a:r>
              <a:rPr lang="fr-FR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fr-FR" sz="1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99B8366-0C84-364A-9EDC-F57E379F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44" y="1868367"/>
            <a:ext cx="422508" cy="53644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FE3D70-1090-5C4D-A701-7BE3E3FC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45" y="1868367"/>
            <a:ext cx="422508" cy="5364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3F29BF-874F-5CAD-60BA-DF73AA3B6D52}"/>
              </a:ext>
            </a:extLst>
          </p:cNvPr>
          <p:cNvSpPr txBox="1">
            <a:spLocks/>
          </p:cNvSpPr>
          <p:nvPr/>
        </p:nvSpPr>
        <p:spPr bwMode="gray">
          <a:xfrm>
            <a:off x="899592" y="1565771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solidFill>
                  <a:srgbClr val="49B170"/>
                </a:solidFill>
              </a:rPr>
              <a:t>Mise en œuvre</a:t>
            </a:r>
            <a:endParaRPr lang="fr-FR" sz="1800" dirty="0">
              <a:solidFill>
                <a:srgbClr val="49B170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9FD608C-990F-310A-EE14-97F1E43A8ACF}"/>
              </a:ext>
            </a:extLst>
          </p:cNvPr>
          <p:cNvGrpSpPr/>
          <p:nvPr/>
        </p:nvGrpSpPr>
        <p:grpSpPr>
          <a:xfrm>
            <a:off x="539552" y="1142417"/>
            <a:ext cx="2037141" cy="265169"/>
            <a:chOff x="539552" y="1312859"/>
            <a:chExt cx="2037141" cy="265169"/>
          </a:xfrm>
        </p:grpSpPr>
        <p:sp>
          <p:nvSpPr>
            <p:cNvPr id="8" name="Rectangle à coins arrondis 17">
              <a:extLst>
                <a:ext uri="{FF2B5EF4-FFF2-40B4-BE49-F238E27FC236}">
                  <a16:creationId xmlns:a16="http://schemas.microsoft.com/office/drawing/2014/main" id="{5E367BC5-0741-4DD4-12E5-761A2C3CF4F0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10" name="Rectangle à coins arrondis 19">
              <a:extLst>
                <a:ext uri="{FF2B5EF4-FFF2-40B4-BE49-F238E27FC236}">
                  <a16:creationId xmlns:a16="http://schemas.microsoft.com/office/drawing/2014/main" id="{7B73956E-72C7-DECD-0B04-6E9DA49F8CA7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8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36904"/>
              </p:ext>
            </p:extLst>
          </p:nvPr>
        </p:nvGraphicFramePr>
        <p:xfrm>
          <a:off x="539552" y="1370419"/>
          <a:ext cx="8136904" cy="3069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816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239088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335738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Terminale professionnelle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0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661075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professionnel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du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économie-droit (selon la spécialité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000" b="1" dirty="0">
                        <a:solidFill>
                          <a:srgbClr val="49B17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endParaRPr lang="fr-FR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civique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  <a:r>
                        <a:rPr lang="fr-FR" sz="1000" b="1" i="1" kern="1200" dirty="0" smtClean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b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25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31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535593" y="4443958"/>
            <a:ext cx="7056784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900" b="1" dirty="0"/>
              <a:t>+</a:t>
            </a:r>
            <a:r>
              <a:rPr lang="fr-FR" sz="900" dirty="0"/>
              <a:t> </a:t>
            </a:r>
            <a:r>
              <a:rPr lang="fr-FR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de la</a:t>
            </a:r>
            <a:r>
              <a:rPr lang="fr-F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b="1" dirty="0" err="1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9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-intervention</a:t>
            </a:r>
            <a:endParaRPr lang="fr-FR" sz="900" dirty="0">
              <a:solidFill>
                <a:srgbClr val="49B17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47DA862-A586-3356-6C75-0C68D73CC563}"/>
              </a:ext>
            </a:extLst>
          </p:cNvPr>
          <p:cNvGrpSpPr/>
          <p:nvPr/>
        </p:nvGrpSpPr>
        <p:grpSpPr>
          <a:xfrm>
            <a:off x="539552" y="959719"/>
            <a:ext cx="2037141" cy="26516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18DFC681-E492-9000-DCB1-C5E2B3FAA51D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8735C457-604A-6D21-4EDB-B56DC17729DB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4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490ED2AB-FD98-86E6-961C-94FCB9EBCA0A}"/>
              </a:ext>
            </a:extLst>
          </p:cNvPr>
          <p:cNvSpPr txBox="1">
            <a:spLocks/>
          </p:cNvSpPr>
          <p:nvPr/>
        </p:nvSpPr>
        <p:spPr bwMode="gray">
          <a:xfrm>
            <a:off x="2268924" y="824827"/>
            <a:ext cx="6665410" cy="26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49B170"/>
                </a:solidFill>
              </a:rPr>
              <a:t>En fin d’année de </a:t>
            </a:r>
            <a:r>
              <a:rPr lang="fr-FR" sz="1600" dirty="0">
                <a:solidFill>
                  <a:srgbClr val="49B17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16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erminale,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parcours différencié de 6 semaines</a:t>
            </a:r>
            <a:endParaRPr lang="fr-FR" sz="1600" dirty="0"/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0D816A5-DCA0-1C71-4FAB-965B4B5EE611}"/>
              </a:ext>
            </a:extLst>
          </p:cNvPr>
          <p:cNvSpPr/>
          <p:nvPr/>
        </p:nvSpPr>
        <p:spPr>
          <a:xfrm>
            <a:off x="503548" y="1213209"/>
            <a:ext cx="8244916" cy="3662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5877D2-C543-6772-7E51-92252997637E}"/>
              </a:ext>
            </a:extLst>
          </p:cNvPr>
          <p:cNvSpPr txBox="1">
            <a:spLocks/>
          </p:cNvSpPr>
          <p:nvPr/>
        </p:nvSpPr>
        <p:spPr bwMode="gray">
          <a:xfrm>
            <a:off x="1619676" y="1424216"/>
            <a:ext cx="6480714" cy="50204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Tronc commun à tous les élèves</a:t>
            </a:r>
            <a:endParaRPr lang="fr-FR" sz="12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Enseignements généraux et professionnels avec contrôle continu de formation (22 semaines)</a:t>
            </a:r>
            <a:br>
              <a:rPr lang="fr-FR" sz="1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PFMP (6 semaines obligatoires pour l’examen) • Soutien au parcours • Ateliers </a:t>
            </a:r>
            <a:r>
              <a:rPr lang="fr-FR" sz="12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AvenirPro</a:t>
            </a:r>
            <a:endParaRPr lang="fr-FR" sz="12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4269D2C-1718-3AB7-A65E-D21337D52476}"/>
              </a:ext>
            </a:extLst>
          </p:cNvPr>
          <p:cNvGrpSpPr/>
          <p:nvPr/>
        </p:nvGrpSpPr>
        <p:grpSpPr>
          <a:xfrm>
            <a:off x="539551" y="1347615"/>
            <a:ext cx="881751" cy="3456385"/>
            <a:chOff x="608828" y="1990326"/>
            <a:chExt cx="881751" cy="2813672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8750565-1243-FF21-8BA1-450E3F4C40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8584" y="1990326"/>
              <a:ext cx="0" cy="281367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itre 1">
              <a:extLst>
                <a:ext uri="{FF2B5EF4-FFF2-40B4-BE49-F238E27FC236}">
                  <a16:creationId xmlns:a16="http://schemas.microsoft.com/office/drawing/2014/main" id="{1B4A8470-6A18-E0B2-FA88-FD52E589D90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31070" y="2051862"/>
              <a:ext cx="859509" cy="1524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 smtClean="0"/>
                <a:t>Septembre</a:t>
              </a:r>
              <a:endParaRPr lang="fr-FR" sz="1000" b="0" i="1" dirty="0"/>
            </a:p>
          </p:txBody>
        </p:sp>
        <p:sp>
          <p:nvSpPr>
            <p:cNvPr id="39" name="Titre 1">
              <a:extLst>
                <a:ext uri="{FF2B5EF4-FFF2-40B4-BE49-F238E27FC236}">
                  <a16:creationId xmlns:a16="http://schemas.microsoft.com/office/drawing/2014/main" id="{1E8C7CFC-C968-E314-F80D-EB5BF3F5DCB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3193645"/>
              <a:ext cx="859509" cy="1448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 smtClean="0"/>
                <a:t>Mi-mai</a:t>
              </a:r>
              <a:endParaRPr lang="fr-FR" sz="1000" b="0" i="1" dirty="0"/>
            </a:p>
          </p:txBody>
        </p:sp>
        <p:sp>
          <p:nvSpPr>
            <p:cNvPr id="40" name="Titre 1">
              <a:extLst>
                <a:ext uri="{FF2B5EF4-FFF2-40B4-BE49-F238E27FC236}">
                  <a16:creationId xmlns:a16="http://schemas.microsoft.com/office/drawing/2014/main" id="{781ECDDB-3B8A-0829-57B3-F8D6BCC5669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8" y="4393669"/>
              <a:ext cx="859509" cy="1756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/>
                <a:t>Fin juin</a:t>
              </a:r>
            </a:p>
          </p:txBody>
        </p:sp>
        <p:sp>
          <p:nvSpPr>
            <p:cNvPr id="45" name="Titre 1">
              <a:extLst>
                <a:ext uri="{FF2B5EF4-FFF2-40B4-BE49-F238E27FC236}">
                  <a16:creationId xmlns:a16="http://schemas.microsoft.com/office/drawing/2014/main" id="{65FEAF35-168C-62F3-056D-CFD8B6A3867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2927921"/>
              <a:ext cx="859509" cy="117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Début mai</a:t>
              </a:r>
            </a:p>
          </p:txBody>
        </p:sp>
        <p:sp>
          <p:nvSpPr>
            <p:cNvPr id="49" name="Titre 1">
              <a:extLst>
                <a:ext uri="{FF2B5EF4-FFF2-40B4-BE49-F238E27FC236}">
                  <a16:creationId xmlns:a16="http://schemas.microsoft.com/office/drawing/2014/main" id="{4790E3A3-E57D-F6A1-C6C0-A9CC87B3D29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2618272"/>
              <a:ext cx="859509" cy="117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Mars</a:t>
              </a:r>
            </a:p>
          </p:txBody>
        </p:sp>
      </p:grpSp>
      <p:sp>
        <p:nvSpPr>
          <p:cNvPr id="26" name="Titre 1">
            <a:extLst>
              <a:ext uri="{FF2B5EF4-FFF2-40B4-BE49-F238E27FC236}">
                <a16:creationId xmlns:a16="http://schemas.microsoft.com/office/drawing/2014/main" id="{844EE059-0200-C5F3-3595-A528B730FDDA}"/>
              </a:ext>
            </a:extLst>
          </p:cNvPr>
          <p:cNvSpPr txBox="1">
            <a:spLocks/>
          </p:cNvSpPr>
          <p:nvPr/>
        </p:nvSpPr>
        <p:spPr bwMode="gray">
          <a:xfrm>
            <a:off x="1627080" y="4342467"/>
            <a:ext cx="4529095" cy="50204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Épreuves terminales</a:t>
            </a:r>
          </a:p>
          <a:p>
            <a:r>
              <a:rPr lang="fr-FR" sz="1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 de prévention, santé environnement et oral de projet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AB361B8E-5AD9-8916-5A85-52A3E24014B8}"/>
              </a:ext>
            </a:extLst>
          </p:cNvPr>
          <p:cNvSpPr txBox="1">
            <a:spLocks/>
          </p:cNvSpPr>
          <p:nvPr/>
        </p:nvSpPr>
        <p:spPr bwMode="gray">
          <a:xfrm>
            <a:off x="1627080" y="2099517"/>
            <a:ext cx="5181183" cy="17875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 des vœux </a:t>
            </a:r>
            <a:r>
              <a:rPr lang="fr-FR" sz="1200" dirty="0" err="1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Parcoursup</a:t>
            </a:r>
            <a:endParaRPr lang="fr-FR" sz="12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itre 1">
            <a:extLst>
              <a:ext uri="{FF2B5EF4-FFF2-40B4-BE49-F238E27FC236}">
                <a16:creationId xmlns:a16="http://schemas.microsoft.com/office/drawing/2014/main" id="{D32BBAF9-6BD4-9F52-171E-B37A744BC478}"/>
              </a:ext>
            </a:extLst>
          </p:cNvPr>
          <p:cNvSpPr txBox="1">
            <a:spLocks/>
          </p:cNvSpPr>
          <p:nvPr/>
        </p:nvSpPr>
        <p:spPr bwMode="gray">
          <a:xfrm>
            <a:off x="1627080" y="2494532"/>
            <a:ext cx="5181183" cy="17875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Épreuves </a:t>
            </a:r>
            <a:r>
              <a:rPr lang="fr-FR" sz="1200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ponctuelles et terminales</a:t>
            </a:r>
            <a:endParaRPr lang="fr-FR" sz="1200" dirty="0">
              <a:solidFill>
                <a:srgbClr val="49B17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4468274-19BA-0D71-92B3-AA0A8AB9558D}"/>
              </a:ext>
            </a:extLst>
          </p:cNvPr>
          <p:cNvGrpSpPr/>
          <p:nvPr/>
        </p:nvGrpSpPr>
        <p:grpSpPr>
          <a:xfrm>
            <a:off x="1471615" y="2843724"/>
            <a:ext cx="6645369" cy="1088979"/>
            <a:chOff x="1471615" y="2515724"/>
            <a:chExt cx="6645369" cy="1088979"/>
          </a:xfrm>
        </p:grpSpPr>
        <p:sp>
          <p:nvSpPr>
            <p:cNvPr id="20" name="Titre 1">
              <a:extLst>
                <a:ext uri="{FF2B5EF4-FFF2-40B4-BE49-F238E27FC236}">
                  <a16:creationId xmlns:a16="http://schemas.microsoft.com/office/drawing/2014/main" id="{66953E04-6E11-7875-45F8-3454B9DC583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471615" y="3102663"/>
              <a:ext cx="2447922" cy="502040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Préparation à la poursuite</a:t>
              </a:r>
              <a:b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d’études supérieures</a:t>
              </a:r>
              <a:r>
                <a:rPr lang="fr-FR" sz="1400" dirty="0">
                  <a:effectLst/>
                </a:rPr>
                <a:t> </a:t>
              </a:r>
              <a:endParaRPr lang="fr-FR" sz="1400" b="0" dirty="0"/>
            </a:p>
          </p:txBody>
        </p:sp>
        <p:sp>
          <p:nvSpPr>
            <p:cNvPr id="25" name="Titre 1">
              <a:extLst>
                <a:ext uri="{FF2B5EF4-FFF2-40B4-BE49-F238E27FC236}">
                  <a16:creationId xmlns:a16="http://schemas.microsoft.com/office/drawing/2014/main" id="{31EA4313-9306-3103-1F23-AAD3AA451DC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554406" y="3102664"/>
              <a:ext cx="2562578" cy="395584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</a:t>
              </a:r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réparation à l’insertion professionnelle</a:t>
              </a:r>
              <a:r>
                <a:rPr lang="fr-FR" sz="1400" dirty="0">
                  <a:effectLst/>
                </a:rPr>
                <a:t> </a:t>
              </a:r>
              <a:endParaRPr lang="fr-FR" sz="1400" b="0" dirty="0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4CD5AA6-DA69-EBA4-90FA-52381B167F43}"/>
                </a:ext>
              </a:extLst>
            </p:cNvPr>
            <p:cNvGrpSpPr/>
            <p:nvPr/>
          </p:nvGrpSpPr>
          <p:grpSpPr>
            <a:xfrm>
              <a:off x="2542068" y="2729755"/>
              <a:ext cx="4334187" cy="329675"/>
              <a:chOff x="2542068" y="2832597"/>
              <a:chExt cx="2757037" cy="329675"/>
            </a:xfrm>
          </p:grpSpPr>
          <p:sp>
            <p:nvSpPr>
              <p:cNvPr id="30" name="Virage 29">
                <a:extLst>
                  <a:ext uri="{FF2B5EF4-FFF2-40B4-BE49-F238E27FC236}">
                    <a16:creationId xmlns:a16="http://schemas.microsoft.com/office/drawing/2014/main" id="{953D3A9A-ED92-D6BB-3277-5A545DA84D74}"/>
                  </a:ext>
                </a:extLst>
              </p:cNvPr>
              <p:cNvSpPr/>
              <p:nvPr/>
            </p:nvSpPr>
            <p:spPr>
              <a:xfrm rot="5400000" flipV="1">
                <a:off x="3081754" y="2392106"/>
                <a:ext cx="230480" cy="1309851"/>
              </a:xfrm>
              <a:prstGeom prst="bentArrow">
                <a:avLst>
                  <a:gd name="adj1" fmla="val 12235"/>
                  <a:gd name="adj2" fmla="val 21719"/>
                  <a:gd name="adj3" fmla="val 25000"/>
                  <a:gd name="adj4" fmla="val 2460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Virage 30">
                <a:extLst>
                  <a:ext uri="{FF2B5EF4-FFF2-40B4-BE49-F238E27FC236}">
                    <a16:creationId xmlns:a16="http://schemas.microsoft.com/office/drawing/2014/main" id="{B5A05DD1-5E12-5305-1619-2C17AEEB1C04}"/>
                  </a:ext>
                </a:extLst>
              </p:cNvPr>
              <p:cNvSpPr/>
              <p:nvPr/>
            </p:nvSpPr>
            <p:spPr>
              <a:xfrm rot="5400000">
                <a:off x="4460273" y="2323439"/>
                <a:ext cx="230480" cy="1447185"/>
              </a:xfrm>
              <a:prstGeom prst="bentArrow">
                <a:avLst>
                  <a:gd name="adj1" fmla="val 12235"/>
                  <a:gd name="adj2" fmla="val 21719"/>
                  <a:gd name="adj3" fmla="val 25000"/>
                  <a:gd name="adj4" fmla="val 2460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178B00CB-4DF2-F4FA-C94A-B371B0D46B90}"/>
                  </a:ext>
                </a:extLst>
              </p:cNvPr>
              <p:cNvCxnSpPr/>
              <p:nvPr/>
            </p:nvCxnSpPr>
            <p:spPr>
              <a:xfrm>
                <a:off x="3903157" y="2832597"/>
                <a:ext cx="0" cy="9919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itre 1">
              <a:extLst>
                <a:ext uri="{FF2B5EF4-FFF2-40B4-BE49-F238E27FC236}">
                  <a16:creationId xmlns:a16="http://schemas.microsoft.com/office/drawing/2014/main" id="{6A4926F3-DA7C-E1AC-46B7-F1344ED06A0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627080" y="2515724"/>
              <a:ext cx="6401295" cy="1479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Parcours différencié de 6 semaines</a:t>
              </a:r>
              <a:endPara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1A7BAAD-F870-1CD4-AA32-49371463EB89}"/>
              </a:ext>
            </a:extLst>
          </p:cNvPr>
          <p:cNvGrpSpPr/>
          <p:nvPr/>
        </p:nvGrpSpPr>
        <p:grpSpPr>
          <a:xfrm>
            <a:off x="175373" y="850528"/>
            <a:ext cx="2037141" cy="265169"/>
            <a:chOff x="539552" y="1312859"/>
            <a:chExt cx="2037141" cy="265169"/>
          </a:xfrm>
        </p:grpSpPr>
        <p:sp>
          <p:nvSpPr>
            <p:cNvPr id="72" name="Rectangle à coins arrondis 17">
              <a:extLst>
                <a:ext uri="{FF2B5EF4-FFF2-40B4-BE49-F238E27FC236}">
                  <a16:creationId xmlns:a16="http://schemas.microsoft.com/office/drawing/2014/main" id="{F2D0D5D8-7A2C-595A-0A6A-70AEB41F0495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73" name="Rectangle à coins arrondis 19">
              <a:extLst>
                <a:ext uri="{FF2B5EF4-FFF2-40B4-BE49-F238E27FC236}">
                  <a16:creationId xmlns:a16="http://schemas.microsoft.com/office/drawing/2014/main" id="{462FFC5A-07D1-FE19-BA3E-52C96E5D2589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35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BAE040-11E0-FD5B-42C8-5D2D649FD2AF}"/>
              </a:ext>
            </a:extLst>
          </p:cNvPr>
          <p:cNvGrpSpPr/>
          <p:nvPr/>
        </p:nvGrpSpPr>
        <p:grpSpPr>
          <a:xfrm>
            <a:off x="539552" y="959719"/>
            <a:ext cx="2037141" cy="26516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D72604D3-F5AA-3D27-381C-FECC6D1B149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04F70DC1-7464-F78D-98FE-3B3CCC8CA825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554992" y="1402798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choix du parcours différencié</a:t>
            </a:r>
            <a:r>
              <a:rPr lang="fr-FR" sz="1200" dirty="0">
                <a:solidFill>
                  <a:srgbClr val="49B170"/>
                </a:solidFill>
                <a:effectLst/>
              </a:rPr>
              <a:t> </a:t>
            </a:r>
            <a:endParaRPr lang="fr-FR" sz="18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1019527" y="1779662"/>
            <a:ext cx="75512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choix entre les parcours de préparation à l’insertion et à la poursuite d’études supérieures s’inscrit dans le cadre d’un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continu, depuis la classe de seconde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à la construction du projet de l’élève (soutien au parcours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deux parcours sont présentés 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tous les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élèves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début de terminale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 de dialogue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utilisée par l’établissement pour permettre :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familles d’exprimer un premier souhait de parcours ;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conseil de classe de faire des recommandations.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L’inscription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l’un ou l’autre parcours se fait au terme d’un entretien à l’issue du dernier conseil de classe précédant le 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parcours, au 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choix de l’élève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BCCE1D-CA49-EF6D-8B33-F7D8E9FB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1776874"/>
            <a:ext cx="422508" cy="536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ECC8A5-6FBE-4742-97C6-E9ACDBB8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55" y="3259443"/>
            <a:ext cx="422508" cy="5364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418BCD4-448C-2CE1-418E-2C79B596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195547"/>
            <a:ext cx="422508" cy="5364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ECC8A5-6FBE-4742-97C6-E9ACDBB8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55" y="2578120"/>
            <a:ext cx="422508" cy="5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77712"/>
              </p:ext>
            </p:extLst>
          </p:nvPr>
        </p:nvGraphicFramePr>
        <p:xfrm>
          <a:off x="539552" y="2283718"/>
          <a:ext cx="8136904" cy="254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816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239088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453318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Grille horaire indicative du parcours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6 semaines</a:t>
                      </a:r>
                      <a:r>
                        <a:rPr lang="fr-F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(peut être adaptée au projet de classe et aux besoins des élèves)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0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271991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 et économie-gestion ou économie-droit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h</a:t>
                      </a:r>
                      <a:endParaRPr lang="fr-F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876414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Mathématiques/Physique-chimie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A/B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99911"/>
                  </a:ext>
                </a:extLst>
              </a:tr>
              <a:tr h="27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Autres enseignements selon le choix de l’établissement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h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32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49B1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200" dirty="0">
                        <a:solidFill>
                          <a:srgbClr val="49B1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h</a:t>
                      </a:r>
                      <a:endParaRPr lang="fr-FR" sz="1200" dirty="0">
                        <a:solidFill>
                          <a:srgbClr val="49B170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  <a:tr h="323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Travail personnel de </a:t>
                      </a:r>
                      <a:r>
                        <a:rPr lang="fr-FR" sz="1200" b="1" kern="1200" dirty="0" smtClean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l’élève au</a:t>
                      </a:r>
                      <a:r>
                        <a:rPr lang="fr-FR" sz="1200" b="1" kern="1200" baseline="0" dirty="0" smtClean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lycée, inscrit </a:t>
                      </a:r>
                      <a:r>
                        <a:rPr lang="fr-FR" sz="1200" b="1" kern="1200" baseline="0" dirty="0" smtClean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l’emploi du </a:t>
                      </a:r>
                      <a:r>
                        <a:rPr lang="fr-FR" sz="1200" b="1" kern="1200" baseline="0" dirty="0" smtClean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</a:t>
                      </a:r>
                      <a:endParaRPr lang="fr-FR" sz="1200" b="1" kern="1200" baseline="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 </a:t>
                      </a:r>
                      <a:r>
                        <a:rPr lang="fr-FR" sz="12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fr-FR" sz="1200" dirty="0">
                        <a:solidFill>
                          <a:srgbClr val="49B170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10134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BAE040-11E0-FD5B-42C8-5D2D649FD2AF}"/>
              </a:ext>
            </a:extLst>
          </p:cNvPr>
          <p:cNvGrpSpPr/>
          <p:nvPr/>
        </p:nvGrpSpPr>
        <p:grpSpPr>
          <a:xfrm>
            <a:off x="539552" y="959719"/>
            <a:ext cx="2037141" cy="26516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D72604D3-F5AA-3D27-381C-FECC6D1B149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04F70DC1-7464-F78D-98FE-3B3CCC8CA825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554992" y="1335809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préparation à la poursuite d’études supérieures</a:t>
            </a:r>
            <a:endParaRPr lang="fr-FR" sz="18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5D349EF-38EB-846D-B290-BB241EE3EB4B}"/>
              </a:ext>
            </a:extLst>
          </p:cNvPr>
          <p:cNvGrpSpPr/>
          <p:nvPr/>
        </p:nvGrpSpPr>
        <p:grpSpPr>
          <a:xfrm>
            <a:off x="2060888" y="1620474"/>
            <a:ext cx="2966582" cy="536443"/>
            <a:chOff x="1749434" y="1620474"/>
            <a:chExt cx="2966582" cy="5364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6FA42F-ADD9-93E0-D102-C19C131EB07C}"/>
                </a:ext>
              </a:extLst>
            </p:cNvPr>
            <p:cNvSpPr/>
            <p:nvPr/>
          </p:nvSpPr>
          <p:spPr>
            <a:xfrm>
              <a:off x="2195736" y="1695252"/>
              <a:ext cx="2520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Consolidation et renforcement disciplinaire et méthodologique</a:t>
              </a:r>
              <a:r>
                <a:rPr lang="fr-FR" sz="1200" dirty="0">
                  <a:effectLst/>
                </a:rPr>
                <a:t> </a:t>
              </a:r>
              <a:endParaRPr lang="fr-FR" sz="1200" dirty="0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BBCCE1D-CA49-EF6D-8B33-F7D8E9FB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9434" y="1620474"/>
              <a:ext cx="422508" cy="536443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055808C-D052-5B94-49F2-E2A120C2D2FE}"/>
              </a:ext>
            </a:extLst>
          </p:cNvPr>
          <p:cNvGrpSpPr/>
          <p:nvPr/>
        </p:nvGrpSpPr>
        <p:grpSpPr>
          <a:xfrm>
            <a:off x="5129094" y="1620474"/>
            <a:ext cx="3063024" cy="536443"/>
            <a:chOff x="5052807" y="1620474"/>
            <a:chExt cx="3063024" cy="5364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A8E92B-86C9-CF45-DA45-55765D80BC93}"/>
                </a:ext>
              </a:extLst>
            </p:cNvPr>
            <p:cNvSpPr/>
            <p:nvPr/>
          </p:nvSpPr>
          <p:spPr>
            <a:xfrm>
              <a:off x="5499108" y="1695252"/>
              <a:ext cx="26167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Développement de compétences psychosociales</a:t>
              </a:r>
              <a:r>
                <a:rPr lang="fr-FR" sz="1200" dirty="0">
                  <a:effectLst/>
                </a:rPr>
                <a:t> </a:t>
              </a:r>
              <a:endParaRPr lang="fr-FR" sz="1200" dirty="0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5B715E9-8691-2EB1-F095-AD9B7434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807" y="1620474"/>
              <a:ext cx="422508" cy="536443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8E8BAAAF-E3D7-6AE4-9994-CAF5E4925EA9}"/>
              </a:ext>
            </a:extLst>
          </p:cNvPr>
          <p:cNvSpPr txBox="1"/>
          <p:nvPr/>
        </p:nvSpPr>
        <p:spPr>
          <a:xfrm>
            <a:off x="573227" y="1758652"/>
            <a:ext cx="1478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OBJECTIFS</a:t>
            </a:r>
          </a:p>
        </p:txBody>
      </p:sp>
    </p:spTree>
    <p:extLst>
      <p:ext uri="{BB962C8B-B14F-4D97-AF65-F5344CB8AC3E}">
        <p14:creationId xmlns:p14="http://schemas.microsoft.com/office/powerpoint/2010/main" val="411352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BAE040-11E0-FD5B-42C8-5D2D649FD2AF}"/>
              </a:ext>
            </a:extLst>
          </p:cNvPr>
          <p:cNvGrpSpPr/>
          <p:nvPr/>
        </p:nvGrpSpPr>
        <p:grpSpPr>
          <a:xfrm>
            <a:off x="539552" y="959719"/>
            <a:ext cx="2037141" cy="26516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D72604D3-F5AA-3D27-381C-FECC6D1B149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04F70DC1-7464-F78D-98FE-3B3CCC8CA825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554992" y="1402798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préparation à l’insertion professionnelle</a:t>
            </a:r>
            <a:r>
              <a:rPr lang="fr-FR" sz="1200" dirty="0">
                <a:solidFill>
                  <a:srgbClr val="49B170"/>
                </a:solidFill>
                <a:effectLst/>
              </a:rPr>
              <a:t> </a:t>
            </a:r>
            <a:endParaRPr lang="fr-FR" sz="18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1019528" y="1911258"/>
            <a:ext cx="2472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semaines recouvrant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ou plusieurs </a:t>
            </a:r>
            <a:r>
              <a:rPr lang="fr-FR" sz="1600" b="1" dirty="0">
                <a:solidFill>
                  <a:srgbClr val="49B17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séquences </a:t>
            </a:r>
            <a:r>
              <a:rPr lang="fr-FR" sz="16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PFMP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peuvent être effectuées dans différents lieux (allocation de PFMP possible sous condition de convention tripartite)</a:t>
            </a:r>
            <a:r>
              <a:rPr lang="fr-FR" sz="1600" dirty="0">
                <a:effectLst/>
              </a:rPr>
              <a:t> 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BCCE1D-CA49-EF6D-8B33-F7D8E9FB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1776874"/>
            <a:ext cx="422508" cy="536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587602-A359-7F24-654A-C8298A1F0FA9}"/>
              </a:ext>
            </a:extLst>
          </p:cNvPr>
          <p:cNvSpPr/>
          <p:nvPr/>
        </p:nvSpPr>
        <p:spPr>
          <a:xfrm>
            <a:off x="4283968" y="1911258"/>
            <a:ext cx="473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parcours est destiné aux élèves qui souhaitent une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insertion directe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l’obtention de leur diplôme.</a:t>
            </a:r>
          </a:p>
          <a:p>
            <a:endParaRPr lang="fr-F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également concerner des élèves souhaitant effectuer une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poursuite d’étude courte, y compris par apprentissage :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titre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professionnel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en un an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 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spécialisation (nouvelle appellation des </a:t>
            </a: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mentions complémentaires)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FCIL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BA35A35-53E5-2E9B-4CBD-C9C3DCA6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355" y="1776874"/>
            <a:ext cx="422508" cy="5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7BAE040-11E0-FD5B-42C8-5D2D649FD2AF}"/>
              </a:ext>
            </a:extLst>
          </p:cNvPr>
          <p:cNvGrpSpPr/>
          <p:nvPr/>
        </p:nvGrpSpPr>
        <p:grpSpPr>
          <a:xfrm>
            <a:off x="539552" y="959719"/>
            <a:ext cx="2037141" cy="265169"/>
            <a:chOff x="539552" y="1312859"/>
            <a:chExt cx="2037141" cy="265169"/>
          </a:xfrm>
        </p:grpSpPr>
        <p:sp>
          <p:nvSpPr>
            <p:cNvPr id="5" name="Rectangle à coins arrondis 17">
              <a:extLst>
                <a:ext uri="{FF2B5EF4-FFF2-40B4-BE49-F238E27FC236}">
                  <a16:creationId xmlns:a16="http://schemas.microsoft.com/office/drawing/2014/main" id="{D72604D3-F5AA-3D27-381C-FECC6D1B149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6" name="Rectangle à coins arrondis 19">
              <a:extLst>
                <a:ext uri="{FF2B5EF4-FFF2-40B4-BE49-F238E27FC236}">
                  <a16:creationId xmlns:a16="http://schemas.microsoft.com/office/drawing/2014/main" id="{04F70DC1-7464-F78D-98FE-3B3CCC8CA825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554992" y="1402798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Ressources</a:t>
            </a:r>
            <a:endParaRPr lang="fr-FR" sz="18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535592" y="1911258"/>
            <a:ext cx="8356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Cadre réglementaire :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Arrêté du 22 janvier 2024 modifiant l'arrêté du 21 novembre 2018 relatif aux enseignements dispensés dans les formations sous statut scolaire préparant au baccalauréat professionnel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Note de service sur le parcours différencié de fin de terminale, parue au BO du 14 mars 2024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Page Éduscol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la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réorganisation du cursus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préparant au baccalauréat professionnel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Page Éduscol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la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réforme des lycées professionnels</a:t>
            </a:r>
            <a:endParaRPr lang="fr-F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31590"/>
            <a:ext cx="8136904" cy="576064"/>
          </a:xfrm>
        </p:spPr>
        <p:txBody>
          <a:bodyPr/>
          <a:lstStyle/>
          <a:p>
            <a:r>
              <a:rPr lang="fr-FR" sz="1800" b="0" dirty="0"/>
              <a:t>À la rentrée 2024, </a:t>
            </a:r>
            <a:r>
              <a:rPr lang="fr-FR" sz="1800" dirty="0">
                <a:solidFill>
                  <a:srgbClr val="49B170"/>
                </a:solidFill>
              </a:rPr>
              <a:t>la réforme des lycées professionnels</a:t>
            </a:r>
            <a:br>
              <a:rPr lang="fr-FR" sz="1800" dirty="0">
                <a:solidFill>
                  <a:srgbClr val="49B170"/>
                </a:solidFill>
              </a:rPr>
            </a:br>
            <a:r>
              <a:rPr lang="fr-FR" sz="1800" b="0" dirty="0"/>
              <a:t>continue de se déployer dans votre lycée autour de 3 priorités :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1" name="Rectangle : coins arrondis 32">
            <a:extLst>
              <a:ext uri="{FF2B5EF4-FFF2-40B4-BE49-F238E27FC236}">
                <a16:creationId xmlns:a16="http://schemas.microsoft.com/office/drawing/2014/main" id="{23548F01-3920-D04C-A8F5-13B3EEE7E63C}"/>
              </a:ext>
            </a:extLst>
          </p:cNvPr>
          <p:cNvSpPr/>
          <p:nvPr/>
        </p:nvSpPr>
        <p:spPr>
          <a:xfrm>
            <a:off x="683568" y="1827544"/>
            <a:ext cx="2448272" cy="2472398"/>
          </a:xfrm>
          <a:prstGeom prst="roundRect">
            <a:avLst>
              <a:gd name="adj" fmla="val 60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1AD15D6-0AF1-BD48-AC30-748914124367}"/>
              </a:ext>
            </a:extLst>
          </p:cNvPr>
          <p:cNvGrpSpPr/>
          <p:nvPr/>
        </p:nvGrpSpPr>
        <p:grpSpPr>
          <a:xfrm>
            <a:off x="6037548" y="1788196"/>
            <a:ext cx="2487301" cy="2511746"/>
            <a:chOff x="800375" y="1788196"/>
            <a:chExt cx="2487301" cy="2755832"/>
          </a:xfrm>
        </p:grpSpPr>
        <p:sp>
          <p:nvSpPr>
            <p:cNvPr id="21" name="Rectangle : coins arrondis 32">
              <a:extLst>
                <a:ext uri="{FF2B5EF4-FFF2-40B4-BE49-F238E27FC236}">
                  <a16:creationId xmlns:a16="http://schemas.microsoft.com/office/drawing/2014/main" id="{A3B9BCA2-AD57-A046-843F-77F67432B370}"/>
                </a:ext>
              </a:extLst>
            </p:cNvPr>
            <p:cNvSpPr/>
            <p:nvPr/>
          </p:nvSpPr>
          <p:spPr>
            <a:xfrm>
              <a:off x="800375" y="1831368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 : coins arrondis 32">
              <a:extLst>
                <a:ext uri="{FF2B5EF4-FFF2-40B4-BE49-F238E27FC236}">
                  <a16:creationId xmlns:a16="http://schemas.microsoft.com/office/drawing/2014/main" id="{00815249-3A78-E54D-8001-66FFD0FC4C26}"/>
                </a:ext>
              </a:extLst>
            </p:cNvPr>
            <p:cNvSpPr/>
            <p:nvPr/>
          </p:nvSpPr>
          <p:spPr>
            <a:xfrm>
              <a:off x="839404" y="1831368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 : coins arrondis 32">
              <a:extLst>
                <a:ext uri="{FF2B5EF4-FFF2-40B4-BE49-F238E27FC236}">
                  <a16:creationId xmlns:a16="http://schemas.microsoft.com/office/drawing/2014/main" id="{A4649C5F-6B76-9B4D-A147-A80201653696}"/>
                </a:ext>
              </a:extLst>
            </p:cNvPr>
            <p:cNvSpPr/>
            <p:nvPr/>
          </p:nvSpPr>
          <p:spPr>
            <a:xfrm>
              <a:off x="839404" y="1788196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rgbClr val="49B1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3. </a:t>
              </a:r>
              <a:r>
                <a:rPr lang="fr-FR" b="1" dirty="0">
                  <a:solidFill>
                    <a:schemeClr val="tx1"/>
                  </a:solidFill>
                </a:rPr>
                <a:t>Un professeur</a:t>
              </a:r>
              <a:br>
                <a:rPr lang="fr-FR" b="1" dirty="0">
                  <a:solidFill>
                    <a:schemeClr val="tx1"/>
                  </a:solidFill>
                </a:rPr>
              </a:br>
              <a:r>
                <a:rPr lang="fr-FR" b="1" dirty="0">
                  <a:solidFill>
                    <a:schemeClr val="tx1"/>
                  </a:solidFill>
                </a:rPr>
                <a:t>en lycée professionnel </a:t>
              </a:r>
              <a:r>
                <a:rPr lang="fr-FR" b="1" dirty="0">
                  <a:solidFill>
                    <a:schemeClr val="bg1"/>
                  </a:solidFill>
                </a:rPr>
                <a:t>soutenu et valorisé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chemeClr val="tx1"/>
                  </a:solidFill>
                </a:rPr>
                <a:t>à hauteur de son engagement </a:t>
              </a:r>
            </a:p>
          </p:txBody>
        </p:sp>
      </p:grpSp>
      <p:sp>
        <p:nvSpPr>
          <p:cNvPr id="24" name="Rectangle : coins arrondis 32">
            <a:extLst>
              <a:ext uri="{FF2B5EF4-FFF2-40B4-BE49-F238E27FC236}">
                <a16:creationId xmlns:a16="http://schemas.microsoft.com/office/drawing/2014/main" id="{06C6ABC2-60E5-2E47-BAEA-6DEF24030FC3}"/>
              </a:ext>
            </a:extLst>
          </p:cNvPr>
          <p:cNvSpPr/>
          <p:nvPr/>
        </p:nvSpPr>
        <p:spPr>
          <a:xfrm>
            <a:off x="722597" y="1788196"/>
            <a:ext cx="2448272" cy="2472398"/>
          </a:xfrm>
          <a:prstGeom prst="roundRect">
            <a:avLst>
              <a:gd name="adj" fmla="val 6096"/>
            </a:avLst>
          </a:prstGeom>
          <a:solidFill>
            <a:srgbClr val="49B1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1. </a:t>
            </a:r>
            <a:r>
              <a:rPr lang="fr-FR" b="1" dirty="0">
                <a:solidFill>
                  <a:schemeClr val="tx1"/>
                </a:solidFill>
              </a:rPr>
              <a:t>Un lycéen professionnel </a:t>
            </a:r>
            <a:r>
              <a:rPr lang="fr-FR" b="1" dirty="0">
                <a:solidFill>
                  <a:schemeClr val="bg1"/>
                </a:solidFill>
              </a:rPr>
              <a:t>mieux accompagné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dans son parcours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et son projet professionnel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659D18B-0346-A44B-B48C-C1F8F09CB932}"/>
              </a:ext>
            </a:extLst>
          </p:cNvPr>
          <p:cNvGrpSpPr/>
          <p:nvPr/>
        </p:nvGrpSpPr>
        <p:grpSpPr>
          <a:xfrm>
            <a:off x="3360558" y="1788196"/>
            <a:ext cx="2487301" cy="2511746"/>
            <a:chOff x="3360558" y="1788196"/>
            <a:chExt cx="2487301" cy="2511746"/>
          </a:xfrm>
        </p:grpSpPr>
        <p:sp>
          <p:nvSpPr>
            <p:cNvPr id="17" name="Rectangle : coins arrondis 32">
              <a:extLst>
                <a:ext uri="{FF2B5EF4-FFF2-40B4-BE49-F238E27FC236}">
                  <a16:creationId xmlns:a16="http://schemas.microsoft.com/office/drawing/2014/main" id="{B5438B49-7A3A-6C40-B17A-AC490B7508FD}"/>
                </a:ext>
              </a:extLst>
            </p:cNvPr>
            <p:cNvSpPr/>
            <p:nvPr/>
          </p:nvSpPr>
          <p:spPr>
            <a:xfrm>
              <a:off x="3360558" y="1827544"/>
              <a:ext cx="2448272" cy="2472398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 : coins arrondis 32">
              <a:extLst>
                <a:ext uri="{FF2B5EF4-FFF2-40B4-BE49-F238E27FC236}">
                  <a16:creationId xmlns:a16="http://schemas.microsoft.com/office/drawing/2014/main" id="{92853393-8FF0-D344-BF71-22227C7D29DD}"/>
                </a:ext>
              </a:extLst>
            </p:cNvPr>
            <p:cNvSpPr/>
            <p:nvPr/>
          </p:nvSpPr>
          <p:spPr>
            <a:xfrm>
              <a:off x="3399587" y="1788196"/>
              <a:ext cx="2448272" cy="2472398"/>
            </a:xfrm>
            <a:prstGeom prst="roundRect">
              <a:avLst>
                <a:gd name="adj" fmla="val 6096"/>
              </a:avLst>
            </a:prstGeom>
            <a:solidFill>
              <a:srgbClr val="49B1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2. </a:t>
              </a:r>
              <a:r>
                <a:rPr lang="fr-FR" b="1" dirty="0">
                  <a:solidFill>
                    <a:schemeClr val="tx1"/>
                  </a:solidFill>
                </a:rPr>
                <a:t>Un lycée professionnel</a:t>
              </a:r>
              <a:br>
                <a:rPr lang="fr-FR" b="1" dirty="0">
                  <a:solidFill>
                    <a:schemeClr val="tx1"/>
                  </a:solidFill>
                </a:rPr>
              </a:br>
              <a:r>
                <a:rPr lang="fr-FR" b="1" dirty="0">
                  <a:solidFill>
                    <a:schemeClr val="bg1"/>
                  </a:solidFill>
                </a:rPr>
                <a:t>qui répond</a:t>
              </a:r>
              <a:br>
                <a:rPr lang="fr-FR" b="1" dirty="0">
                  <a:solidFill>
                    <a:schemeClr val="bg1"/>
                  </a:solidFill>
                </a:rPr>
              </a:br>
              <a:r>
                <a:rPr lang="fr-FR" b="1" dirty="0">
                  <a:solidFill>
                    <a:schemeClr val="bg1"/>
                  </a:solidFill>
                </a:rPr>
                <a:t>mieux aux</a:t>
              </a:r>
              <a:br>
                <a:rPr lang="fr-FR" b="1" dirty="0">
                  <a:solidFill>
                    <a:schemeClr val="bg1"/>
                  </a:solidFill>
                </a:rPr>
              </a:br>
              <a:r>
                <a:rPr lang="fr-FR" b="1" dirty="0">
                  <a:solidFill>
                    <a:schemeClr val="bg1"/>
                  </a:solidFill>
                </a:rPr>
                <a:t>grands enjeux économiques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73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203598"/>
            <a:ext cx="8136904" cy="360040"/>
          </a:xfrm>
        </p:spPr>
        <p:txBody>
          <a:bodyPr/>
          <a:lstStyle/>
          <a:p>
            <a:r>
              <a:rPr lang="fr-FR" sz="1800" b="0" u="sng" dirty="0"/>
              <a:t>Rappel :</a:t>
            </a:r>
            <a:r>
              <a:rPr lang="fr-FR" sz="1800" b="0" dirty="0"/>
              <a:t> </a:t>
            </a:r>
            <a:r>
              <a:rPr lang="fr-FR" sz="1800" dirty="0">
                <a:solidFill>
                  <a:srgbClr val="49B170"/>
                </a:solidFill>
              </a:rPr>
              <a:t>Mesures 2023-2024 </a:t>
            </a:r>
            <a:r>
              <a:rPr lang="fr-FR" sz="1800" dirty="0"/>
              <a:t>pour mieux accompagner chaque lycéen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683568" y="1851670"/>
            <a:ext cx="2448272" cy="2153008"/>
            <a:chOff x="971600" y="2029052"/>
            <a:chExt cx="2448272" cy="21530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223224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La </a:t>
              </a:r>
              <a:r>
                <a:rPr lang="fr-FR" b="1" dirty="0">
                  <a:solidFill>
                    <a:srgbClr val="49B170"/>
                  </a:solidFill>
                </a:rPr>
                <a:t>gratification des PFMP</a:t>
              </a:r>
              <a:br>
                <a:rPr lang="fr-FR" b="1" dirty="0">
                  <a:solidFill>
                    <a:srgbClr val="49B170"/>
                  </a:solidFill>
                </a:rPr>
              </a:br>
              <a:r>
                <a:rPr lang="fr-FR" dirty="0"/>
                <a:t>(mise en paiement échelonnée</a:t>
              </a:r>
              <a:br>
                <a:rPr lang="fr-FR" dirty="0"/>
              </a:br>
              <a:r>
                <a:rPr lang="fr-FR" dirty="0"/>
                <a:t>jusqu’à l’été</a:t>
              </a:r>
              <a:br>
                <a:rPr lang="fr-FR" dirty="0"/>
              </a:br>
              <a:r>
                <a:rPr lang="fr-FR" dirty="0"/>
                <a:t>2024) 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754326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A4D4AD2-FE75-954E-AA63-9450ED9273AD}"/>
              </a:ext>
            </a:extLst>
          </p:cNvPr>
          <p:cNvGrpSpPr/>
          <p:nvPr/>
        </p:nvGrpSpPr>
        <p:grpSpPr>
          <a:xfrm>
            <a:off x="3203848" y="1851670"/>
            <a:ext cx="2448272" cy="2153008"/>
            <a:chOff x="971600" y="2029052"/>
            <a:chExt cx="2448272" cy="215300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72437A-0AB1-354C-AFAB-DB9BDEE9CACF}"/>
                </a:ext>
              </a:extLst>
            </p:cNvPr>
            <p:cNvSpPr/>
            <p:nvPr/>
          </p:nvSpPr>
          <p:spPr>
            <a:xfrm>
              <a:off x="1190196" y="2427734"/>
              <a:ext cx="222967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Le dispositif </a:t>
              </a:r>
              <a:r>
                <a:rPr lang="fr-FR" b="1" dirty="0">
                  <a:solidFill>
                    <a:srgbClr val="49B170"/>
                  </a:solidFill>
                </a:rPr>
                <a:t>Tous droits ouverts</a:t>
              </a:r>
              <a:r>
                <a:rPr lang="fr-FR" dirty="0">
                  <a:solidFill>
                    <a:srgbClr val="49B170"/>
                  </a:solidFill>
                </a:rPr>
                <a:t> </a:t>
              </a:r>
              <a:r>
                <a:rPr lang="fr-FR" dirty="0"/>
                <a:t>pour éviter le décrochage des élèves pendant</a:t>
              </a:r>
              <a:br>
                <a:rPr lang="fr-FR" dirty="0"/>
              </a:br>
              <a:r>
                <a:rPr lang="fr-FR" dirty="0"/>
                <a:t>le lycée 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EB94EEE-09C9-824B-9C2A-BBDDC0B31B5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754326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523AEF3-4912-6444-966C-7E87C19F74AB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0572B8F-2A1C-7044-AF44-629A4BCDF503}"/>
              </a:ext>
            </a:extLst>
          </p:cNvPr>
          <p:cNvGrpSpPr/>
          <p:nvPr/>
        </p:nvGrpSpPr>
        <p:grpSpPr>
          <a:xfrm>
            <a:off x="5798708" y="1851670"/>
            <a:ext cx="2877748" cy="2520280"/>
            <a:chOff x="971600" y="2029052"/>
            <a:chExt cx="2877748" cy="252028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7E731-DA2B-1445-A7A6-200819F60F8C}"/>
                </a:ext>
              </a:extLst>
            </p:cNvPr>
            <p:cNvSpPr/>
            <p:nvPr/>
          </p:nvSpPr>
          <p:spPr>
            <a:xfrm>
              <a:off x="1185052" y="2427734"/>
              <a:ext cx="266429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Le dispositif </a:t>
              </a:r>
              <a:r>
                <a:rPr lang="fr-FR" b="1" dirty="0">
                  <a:solidFill>
                    <a:srgbClr val="49B170"/>
                  </a:solidFill>
                </a:rPr>
                <a:t>Ambition emploi</a:t>
              </a:r>
              <a:r>
                <a:rPr lang="fr-FR" dirty="0">
                  <a:solidFill>
                    <a:srgbClr val="49B170"/>
                  </a:solidFill>
                </a:rPr>
                <a:t> </a:t>
              </a:r>
              <a:r>
                <a:rPr lang="fr-FR" dirty="0"/>
                <a:t>pour accompagner les élèves vers l’emploi ou la poursuite d’études s’ils n’ont pas de solution après le lycée 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96A21AA-A235-0E4D-A1E1-B684022674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2121598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BEDC120-4A23-6649-A580-7E1C3B8624C1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0514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203598"/>
            <a:ext cx="8136904" cy="360040"/>
          </a:xfrm>
        </p:spPr>
        <p:txBody>
          <a:bodyPr/>
          <a:lstStyle/>
          <a:p>
            <a:r>
              <a:rPr lang="fr-FR" sz="1800" b="0" u="sng" dirty="0"/>
              <a:t>Rappel :</a:t>
            </a:r>
            <a:r>
              <a:rPr lang="fr-FR" sz="1800" b="0" dirty="0"/>
              <a:t> </a:t>
            </a:r>
            <a:r>
              <a:rPr lang="fr-FR" sz="1800" dirty="0">
                <a:solidFill>
                  <a:srgbClr val="49B170"/>
                </a:solidFill>
              </a:rPr>
              <a:t>Mesures 2023-2024 </a:t>
            </a:r>
            <a:r>
              <a:rPr lang="fr-FR" sz="1800" dirty="0"/>
              <a:t>pour mieux accompagner chaque lycéen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683568" y="1851670"/>
            <a:ext cx="4608512" cy="2707006"/>
            <a:chOff x="971600" y="2029052"/>
            <a:chExt cx="4608512" cy="27070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439248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/>
                <a:t>Dans les lycées volontaires</a:t>
              </a:r>
              <a:endParaRPr lang="fr-FR" sz="1600" dirty="0"/>
            </a:p>
            <a:p>
              <a:r>
                <a:rPr lang="fr-FR" sz="1600" dirty="0">
                  <a:solidFill>
                    <a:srgbClr val="49B170"/>
                  </a:solidFill>
                </a:rPr>
                <a:t>• </a:t>
              </a:r>
              <a:r>
                <a:rPr lang="fr-FR" sz="1600" dirty="0"/>
                <a:t>Les enseignements de</a:t>
              </a:r>
              <a:r>
                <a:rPr lang="fr-FR" sz="1600" b="1" dirty="0"/>
                <a:t> </a:t>
              </a:r>
              <a:r>
                <a:rPr lang="fr-FR" sz="1600" b="1" dirty="0">
                  <a:solidFill>
                    <a:srgbClr val="49B170"/>
                  </a:solidFill>
                </a:rPr>
                <a:t>français et mathématiques en effectif réduit</a:t>
              </a:r>
              <a:r>
                <a:rPr lang="fr-FR" sz="1600" dirty="0">
                  <a:solidFill>
                    <a:srgbClr val="49B170"/>
                  </a:solidFill>
                </a:rPr>
                <a:t> </a:t>
              </a:r>
              <a:r>
                <a:rPr lang="fr-FR" sz="1600" dirty="0"/>
                <a:t>en seconde</a:t>
              </a:r>
            </a:p>
            <a:p>
              <a:r>
                <a:rPr lang="fr-FR" sz="1600" dirty="0">
                  <a:solidFill>
                    <a:srgbClr val="49B170"/>
                  </a:solidFill>
                </a:rPr>
                <a:t>• </a:t>
              </a:r>
              <a:r>
                <a:rPr lang="fr-FR" sz="1600" dirty="0"/>
                <a:t>Des </a:t>
              </a:r>
              <a:r>
                <a:rPr lang="fr-FR" sz="1600" b="1" dirty="0">
                  <a:solidFill>
                    <a:srgbClr val="49B170"/>
                  </a:solidFill>
                </a:rPr>
                <a:t>activités optionnelles </a:t>
              </a:r>
              <a:r>
                <a:rPr lang="fr-FR" sz="1600" dirty="0"/>
                <a:t>pour les élèves volontaires (entrepreneuriat, codage, etc.)</a:t>
              </a:r>
            </a:p>
            <a:p>
              <a:r>
                <a:rPr lang="fr-FR" sz="1600" dirty="0">
                  <a:solidFill>
                    <a:srgbClr val="49B170"/>
                  </a:solidFill>
                </a:rPr>
                <a:t>• </a:t>
              </a:r>
              <a:r>
                <a:rPr lang="fr-FR" sz="1600" dirty="0"/>
                <a:t>Des </a:t>
              </a:r>
              <a:r>
                <a:rPr lang="fr-FR" sz="1600" b="1" dirty="0">
                  <a:solidFill>
                    <a:srgbClr val="49B170"/>
                  </a:solidFill>
                </a:rPr>
                <a:t>parcours de consolidation </a:t>
              </a:r>
              <a:r>
                <a:rPr lang="fr-FR" sz="1600" b="1" dirty="0" smtClean="0">
                  <a:solidFill>
                    <a:srgbClr val="49B170"/>
                  </a:solidFill>
                </a:rPr>
                <a:t>en</a:t>
              </a:r>
              <a:br>
                <a:rPr lang="fr-FR" sz="1600" b="1" dirty="0" smtClean="0">
                  <a:solidFill>
                    <a:srgbClr val="49B170"/>
                  </a:solidFill>
                </a:rPr>
              </a:br>
              <a:r>
                <a:rPr lang="fr-FR" sz="1600" b="1" dirty="0" smtClean="0">
                  <a:solidFill>
                    <a:srgbClr val="49B170"/>
                  </a:solidFill>
                </a:rPr>
                <a:t>1</a:t>
              </a:r>
              <a:r>
                <a:rPr lang="fr-FR" sz="1600" b="1" baseline="30000" dirty="0" smtClean="0">
                  <a:solidFill>
                    <a:srgbClr val="49B170"/>
                  </a:solidFill>
                </a:rPr>
                <a:t>re</a:t>
              </a:r>
              <a:r>
                <a:rPr lang="fr-FR" sz="1600" b="1" dirty="0" smtClean="0">
                  <a:solidFill>
                    <a:srgbClr val="49B170"/>
                  </a:solidFill>
                </a:rPr>
                <a:t> </a:t>
              </a:r>
              <a:r>
                <a:rPr lang="fr-FR" sz="1600" b="1" dirty="0">
                  <a:solidFill>
                    <a:srgbClr val="49B170"/>
                  </a:solidFill>
                </a:rPr>
                <a:t>année de BTS </a:t>
              </a:r>
              <a:r>
                <a:rPr lang="fr-FR" sz="1600" dirty="0"/>
                <a:t>pour les élèves les plus fragiles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2308324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0572B8F-2A1C-7044-AF44-629A4BCDF503}"/>
              </a:ext>
            </a:extLst>
          </p:cNvPr>
          <p:cNvGrpSpPr/>
          <p:nvPr/>
        </p:nvGrpSpPr>
        <p:grpSpPr>
          <a:xfrm>
            <a:off x="5375649" y="1851670"/>
            <a:ext cx="2877748" cy="2214564"/>
            <a:chOff x="971600" y="2029052"/>
            <a:chExt cx="2877748" cy="221456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7E731-DA2B-1445-A7A6-200819F60F8C}"/>
                </a:ext>
              </a:extLst>
            </p:cNvPr>
            <p:cNvSpPr/>
            <p:nvPr/>
          </p:nvSpPr>
          <p:spPr>
            <a:xfrm>
              <a:off x="1185052" y="2427734"/>
              <a:ext cx="266429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/>
                <a:t>Dans les lycées ciblés</a:t>
              </a:r>
              <a:endParaRPr lang="fr-FR" sz="1600" dirty="0"/>
            </a:p>
            <a:p>
              <a:r>
                <a:rPr lang="fr-FR" sz="1600" dirty="0">
                  <a:solidFill>
                    <a:srgbClr val="49B170"/>
                  </a:solidFill>
                </a:rPr>
                <a:t>•</a:t>
              </a:r>
              <a:r>
                <a:rPr lang="fr-FR" sz="1600" dirty="0" smtClean="0"/>
                <a:t> </a:t>
              </a:r>
              <a:r>
                <a:rPr lang="fr-FR" sz="1600" dirty="0"/>
                <a:t>Le dispositif </a:t>
              </a:r>
              <a:r>
                <a:rPr lang="fr-FR" sz="1600" b="1" dirty="0" err="1">
                  <a:solidFill>
                    <a:srgbClr val="49B170"/>
                  </a:solidFill>
                </a:rPr>
                <a:t>AvenirPro</a:t>
              </a:r>
              <a:r>
                <a:rPr lang="fr-FR" sz="1600" b="1" dirty="0"/>
                <a:t> </a:t>
              </a:r>
              <a:r>
                <a:rPr lang="fr-FR" sz="1600" dirty="0"/>
                <a:t>pour</a:t>
              </a:r>
              <a:r>
                <a:rPr lang="fr-FR" sz="1600" b="1" dirty="0"/>
                <a:t> </a:t>
              </a:r>
              <a:r>
                <a:rPr lang="fr-FR" sz="1600" dirty="0"/>
                <a:t>accompagner les élèves de dernière année vers l’insertion </a:t>
              </a:r>
              <a:r>
                <a:rPr lang="fr-FR" sz="1600" dirty="0" smtClean="0"/>
                <a:t>avec</a:t>
              </a:r>
              <a:br>
                <a:rPr lang="fr-FR" sz="1600" dirty="0" smtClean="0"/>
              </a:br>
              <a:r>
                <a:rPr lang="fr-FR" sz="1600" dirty="0" smtClean="0"/>
                <a:t>France </a:t>
              </a:r>
              <a:r>
                <a:rPr lang="fr-FR" sz="1600" dirty="0"/>
                <a:t>Travail et les missions locales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96A21AA-A235-0E4D-A1E1-B684022674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815882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BEDC120-4A23-6649-A580-7E1C3B8624C1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8193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203598"/>
            <a:ext cx="8136904" cy="360040"/>
          </a:xfrm>
        </p:spPr>
        <p:txBody>
          <a:bodyPr/>
          <a:lstStyle/>
          <a:p>
            <a:r>
              <a:rPr lang="fr-FR" sz="1800" b="0" u="sng" dirty="0"/>
              <a:t>Rappel :</a:t>
            </a:r>
            <a:r>
              <a:rPr lang="fr-FR" sz="1800" b="0" dirty="0"/>
              <a:t> </a:t>
            </a:r>
            <a:r>
              <a:rPr lang="fr-FR" sz="1800" dirty="0">
                <a:solidFill>
                  <a:srgbClr val="49B170"/>
                </a:solidFill>
              </a:rPr>
              <a:t>Mesures 2023-2024 </a:t>
            </a:r>
            <a:r>
              <a:rPr lang="fr-FR" sz="1800" dirty="0"/>
              <a:t>pour mieux répondre aux enjeux économiques 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683568" y="1851670"/>
            <a:ext cx="5256584" cy="2430007"/>
            <a:chOff x="971600" y="2029052"/>
            <a:chExt cx="5256584" cy="24300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504056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Les réflexions pour adapter </a:t>
              </a:r>
              <a:r>
                <a:rPr lang="fr-FR" b="1" dirty="0">
                  <a:solidFill>
                    <a:srgbClr val="49B170"/>
                  </a:solidFill>
                </a:rPr>
                <a:t>l’offre de formation professionnelle,</a:t>
              </a:r>
              <a:r>
                <a:rPr lang="fr-FR" dirty="0">
                  <a:solidFill>
                    <a:srgbClr val="49B170"/>
                  </a:solidFill>
                </a:rPr>
                <a:t> </a:t>
              </a:r>
              <a:r>
                <a:rPr lang="fr-FR" dirty="0"/>
                <a:t>en lien avec</a:t>
              </a:r>
              <a:br>
                <a:rPr lang="fr-FR" dirty="0"/>
              </a:br>
              <a:r>
                <a:rPr lang="fr-FR" dirty="0"/>
                <a:t>les services de la région académique et</a:t>
              </a:r>
              <a:br>
                <a:rPr lang="fr-FR" dirty="0"/>
              </a:br>
              <a:r>
                <a:rPr lang="fr-FR" dirty="0"/>
                <a:t>de la collectivité région : nouveaux diplômes, transformation de formations existantes, développement des formations « + 1 », coloration des diplômes professionnels, etc.</a:t>
              </a:r>
              <a:r>
                <a:rPr lang="fr-FR" sz="1600" dirty="0"/>
                <a:t> 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2016224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0572B8F-2A1C-7044-AF44-629A4BCDF503}"/>
              </a:ext>
            </a:extLst>
          </p:cNvPr>
          <p:cNvGrpSpPr/>
          <p:nvPr/>
        </p:nvGrpSpPr>
        <p:grpSpPr>
          <a:xfrm>
            <a:off x="6156176" y="1851670"/>
            <a:ext cx="2004663" cy="1368152"/>
            <a:chOff x="971600" y="2029052"/>
            <a:chExt cx="2004663" cy="136815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7E731-DA2B-1445-A7A6-200819F60F8C}"/>
                </a:ext>
              </a:extLst>
            </p:cNvPr>
            <p:cNvSpPr/>
            <p:nvPr/>
          </p:nvSpPr>
          <p:spPr>
            <a:xfrm>
              <a:off x="1185052" y="2427734"/>
              <a:ext cx="17912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La création</a:t>
              </a:r>
              <a:br>
                <a:rPr lang="fr-FR" dirty="0"/>
              </a:br>
              <a:r>
                <a:rPr lang="fr-FR" dirty="0"/>
                <a:t>du </a:t>
              </a:r>
              <a:r>
                <a:rPr lang="fr-FR" b="1" dirty="0">
                  <a:solidFill>
                    <a:srgbClr val="49B170"/>
                  </a:solidFill>
                </a:rPr>
                <a:t>bureau des entreprises</a:t>
              </a:r>
              <a:endParaRPr lang="fr-FR" dirty="0">
                <a:solidFill>
                  <a:srgbClr val="49B170"/>
                </a:solidFill>
              </a:endParaRP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5E49ED3-D303-7148-BA13-6B3454870B0C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379289"/>
              <a:ext cx="0" cy="1017915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BEDC120-4A23-6649-A580-7E1C3B8624C1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0307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203598"/>
            <a:ext cx="8136904" cy="360040"/>
          </a:xfrm>
        </p:spPr>
        <p:txBody>
          <a:bodyPr/>
          <a:lstStyle/>
          <a:p>
            <a:r>
              <a:rPr lang="fr-FR" sz="1800" b="0" u="sng" dirty="0"/>
              <a:t>Rappel :</a:t>
            </a:r>
            <a:r>
              <a:rPr lang="fr-FR" sz="1800" b="0" dirty="0"/>
              <a:t> </a:t>
            </a:r>
            <a:r>
              <a:rPr lang="fr-FR" sz="1800" dirty="0">
                <a:solidFill>
                  <a:srgbClr val="49B170"/>
                </a:solidFill>
              </a:rPr>
              <a:t>Mesures 2023-2024 </a:t>
            </a:r>
            <a:r>
              <a:rPr lang="fr-FR" sz="1800" dirty="0"/>
              <a:t>pour mieux répondre aux enjeux économiques 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66AD0E-7D6E-7C4C-9835-388966ECC773}"/>
              </a:ext>
            </a:extLst>
          </p:cNvPr>
          <p:cNvSpPr/>
          <p:nvPr/>
        </p:nvSpPr>
        <p:spPr>
          <a:xfrm>
            <a:off x="487257" y="1971873"/>
            <a:ext cx="20882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9B170"/>
                </a:solidFill>
              </a:rPr>
              <a:t>Le bureau des </a:t>
            </a:r>
            <a:r>
              <a:rPr lang="fr-FR" b="1" dirty="0" smtClean="0">
                <a:solidFill>
                  <a:srgbClr val="49B170"/>
                </a:solidFill>
              </a:rPr>
              <a:t>entreprises</a:t>
            </a:r>
          </a:p>
          <a:p>
            <a:endParaRPr lang="fr-FR" sz="1000" dirty="0">
              <a:solidFill>
                <a:srgbClr val="49B170"/>
              </a:solidFill>
            </a:endParaRPr>
          </a:p>
          <a:p>
            <a:r>
              <a:rPr lang="fr-FR" dirty="0">
                <a:solidFill>
                  <a:srgbClr val="49B170"/>
                </a:solidFill>
              </a:rPr>
              <a:t>• </a:t>
            </a:r>
            <a:r>
              <a:rPr lang="fr-FR" b="1" dirty="0"/>
              <a:t>au contact permanent des </a:t>
            </a:r>
            <a:r>
              <a:rPr lang="fr-FR" b="1" dirty="0" smtClean="0"/>
              <a:t>partenaires</a:t>
            </a:r>
          </a:p>
          <a:p>
            <a:endParaRPr lang="fr-FR" sz="1000" dirty="0"/>
          </a:p>
          <a:p>
            <a:r>
              <a:rPr lang="fr-FR" dirty="0">
                <a:solidFill>
                  <a:srgbClr val="49B170"/>
                </a:solidFill>
              </a:rPr>
              <a:t>• </a:t>
            </a:r>
            <a:r>
              <a:rPr lang="fr-FR" b="1" dirty="0"/>
              <a:t>en appui des équipes </a:t>
            </a:r>
            <a:r>
              <a:rPr lang="fr-FR" b="1" dirty="0" smtClean="0"/>
              <a:t>pédagogiques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5CB79-C3EB-194C-AA0B-6C8960987EB7}"/>
              </a:ext>
            </a:extLst>
          </p:cNvPr>
          <p:cNvSpPr/>
          <p:nvPr/>
        </p:nvSpPr>
        <p:spPr>
          <a:xfrm>
            <a:off x="2987824" y="1847633"/>
            <a:ext cx="564187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Développer les </a:t>
            </a:r>
            <a:r>
              <a:rPr lang="fr-FR" sz="1400" b="1" dirty="0"/>
              <a:t>lieux d’accueil des élèves/apprentis et stagiaires de la formation continue </a:t>
            </a:r>
            <a:r>
              <a:rPr lang="fr-FR" sz="1400" dirty="0"/>
              <a:t>et les </a:t>
            </a:r>
            <a:r>
              <a:rPr lang="fr-FR" sz="1400" b="1" dirty="0"/>
              <a:t>qualifier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400" dirty="0"/>
              <a:t>Repérer les </a:t>
            </a:r>
            <a:r>
              <a:rPr lang="fr-FR" sz="1400" b="1" dirty="0"/>
              <a:t>actions à mettre en place avec les partenaires </a:t>
            </a:r>
            <a:r>
              <a:rPr lang="fr-FR" sz="1400" dirty="0"/>
              <a:t>: intervention auprès des élèves de l’établissement, découverte des métiers en collège, accueil des professeurs en entreprise, etc.</a:t>
            </a:r>
          </a:p>
          <a:p>
            <a:endParaRPr lang="fr-FR" sz="1400" dirty="0"/>
          </a:p>
          <a:p>
            <a:r>
              <a:rPr lang="fr-FR" sz="1400" dirty="0"/>
              <a:t>Améliorer la </a:t>
            </a:r>
            <a:r>
              <a:rPr lang="fr-FR" sz="1400" b="1" dirty="0"/>
              <a:t>qualité et la pérennité de la relation avec les partenaires</a:t>
            </a:r>
            <a:r>
              <a:rPr lang="fr-FR" sz="1400" dirty="0"/>
              <a:t> : </a:t>
            </a:r>
            <a:r>
              <a:rPr lang="fr-FR" sz="1400" dirty="0" err="1"/>
              <a:t>process</a:t>
            </a:r>
            <a:r>
              <a:rPr lang="fr-FR" sz="1400" dirty="0"/>
              <a:t> de suivi des partenariats, mesure des effets des actions, etc.</a:t>
            </a:r>
          </a:p>
          <a:p>
            <a:endParaRPr lang="fr-FR" sz="1400" dirty="0"/>
          </a:p>
          <a:p>
            <a:r>
              <a:rPr lang="fr-FR" sz="1400" dirty="0"/>
              <a:t>Repérer les </a:t>
            </a:r>
            <a:r>
              <a:rPr lang="fr-FR" sz="1400" b="1" dirty="0"/>
              <a:t>besoins en compétences des entreprises </a:t>
            </a:r>
            <a:r>
              <a:rPr lang="fr-FR" sz="1400" dirty="0"/>
              <a:t>:</a:t>
            </a:r>
            <a:br>
              <a:rPr lang="fr-FR" sz="1400" dirty="0"/>
            </a:br>
            <a:r>
              <a:rPr lang="fr-FR" sz="1400" dirty="0"/>
              <a:t>nouvelles offres et formation des salariés, etc. </a:t>
            </a:r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2D4C7B82-4681-6640-9C72-AFC89EB75657}"/>
              </a:ext>
            </a:extLst>
          </p:cNvPr>
          <p:cNvSpPr/>
          <p:nvPr/>
        </p:nvSpPr>
        <p:spPr>
          <a:xfrm>
            <a:off x="2339752" y="1818019"/>
            <a:ext cx="144016" cy="2952328"/>
          </a:xfrm>
          <a:prstGeom prst="leftBrace">
            <a:avLst>
              <a:gd name="adj1" fmla="val 58875"/>
              <a:gd name="adj2" fmla="val 50000"/>
            </a:avLst>
          </a:prstGeom>
          <a:ln w="28575" cap="rnd">
            <a:solidFill>
              <a:srgbClr val="49B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C7C74F4C-A76F-294D-9ED0-765DF82CE3DF}"/>
              </a:ext>
            </a:extLst>
          </p:cNvPr>
          <p:cNvSpPr/>
          <p:nvPr/>
        </p:nvSpPr>
        <p:spPr>
          <a:xfrm>
            <a:off x="2669232" y="1929749"/>
            <a:ext cx="260591" cy="150974"/>
          </a:xfrm>
          <a:custGeom>
            <a:avLst/>
            <a:gdLst>
              <a:gd name="connsiteX0" fmla="*/ 0 w 375449"/>
              <a:gd name="connsiteY0" fmla="*/ 133224 h 296726"/>
              <a:gd name="connsiteX1" fmla="*/ 133224 w 375449"/>
              <a:gd name="connsiteY1" fmla="*/ 296726 h 296726"/>
              <a:gd name="connsiteX2" fmla="*/ 375449 w 375449"/>
              <a:gd name="connsiteY2" fmla="*/ 0 h 296726"/>
              <a:gd name="connsiteX0" fmla="*/ 0 w 400051"/>
              <a:gd name="connsiteY0" fmla="*/ 63517 h 227019"/>
              <a:gd name="connsiteX1" fmla="*/ 133224 w 400051"/>
              <a:gd name="connsiteY1" fmla="*/ 227019 h 227019"/>
              <a:gd name="connsiteX2" fmla="*/ 400051 w 400051"/>
              <a:gd name="connsiteY2" fmla="*/ 0 h 227019"/>
              <a:gd name="connsiteX0" fmla="*/ 0 w 391850"/>
              <a:gd name="connsiteY0" fmla="*/ 100421 h 227019"/>
              <a:gd name="connsiteX1" fmla="*/ 125023 w 391850"/>
              <a:gd name="connsiteY1" fmla="*/ 227019 h 227019"/>
              <a:gd name="connsiteX2" fmla="*/ 391850 w 391850"/>
              <a:gd name="connsiteY2" fmla="*/ 0 h 2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50" h="227019">
                <a:moveTo>
                  <a:pt x="0" y="100421"/>
                </a:moveTo>
                <a:lnTo>
                  <a:pt x="125023" y="227019"/>
                </a:lnTo>
                <a:lnTo>
                  <a:pt x="391850" y="0"/>
                </a:lnTo>
              </a:path>
            </a:pathLst>
          </a:custGeom>
          <a:noFill/>
          <a:ln w="63500" cap="rnd">
            <a:solidFill>
              <a:srgbClr val="49B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3A47D11E-1194-5A4A-992B-29670E8AD204}"/>
              </a:ext>
            </a:extLst>
          </p:cNvPr>
          <p:cNvSpPr/>
          <p:nvPr/>
        </p:nvSpPr>
        <p:spPr>
          <a:xfrm>
            <a:off x="2669232" y="2560569"/>
            <a:ext cx="260591" cy="150974"/>
          </a:xfrm>
          <a:custGeom>
            <a:avLst/>
            <a:gdLst>
              <a:gd name="connsiteX0" fmla="*/ 0 w 375449"/>
              <a:gd name="connsiteY0" fmla="*/ 133224 h 296726"/>
              <a:gd name="connsiteX1" fmla="*/ 133224 w 375449"/>
              <a:gd name="connsiteY1" fmla="*/ 296726 h 296726"/>
              <a:gd name="connsiteX2" fmla="*/ 375449 w 375449"/>
              <a:gd name="connsiteY2" fmla="*/ 0 h 296726"/>
              <a:gd name="connsiteX0" fmla="*/ 0 w 400051"/>
              <a:gd name="connsiteY0" fmla="*/ 63517 h 227019"/>
              <a:gd name="connsiteX1" fmla="*/ 133224 w 400051"/>
              <a:gd name="connsiteY1" fmla="*/ 227019 h 227019"/>
              <a:gd name="connsiteX2" fmla="*/ 400051 w 400051"/>
              <a:gd name="connsiteY2" fmla="*/ 0 h 227019"/>
              <a:gd name="connsiteX0" fmla="*/ 0 w 391850"/>
              <a:gd name="connsiteY0" fmla="*/ 100421 h 227019"/>
              <a:gd name="connsiteX1" fmla="*/ 125023 w 391850"/>
              <a:gd name="connsiteY1" fmla="*/ 227019 h 227019"/>
              <a:gd name="connsiteX2" fmla="*/ 391850 w 391850"/>
              <a:gd name="connsiteY2" fmla="*/ 0 h 2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50" h="227019">
                <a:moveTo>
                  <a:pt x="0" y="100421"/>
                </a:moveTo>
                <a:lnTo>
                  <a:pt x="125023" y="227019"/>
                </a:lnTo>
                <a:lnTo>
                  <a:pt x="391850" y="0"/>
                </a:lnTo>
              </a:path>
            </a:pathLst>
          </a:custGeom>
          <a:noFill/>
          <a:ln w="63500" cap="rnd">
            <a:solidFill>
              <a:srgbClr val="49B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692F1B88-700F-C048-BC3C-85AA1D9F6000}"/>
              </a:ext>
            </a:extLst>
          </p:cNvPr>
          <p:cNvSpPr/>
          <p:nvPr/>
        </p:nvSpPr>
        <p:spPr>
          <a:xfrm>
            <a:off x="2669232" y="3405521"/>
            <a:ext cx="260591" cy="150974"/>
          </a:xfrm>
          <a:custGeom>
            <a:avLst/>
            <a:gdLst>
              <a:gd name="connsiteX0" fmla="*/ 0 w 375449"/>
              <a:gd name="connsiteY0" fmla="*/ 133224 h 296726"/>
              <a:gd name="connsiteX1" fmla="*/ 133224 w 375449"/>
              <a:gd name="connsiteY1" fmla="*/ 296726 h 296726"/>
              <a:gd name="connsiteX2" fmla="*/ 375449 w 375449"/>
              <a:gd name="connsiteY2" fmla="*/ 0 h 296726"/>
              <a:gd name="connsiteX0" fmla="*/ 0 w 400051"/>
              <a:gd name="connsiteY0" fmla="*/ 63517 h 227019"/>
              <a:gd name="connsiteX1" fmla="*/ 133224 w 400051"/>
              <a:gd name="connsiteY1" fmla="*/ 227019 h 227019"/>
              <a:gd name="connsiteX2" fmla="*/ 400051 w 400051"/>
              <a:gd name="connsiteY2" fmla="*/ 0 h 227019"/>
              <a:gd name="connsiteX0" fmla="*/ 0 w 391850"/>
              <a:gd name="connsiteY0" fmla="*/ 100421 h 227019"/>
              <a:gd name="connsiteX1" fmla="*/ 125023 w 391850"/>
              <a:gd name="connsiteY1" fmla="*/ 227019 h 227019"/>
              <a:gd name="connsiteX2" fmla="*/ 391850 w 391850"/>
              <a:gd name="connsiteY2" fmla="*/ 0 h 2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50" h="227019">
                <a:moveTo>
                  <a:pt x="0" y="100421"/>
                </a:moveTo>
                <a:lnTo>
                  <a:pt x="125023" y="227019"/>
                </a:lnTo>
                <a:lnTo>
                  <a:pt x="391850" y="0"/>
                </a:lnTo>
              </a:path>
            </a:pathLst>
          </a:custGeom>
          <a:noFill/>
          <a:ln w="63500" cap="rnd">
            <a:solidFill>
              <a:srgbClr val="49B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868AF32C-B00D-8344-B907-D239EF3338FE}"/>
              </a:ext>
            </a:extLst>
          </p:cNvPr>
          <p:cNvSpPr/>
          <p:nvPr/>
        </p:nvSpPr>
        <p:spPr>
          <a:xfrm>
            <a:off x="2669232" y="4256260"/>
            <a:ext cx="260591" cy="150974"/>
          </a:xfrm>
          <a:custGeom>
            <a:avLst/>
            <a:gdLst>
              <a:gd name="connsiteX0" fmla="*/ 0 w 375449"/>
              <a:gd name="connsiteY0" fmla="*/ 133224 h 296726"/>
              <a:gd name="connsiteX1" fmla="*/ 133224 w 375449"/>
              <a:gd name="connsiteY1" fmla="*/ 296726 h 296726"/>
              <a:gd name="connsiteX2" fmla="*/ 375449 w 375449"/>
              <a:gd name="connsiteY2" fmla="*/ 0 h 296726"/>
              <a:gd name="connsiteX0" fmla="*/ 0 w 400051"/>
              <a:gd name="connsiteY0" fmla="*/ 63517 h 227019"/>
              <a:gd name="connsiteX1" fmla="*/ 133224 w 400051"/>
              <a:gd name="connsiteY1" fmla="*/ 227019 h 227019"/>
              <a:gd name="connsiteX2" fmla="*/ 400051 w 400051"/>
              <a:gd name="connsiteY2" fmla="*/ 0 h 227019"/>
              <a:gd name="connsiteX0" fmla="*/ 0 w 391850"/>
              <a:gd name="connsiteY0" fmla="*/ 100421 h 227019"/>
              <a:gd name="connsiteX1" fmla="*/ 125023 w 391850"/>
              <a:gd name="connsiteY1" fmla="*/ 227019 h 227019"/>
              <a:gd name="connsiteX2" fmla="*/ 391850 w 391850"/>
              <a:gd name="connsiteY2" fmla="*/ 0 h 2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50" h="227019">
                <a:moveTo>
                  <a:pt x="0" y="100421"/>
                </a:moveTo>
                <a:lnTo>
                  <a:pt x="125023" y="227019"/>
                </a:lnTo>
                <a:lnTo>
                  <a:pt x="391850" y="0"/>
                </a:lnTo>
              </a:path>
            </a:pathLst>
          </a:custGeom>
          <a:noFill/>
          <a:ln w="63500" cap="rnd">
            <a:solidFill>
              <a:srgbClr val="49B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19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203598"/>
            <a:ext cx="8136904" cy="360040"/>
          </a:xfrm>
        </p:spPr>
        <p:txBody>
          <a:bodyPr/>
          <a:lstStyle/>
          <a:p>
            <a:r>
              <a:rPr lang="fr-FR" sz="1800" b="0" u="sng" dirty="0"/>
              <a:t>Rappel :</a:t>
            </a:r>
            <a:r>
              <a:rPr lang="fr-FR" sz="1800" b="0" dirty="0"/>
              <a:t> </a:t>
            </a:r>
            <a:r>
              <a:rPr lang="fr-FR" sz="1800" dirty="0">
                <a:solidFill>
                  <a:srgbClr val="49B170"/>
                </a:solidFill>
              </a:rPr>
              <a:t>Mesures 2023-2024 </a:t>
            </a:r>
            <a:r>
              <a:rPr lang="fr-FR" sz="1800" dirty="0"/>
              <a:t>pour mieux soutenir l’équipe éducative 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1259632" y="1851670"/>
            <a:ext cx="3240360" cy="1876010"/>
            <a:chOff x="971600" y="2029052"/>
            <a:chExt cx="3240360" cy="18760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302433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L’exercice de </a:t>
              </a:r>
              <a:r>
                <a:rPr lang="fr-FR" b="1" dirty="0">
                  <a:solidFill>
                    <a:srgbClr val="49B170"/>
                  </a:solidFill>
                </a:rPr>
                <a:t>nouvelles missions</a:t>
              </a:r>
              <a:r>
                <a:rPr lang="fr-FR" b="1" dirty="0"/>
                <a:t> </a:t>
              </a:r>
              <a:r>
                <a:rPr lang="fr-FR" dirty="0"/>
                <a:t>par les enseignants volontaires grâce à la part fonctionnelle </a:t>
              </a:r>
              <a:r>
                <a:rPr lang="fr-FR" dirty="0" err="1"/>
                <a:t>Isoe</a:t>
              </a:r>
              <a:r>
                <a:rPr lang="fr-FR" dirty="0"/>
                <a:t>/</a:t>
              </a:r>
              <a:r>
                <a:rPr lang="fr-FR" dirty="0" err="1"/>
                <a:t>Isae</a:t>
              </a:r>
              <a:r>
                <a:rPr lang="fr-FR" dirty="0"/>
                <a:t>, dite Pacte 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477328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0572B8F-2A1C-7044-AF44-629A4BCDF503}"/>
              </a:ext>
            </a:extLst>
          </p:cNvPr>
          <p:cNvGrpSpPr/>
          <p:nvPr/>
        </p:nvGrpSpPr>
        <p:grpSpPr>
          <a:xfrm>
            <a:off x="5076056" y="1851670"/>
            <a:ext cx="3156790" cy="1876010"/>
            <a:chOff x="971600" y="2029052"/>
            <a:chExt cx="3156790" cy="18760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7E731-DA2B-1445-A7A6-200819F60F8C}"/>
                </a:ext>
              </a:extLst>
            </p:cNvPr>
            <p:cNvSpPr/>
            <p:nvPr/>
          </p:nvSpPr>
          <p:spPr>
            <a:xfrm>
              <a:off x="1185051" y="2427734"/>
              <a:ext cx="294333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L’offre de </a:t>
              </a:r>
              <a:r>
                <a:rPr lang="fr-FR" b="1" dirty="0">
                  <a:solidFill>
                    <a:srgbClr val="49B170"/>
                  </a:solidFill>
                </a:rPr>
                <a:t>formation</a:t>
              </a:r>
              <a:r>
                <a:rPr lang="fr-FR" dirty="0"/>
                <a:t> destinée aux chefs d’établissement et à leurs adjoints nouvellement affectés 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96A21AA-A235-0E4D-A1E1-B684022674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477328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BEDC120-4A23-6649-A580-7E1C3B8624C1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5321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452711-8CA1-F24A-90CF-20BADA1F200D}"/>
              </a:ext>
            </a:extLst>
          </p:cNvPr>
          <p:cNvSpPr/>
          <p:nvPr/>
        </p:nvSpPr>
        <p:spPr>
          <a:xfrm>
            <a:off x="827583" y="1779662"/>
            <a:ext cx="230174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Maîtrise insuffisante</a:t>
            </a: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>des savoirs fondamentaux </a:t>
            </a:r>
            <a:r>
              <a:rPr lang="fr-FR" sz="1400" b="1" dirty="0" smtClean="0"/>
              <a:t>par les lycéens professionnels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43,1 % </a:t>
            </a:r>
            <a:r>
              <a:rPr lang="fr-FR" sz="1400" dirty="0"/>
              <a:t>des élèves de seconde professionnelle arrivent au lycée avec une maîtrise fragile ou insuffisante en français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67,4 % </a:t>
            </a:r>
            <a:r>
              <a:rPr lang="fr-FR" sz="1400" dirty="0"/>
              <a:t>avec une maîtrise fragile ou insuffisante en mathématiques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F32DA9-6E47-C84E-9394-CD691092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44" y="1810880"/>
            <a:ext cx="422508" cy="5364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FE36FB-18E3-7242-9CF5-64FD09687272}"/>
              </a:ext>
            </a:extLst>
          </p:cNvPr>
          <p:cNvSpPr/>
          <p:nvPr/>
        </p:nvSpPr>
        <p:spPr>
          <a:xfrm>
            <a:off x="3582221" y="1779662"/>
            <a:ext cx="24075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Insertion </a:t>
            </a:r>
            <a:r>
              <a:rPr lang="fr-FR" sz="1400" b="1" dirty="0"/>
              <a:t>professionnelle </a:t>
            </a:r>
            <a:r>
              <a:rPr lang="fr-FR" sz="1400" b="1" dirty="0" smtClean="0"/>
              <a:t>insuffisante des </a:t>
            </a:r>
            <a:r>
              <a:rPr lang="fr-FR" sz="1400" b="1" dirty="0"/>
              <a:t>bacheliers </a:t>
            </a:r>
            <a:r>
              <a:rPr lang="fr-FR" sz="1400" b="1" dirty="0" smtClean="0"/>
              <a:t>professionnels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64 % </a:t>
            </a:r>
            <a:r>
              <a:rPr lang="fr-FR" sz="1400" dirty="0"/>
              <a:t>ne sont pas en emploi à 6 mois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43 % </a:t>
            </a:r>
            <a:r>
              <a:rPr lang="fr-FR" sz="1400" dirty="0"/>
              <a:t>ne sont pas en emploi à 24 mois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28 % </a:t>
            </a:r>
            <a:r>
              <a:rPr lang="fr-FR" sz="1400" dirty="0"/>
              <a:t>n’ont jamais été en emploi dans les 24 mois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2 sur 3 </a:t>
            </a:r>
            <a:r>
              <a:rPr lang="fr-FR" sz="1400" dirty="0"/>
              <a:t>en emploi à 6 mois n’exercent pas dans leur domaine de 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128F13-FB12-6E42-96B4-FE985DBE1160}"/>
              </a:ext>
            </a:extLst>
          </p:cNvPr>
          <p:cNvSpPr/>
          <p:nvPr/>
        </p:nvSpPr>
        <p:spPr>
          <a:xfrm>
            <a:off x="6588835" y="1779662"/>
            <a:ext cx="2231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Réussite insuffisante des </a:t>
            </a:r>
            <a:r>
              <a:rPr lang="fr-FR" sz="1400" b="1" dirty="0"/>
              <a:t>bacheliers professionnels en </a:t>
            </a:r>
            <a:r>
              <a:rPr lang="fr-FR" sz="1400" b="1" dirty="0" smtClean="0"/>
              <a:t>BTS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51,2 % </a:t>
            </a:r>
            <a:r>
              <a:rPr lang="fr-FR" sz="1400" dirty="0"/>
              <a:t>n’obtiennent pas leur BTS en 2 ans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46,6 % </a:t>
            </a:r>
            <a:r>
              <a:rPr lang="fr-FR" sz="1400" dirty="0"/>
              <a:t>ne l’obtiennent pas en 2 ou 3 ans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99B8366-0C84-364A-9EDC-F57E379F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1" y="1810880"/>
            <a:ext cx="422508" cy="53644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FE3D70-1090-5C4D-A701-7BE3E3FC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810880"/>
            <a:ext cx="422508" cy="5364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39445D6-B065-3043-82B1-5DB258C6D8D2}"/>
              </a:ext>
            </a:extLst>
          </p:cNvPr>
          <p:cNvSpPr/>
          <p:nvPr/>
        </p:nvSpPr>
        <p:spPr>
          <a:xfrm>
            <a:off x="6578684" y="4426541"/>
            <a:ext cx="2231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/>
              <a:t>Sources : Depp, SIES</a:t>
            </a:r>
            <a:r>
              <a:rPr lang="fr-FR" sz="1000" i="1" dirty="0" smtClean="0"/>
              <a:t>, 2022 </a:t>
            </a:r>
            <a:r>
              <a:rPr lang="fr-FR" sz="1000" i="1" dirty="0"/>
              <a:t>et 2023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11560" y="1203598"/>
            <a:ext cx="8136904" cy="360040"/>
          </a:xfrm>
        </p:spPr>
        <p:txBody>
          <a:bodyPr/>
          <a:lstStyle/>
          <a:p>
            <a:r>
              <a:rPr lang="fr-FR" sz="1800" b="0" u="sng" dirty="0"/>
              <a:t>Rappel :</a:t>
            </a:r>
            <a:r>
              <a:rPr lang="fr-FR" sz="1800" b="0" dirty="0"/>
              <a:t> </a:t>
            </a:r>
            <a:r>
              <a:rPr lang="fr-FR" sz="1800" dirty="0" smtClean="0">
                <a:solidFill>
                  <a:srgbClr val="49B170"/>
                </a:solidFill>
              </a:rPr>
              <a:t>Constats </a:t>
            </a:r>
            <a:r>
              <a:rPr lang="fr-FR" sz="1800" dirty="0" smtClean="0"/>
              <a:t>avant la réforme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8743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452711-8CA1-F24A-90CF-20BADA1F200D}"/>
              </a:ext>
            </a:extLst>
          </p:cNvPr>
          <p:cNvSpPr/>
          <p:nvPr/>
        </p:nvSpPr>
        <p:spPr>
          <a:xfrm>
            <a:off x="1960219" y="2427734"/>
            <a:ext cx="2323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9B170"/>
                </a:solidFill>
              </a:rPr>
              <a:t>Consolider</a:t>
            </a:r>
            <a:r>
              <a:rPr lang="fr-FR" b="1" dirty="0"/>
              <a:t> les enseignements</a:t>
            </a:r>
            <a:br>
              <a:rPr lang="fr-FR" b="1" dirty="0"/>
            </a:br>
            <a:r>
              <a:rPr lang="fr-FR" b="1" dirty="0"/>
              <a:t>relatifs aux savoirs fondamentaux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FAF496-592C-0C46-9CAB-F29411128552}"/>
              </a:ext>
            </a:extLst>
          </p:cNvPr>
          <p:cNvSpPr/>
          <p:nvPr/>
        </p:nvSpPr>
        <p:spPr>
          <a:xfrm>
            <a:off x="5436096" y="2427734"/>
            <a:ext cx="2566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9B170"/>
                </a:solidFill>
              </a:rPr>
              <a:t>Réorganiser</a:t>
            </a:r>
            <a:r>
              <a:rPr lang="fr-FR" b="1" dirty="0"/>
              <a:t> l’année de terminale</a:t>
            </a:r>
            <a:r>
              <a:rPr lang="fr-FR" dirty="0"/>
              <a:t> pour mieux préparer le parcours post-bac 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F32DA9-6E47-C84E-9394-CD691092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99742"/>
            <a:ext cx="621864" cy="78955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0DC0010-09AF-E34F-A936-650961257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32" y="2499742"/>
            <a:ext cx="621864" cy="78955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7D6D67F-ADD1-2449-8F63-510B3F60D9BB}"/>
              </a:ext>
            </a:extLst>
          </p:cNvPr>
          <p:cNvSpPr txBox="1">
            <a:spLocks/>
          </p:cNvSpPr>
          <p:nvPr/>
        </p:nvSpPr>
        <p:spPr bwMode="gray">
          <a:xfrm>
            <a:off x="899592" y="1769787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rgbClr val="49B170"/>
                </a:solidFill>
              </a:rPr>
              <a:t>Adaptation du cycle de formation au baccalauréat professionnel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1A9F17C-3DC0-B802-B175-9F7BBBA95939}"/>
              </a:ext>
            </a:extLst>
          </p:cNvPr>
          <p:cNvGrpSpPr/>
          <p:nvPr/>
        </p:nvGrpSpPr>
        <p:grpSpPr>
          <a:xfrm>
            <a:off x="539552" y="1316277"/>
            <a:ext cx="2037141" cy="265169"/>
            <a:chOff x="539552" y="1312859"/>
            <a:chExt cx="2037141" cy="265169"/>
          </a:xfrm>
        </p:grpSpPr>
        <p:sp>
          <p:nvSpPr>
            <p:cNvPr id="22" name="Rectangle à coins arrondis 17">
              <a:extLst>
                <a:ext uri="{FF2B5EF4-FFF2-40B4-BE49-F238E27FC236}">
                  <a16:creationId xmlns:a16="http://schemas.microsoft.com/office/drawing/2014/main" id="{10A120E2-F174-CED4-E107-6D0BFDA53152}"/>
                </a:ext>
              </a:extLst>
            </p:cNvPr>
            <p:cNvSpPr/>
            <p:nvPr/>
          </p:nvSpPr>
          <p:spPr>
            <a:xfrm rot="21449918">
              <a:off x="539552" y="1352967"/>
              <a:ext cx="1999507" cy="225061"/>
            </a:xfrm>
            <a:prstGeom prst="roundRect">
              <a:avLst/>
            </a:prstGeom>
            <a:solidFill>
              <a:srgbClr val="49B1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/>
            </a:p>
          </p:txBody>
        </p:sp>
        <p:sp>
          <p:nvSpPr>
            <p:cNvPr id="23" name="Rectangle à coins arrondis 19">
              <a:extLst>
                <a:ext uri="{FF2B5EF4-FFF2-40B4-BE49-F238E27FC236}">
                  <a16:creationId xmlns:a16="http://schemas.microsoft.com/office/drawing/2014/main" id="{F688D54E-745D-E483-0F62-E92045472F50}"/>
                </a:ext>
              </a:extLst>
            </p:cNvPr>
            <p:cNvSpPr/>
            <p:nvPr/>
          </p:nvSpPr>
          <p:spPr>
            <a:xfrm rot="21449918">
              <a:off x="577186" y="1312859"/>
              <a:ext cx="1999507" cy="225061"/>
            </a:xfrm>
            <a:prstGeom prst="roundRect">
              <a:avLst/>
            </a:prstGeom>
            <a:solidFill>
              <a:srgbClr val="19412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0FBF0"/>
                  </a:solidFill>
                </a:rPr>
                <a:t>NOUVEAUTÉ 2024-2025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419216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c7ddd52-0a06-43b1-a35c-dcb15ea2e3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20775</TotalTime>
  <Words>1651</Words>
  <Application>Microsoft Office PowerPoint</Application>
  <PresentationFormat>Affichage à l'écran (16:9)</PresentationFormat>
  <Paragraphs>252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MINISTÈRIEL</vt:lpstr>
      <vt:lpstr>Présentation PowerPoint</vt:lpstr>
      <vt:lpstr>À la rentrée 2024, la réforme des lycées professionnels continue de se déployer dans votre lycée autour de 3 priorités :</vt:lpstr>
      <vt:lpstr>Rappel : Mesures 2023-2024 pour mieux accompagner chaque lycéen</vt:lpstr>
      <vt:lpstr>Rappel : Mesures 2023-2024 pour mieux accompagner chaque lycéen</vt:lpstr>
      <vt:lpstr>Rappel : Mesures 2023-2024 pour mieux répondre aux enjeux économiques </vt:lpstr>
      <vt:lpstr>Rappel : Mesures 2023-2024 pour mieux répondre aux enjeux économiques </vt:lpstr>
      <vt:lpstr>Rappel : Mesures 2023-2024 pour mieux soutenir l’équipe éducative </vt:lpstr>
      <vt:lpstr>Rappel : Constats avant la réforme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SEBASTIEN BEGEY</cp:lastModifiedBy>
  <cp:revision>976</cp:revision>
  <cp:lastPrinted>2024-02-05T08:58:46Z</cp:lastPrinted>
  <dcterms:created xsi:type="dcterms:W3CDTF">2020-03-05T15:21:24Z</dcterms:created>
  <dcterms:modified xsi:type="dcterms:W3CDTF">2024-05-14T08:21:40Z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