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818" r:id="rId5"/>
  </p:sldMasterIdLst>
  <p:notesMasterIdLst>
    <p:notesMasterId r:id="rId52"/>
  </p:notesMasterIdLst>
  <p:sldIdLst>
    <p:sldId id="570" r:id="rId6"/>
    <p:sldId id="614" r:id="rId7"/>
    <p:sldId id="646" r:id="rId8"/>
    <p:sldId id="571" r:id="rId9"/>
    <p:sldId id="600" r:id="rId10"/>
    <p:sldId id="647" r:id="rId11"/>
    <p:sldId id="598" r:id="rId12"/>
    <p:sldId id="629" r:id="rId13"/>
    <p:sldId id="616" r:id="rId14"/>
    <p:sldId id="648" r:id="rId15"/>
    <p:sldId id="527" r:id="rId16"/>
    <p:sldId id="649" r:id="rId17"/>
    <p:sldId id="685" r:id="rId18"/>
    <p:sldId id="686" r:id="rId19"/>
    <p:sldId id="687" r:id="rId20"/>
    <p:sldId id="688" r:id="rId21"/>
    <p:sldId id="689" r:id="rId22"/>
    <p:sldId id="690" r:id="rId23"/>
    <p:sldId id="650" r:id="rId24"/>
    <p:sldId id="617" r:id="rId25"/>
    <p:sldId id="619" r:id="rId26"/>
    <p:sldId id="573" r:id="rId27"/>
    <p:sldId id="601" r:id="rId28"/>
    <p:sldId id="588" r:id="rId29"/>
    <p:sldId id="595" r:id="rId30"/>
    <p:sldId id="651" r:id="rId31"/>
    <p:sldId id="684" r:id="rId32"/>
    <p:sldId id="653" r:id="rId33"/>
    <p:sldId id="654" r:id="rId34"/>
    <p:sldId id="655" r:id="rId35"/>
    <p:sldId id="678" r:id="rId36"/>
    <p:sldId id="694" r:id="rId37"/>
    <p:sldId id="680" r:id="rId38"/>
    <p:sldId id="682" r:id="rId39"/>
    <p:sldId id="675" r:id="rId40"/>
    <p:sldId id="695" r:id="rId41"/>
    <p:sldId id="693" r:id="rId42"/>
    <p:sldId id="656" r:id="rId43"/>
    <p:sldId id="602" r:id="rId44"/>
    <p:sldId id="640" r:id="rId45"/>
    <p:sldId id="638" r:id="rId46"/>
    <p:sldId id="657" r:id="rId47"/>
    <p:sldId id="658" r:id="rId48"/>
    <p:sldId id="659" r:id="rId49"/>
    <p:sldId id="660" r:id="rId50"/>
    <p:sldId id="664" r:id="rId51"/>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255" userDrawn="1">
          <p15:clr>
            <a:srgbClr val="A4A3A4"/>
          </p15:clr>
        </p15:guide>
        <p15:guide id="3" orient="horz" pos="1139" userDrawn="1">
          <p15:clr>
            <a:srgbClr val="A4A3A4"/>
          </p15:clr>
        </p15:guide>
        <p15:guide id="4" orient="horz" pos="1095" userDrawn="1">
          <p15:clr>
            <a:srgbClr val="A4A3A4"/>
          </p15:clr>
        </p15:guide>
        <p15:guide id="5" orient="horz" pos="4065" userDrawn="1">
          <p15:clr>
            <a:srgbClr val="A4A3A4"/>
          </p15:clr>
        </p15:guide>
        <p15:guide id="6" orient="horz" pos="4201" userDrawn="1">
          <p15:clr>
            <a:srgbClr val="A4A3A4"/>
          </p15:clr>
        </p15:guide>
        <p15:guide id="7" pos="2880" userDrawn="1">
          <p15:clr>
            <a:srgbClr val="A4A3A4"/>
          </p15:clr>
        </p15:guide>
        <p15:guide id="8" pos="476" userDrawn="1">
          <p15:clr>
            <a:srgbClr val="A4A3A4"/>
          </p15:clr>
        </p15:guide>
        <p15:guide id="9" pos="5193" userDrawn="1">
          <p15:clr>
            <a:srgbClr val="A4A3A4"/>
          </p15:clr>
        </p15:guide>
        <p15:guide id="10"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GINIE GIRAUD" initials="VG" lastIdx="10" clrIdx="0">
    <p:extLst>
      <p:ext uri="{19B8F6BF-5375-455C-9EA6-DF929625EA0E}">
        <p15:presenceInfo xmlns:p15="http://schemas.microsoft.com/office/powerpoint/2012/main" userId="S-1-5-21-1616320312-2655828719-4280963109-78503" providerId="AD"/>
      </p:ext>
    </p:extLst>
  </p:cmAuthor>
  <p:cmAuthor id="2" name="CARINE DEVOIR" initials="CD" lastIdx="9" clrIdx="1">
    <p:extLst>
      <p:ext uri="{19B8F6BF-5375-455C-9EA6-DF929625EA0E}">
        <p15:presenceInfo xmlns:p15="http://schemas.microsoft.com/office/powerpoint/2012/main" userId="S-1-5-21-1616320312-2655828719-4280963109-37521" providerId="AD"/>
      </p:ext>
    </p:extLst>
  </p:cmAuthor>
  <p:cmAuthor id="3" name="AURELIE LETELLIER" initials="AL" lastIdx="2" clrIdx="2">
    <p:extLst>
      <p:ext uri="{19B8F6BF-5375-455C-9EA6-DF929625EA0E}">
        <p15:presenceInfo xmlns:p15="http://schemas.microsoft.com/office/powerpoint/2012/main" userId="S-1-5-21-1616320312-2655828719-4280963109-26176" providerId="AD"/>
      </p:ext>
    </p:extLst>
  </p:cmAuthor>
  <p:cmAuthor id="4" name="CORALIE BENOIST" initials="CB" lastIdx="9" clrIdx="3">
    <p:extLst>
      <p:ext uri="{19B8F6BF-5375-455C-9EA6-DF929625EA0E}">
        <p15:presenceInfo xmlns:p15="http://schemas.microsoft.com/office/powerpoint/2012/main" userId="S-1-5-21-1616320312-2655828719-4280963109-352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280"/>
    <a:srgbClr val="0E2579"/>
    <a:srgbClr val="E5E3F1"/>
    <a:srgbClr val="E7792B"/>
    <a:srgbClr val="BCCF00"/>
    <a:srgbClr val="94D000"/>
    <a:srgbClr val="C7DF7B"/>
    <a:srgbClr val="B0D243"/>
    <a:srgbClr val="C5E6FD"/>
    <a:srgbClr val="D5EC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99" autoAdjust="0"/>
    <p:restoredTop sz="94343" autoAdjust="0"/>
  </p:normalViewPr>
  <p:slideViewPr>
    <p:cSldViewPr showGuides="1">
      <p:cViewPr varScale="1">
        <p:scale>
          <a:sx n="115" d="100"/>
          <a:sy n="115" d="100"/>
        </p:scale>
        <p:origin x="1464" y="102"/>
      </p:cViewPr>
      <p:guideLst>
        <p:guide orient="horz" pos="2160"/>
        <p:guide orient="horz" pos="255"/>
        <p:guide orient="horz" pos="1139"/>
        <p:guide orient="horz" pos="1095"/>
        <p:guide orient="horz" pos="4065"/>
        <p:guide orient="horz" pos="4201"/>
        <p:guide pos="2880"/>
        <p:guide pos="476"/>
        <p:guide pos="5193"/>
        <p:guide pos="5465"/>
      </p:guideLst>
    </p:cSldViewPr>
  </p:slid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BEB597-17FC-46F4-A5EB-635DAAACF9BF}" type="doc">
      <dgm:prSet loTypeId="urn:microsoft.com/office/officeart/2005/8/layout/process1" loCatId="process" qsTypeId="urn:microsoft.com/office/officeart/2005/8/quickstyle/simple1" qsCatId="simple" csTypeId="urn:microsoft.com/office/officeart/2005/8/colors/accent1_2" csCatId="accent1" phldr="1"/>
      <dgm:spPr/>
    </dgm:pt>
    <dgm:pt modelId="{3E96C2F7-BC85-49DD-AD3C-905E21F5CFD8}">
      <dgm:prSet phldrT="[Texte]"/>
      <dgm:spPr>
        <a:xfrm>
          <a:off x="893696" y="427807"/>
          <a:ext cx="636832" cy="417921"/>
        </a:xfrm>
        <a:prstGeom prst="roundRect">
          <a:avLst>
            <a:gd name="adj" fmla="val 10000"/>
          </a:avLst>
        </a:prstGeom>
        <a:solidFill>
          <a:schemeClr val="bg1"/>
        </a:solidFill>
        <a:ln w="12700" cap="flat" cmpd="sng" algn="ctr">
          <a:solidFill>
            <a:srgbClr val="0E2579"/>
          </a:solidFill>
          <a:prstDash val="solid"/>
          <a:miter lim="800000"/>
        </a:ln>
        <a:effectLst/>
      </dgm:spPr>
      <dgm:t>
        <a:bodyPr/>
        <a:lstStyle/>
        <a:p>
          <a:r>
            <a:rPr lang="fr-FR" dirty="0">
              <a:solidFill>
                <a:sysClr val="windowText" lastClr="000000"/>
              </a:solidFill>
              <a:latin typeface="+mj-lt"/>
              <a:ea typeface="+mn-ea"/>
              <a:cs typeface="+mn-cs"/>
            </a:rPr>
            <a:t>25</a:t>
          </a:r>
        </a:p>
      </dgm:t>
    </dgm:pt>
    <dgm:pt modelId="{69429AF5-555B-4850-AEEC-3E3F013659E2}" type="parTrans" cxnId="{9BCA6BA7-6557-400A-BD56-3BC76CED449A}">
      <dgm:prSet/>
      <dgm:spPr/>
      <dgm:t>
        <a:bodyPr/>
        <a:lstStyle/>
        <a:p>
          <a:endParaRPr lang="fr-FR"/>
        </a:p>
      </dgm:t>
    </dgm:pt>
    <dgm:pt modelId="{CFAA40CB-ADBF-4A20-BBE6-989EB4093C6D}" type="sibTrans" cxnId="{9BCA6BA7-6557-400A-BD56-3BC76CED449A}">
      <dgm:prSet/>
      <dgm:spPr>
        <a:xfrm>
          <a:off x="1592069" y="536900"/>
          <a:ext cx="135008" cy="157934"/>
        </a:xfrm>
        <a:prstGeom prst="rightArrow">
          <a:avLst>
            <a:gd name="adj1" fmla="val 60000"/>
            <a:gd name="adj2" fmla="val 50000"/>
          </a:avLst>
        </a:prstGeom>
        <a:solidFill>
          <a:sysClr val="window" lastClr="FFFFFF"/>
        </a:solidFill>
        <a:ln>
          <a:noFill/>
        </a:ln>
        <a:effectLst/>
      </dgm:spPr>
      <dgm:t>
        <a:bodyPr/>
        <a:lstStyle/>
        <a:p>
          <a:endParaRPr lang="fr-FR" dirty="0">
            <a:solidFill>
              <a:sysClr val="window" lastClr="FFFFFF"/>
            </a:solidFill>
            <a:latin typeface="Calibri" panose="020F0502020204030204"/>
            <a:ea typeface="+mn-ea"/>
            <a:cs typeface="+mn-cs"/>
          </a:endParaRPr>
        </a:p>
      </dgm:t>
    </dgm:pt>
    <dgm:pt modelId="{2F553F40-FE23-4833-A139-DD0AA872C390}">
      <dgm:prSet phldrT="[Texte]"/>
      <dgm:spPr>
        <a:xfrm>
          <a:off x="1785261" y="427807"/>
          <a:ext cx="636832" cy="417921"/>
        </a:xfrm>
        <a:prstGeom prst="roundRect">
          <a:avLst>
            <a:gd name="adj" fmla="val 10000"/>
          </a:avLst>
        </a:prstGeom>
        <a:solidFill>
          <a:schemeClr val="bg1"/>
        </a:solidFill>
        <a:ln w="12700" cap="flat" cmpd="sng" algn="ctr">
          <a:solidFill>
            <a:srgbClr val="0E2579"/>
          </a:solidFill>
          <a:prstDash val="solid"/>
          <a:miter lim="800000"/>
        </a:ln>
        <a:effectLst/>
      </dgm:spPr>
      <dgm:t>
        <a:bodyPr/>
        <a:lstStyle/>
        <a:p>
          <a:r>
            <a:rPr lang="fr-FR" dirty="0">
              <a:solidFill>
                <a:sysClr val="windowText" lastClr="000000"/>
              </a:solidFill>
              <a:latin typeface="+mj-lt"/>
              <a:ea typeface="+mn-ea"/>
              <a:cs typeface="+mn-cs"/>
            </a:rPr>
            <a:t>20</a:t>
          </a:r>
        </a:p>
      </dgm:t>
    </dgm:pt>
    <dgm:pt modelId="{3CFD7BF8-D299-4297-BD04-30FA544246B5}" type="parTrans" cxnId="{91561DA8-DD77-4F7C-A04A-E0099C6BAB6D}">
      <dgm:prSet/>
      <dgm:spPr/>
      <dgm:t>
        <a:bodyPr/>
        <a:lstStyle/>
        <a:p>
          <a:endParaRPr lang="fr-FR"/>
        </a:p>
      </dgm:t>
    </dgm:pt>
    <dgm:pt modelId="{A715F714-7CF5-40AA-B7EC-577DD8C2CEC1}" type="sibTrans" cxnId="{91561DA8-DD77-4F7C-A04A-E0099C6BAB6D}">
      <dgm:prSet/>
      <dgm:spPr/>
      <dgm:t>
        <a:bodyPr/>
        <a:lstStyle/>
        <a:p>
          <a:endParaRPr lang="fr-FR"/>
        </a:p>
      </dgm:t>
    </dgm:pt>
    <dgm:pt modelId="{B05E38AA-4DAB-4D7A-A7F5-459F3AD46682}">
      <dgm:prSet/>
      <dgm:spPr>
        <a:xfrm>
          <a:off x="2130" y="427807"/>
          <a:ext cx="636832" cy="417921"/>
        </a:xfrm>
        <a:prstGeom prst="roundRect">
          <a:avLst>
            <a:gd name="adj" fmla="val 10000"/>
          </a:avLst>
        </a:prstGeom>
        <a:solidFill>
          <a:schemeClr val="bg1"/>
        </a:solidFill>
        <a:ln w="12700" cap="flat" cmpd="sng" algn="ctr">
          <a:solidFill>
            <a:srgbClr val="0E2579"/>
          </a:solidFill>
          <a:prstDash val="solid"/>
          <a:miter lim="800000"/>
        </a:ln>
        <a:effectLst/>
      </dgm:spPr>
      <dgm:t>
        <a:bodyPr/>
        <a:lstStyle/>
        <a:p>
          <a:r>
            <a:rPr lang="fr-FR" dirty="0">
              <a:solidFill>
                <a:sysClr val="windowText" lastClr="000000"/>
              </a:solidFill>
              <a:latin typeface="+mj-lt"/>
              <a:ea typeface="+mn-ea"/>
              <a:cs typeface="+mn-cs"/>
            </a:rPr>
            <a:t>11</a:t>
          </a:r>
        </a:p>
      </dgm:t>
    </dgm:pt>
    <dgm:pt modelId="{500E5799-18F8-41BB-8FCF-6C54C27BBA59}" type="parTrans" cxnId="{F7C0EF07-A9E2-4189-8C77-9984F8BD8D2E}">
      <dgm:prSet/>
      <dgm:spPr/>
      <dgm:t>
        <a:bodyPr/>
        <a:lstStyle/>
        <a:p>
          <a:endParaRPr lang="fr-FR"/>
        </a:p>
      </dgm:t>
    </dgm:pt>
    <dgm:pt modelId="{7C285F78-20C6-4106-9803-D28F80CB0493}" type="sibTrans" cxnId="{F7C0EF07-A9E2-4189-8C77-9984F8BD8D2E}">
      <dgm:prSet/>
      <dgm:spPr>
        <a:xfrm flipH="1">
          <a:off x="803493" y="610003"/>
          <a:ext cx="45720" cy="53530"/>
        </a:xfrm>
        <a:prstGeom prst="rightArrow">
          <a:avLst>
            <a:gd name="adj1" fmla="val 60000"/>
            <a:gd name="adj2" fmla="val 50000"/>
          </a:avLst>
        </a:prstGeom>
        <a:solidFill>
          <a:sysClr val="window" lastClr="FFFFFF"/>
        </a:solidFill>
        <a:ln>
          <a:noFill/>
        </a:ln>
        <a:effectLst/>
      </dgm:spPr>
      <dgm:t>
        <a:bodyPr/>
        <a:lstStyle/>
        <a:p>
          <a:endParaRPr lang="fr-FR" dirty="0">
            <a:solidFill>
              <a:sysClr val="window" lastClr="FFFFFF"/>
            </a:solidFill>
            <a:latin typeface="Calibri" panose="020F0502020204030204"/>
            <a:ea typeface="+mn-ea"/>
            <a:cs typeface="+mn-cs"/>
          </a:endParaRPr>
        </a:p>
      </dgm:t>
    </dgm:pt>
    <dgm:pt modelId="{53E0A0D0-1995-4FE2-925A-B5A9C1D9C3B8}" type="pres">
      <dgm:prSet presAssocID="{0CBEB597-17FC-46F4-A5EB-635DAAACF9BF}" presName="Name0" presStyleCnt="0">
        <dgm:presLayoutVars>
          <dgm:dir/>
          <dgm:resizeHandles val="exact"/>
        </dgm:presLayoutVars>
      </dgm:prSet>
      <dgm:spPr/>
    </dgm:pt>
    <dgm:pt modelId="{953EEC3C-7364-4080-B95D-64F1DF70DCF3}" type="pres">
      <dgm:prSet presAssocID="{B05E38AA-4DAB-4D7A-A7F5-459F3AD46682}" presName="node" presStyleLbl="node1" presStyleIdx="0" presStyleCnt="3">
        <dgm:presLayoutVars>
          <dgm:bulletEnabled val="1"/>
        </dgm:presLayoutVars>
      </dgm:prSet>
      <dgm:spPr/>
      <dgm:t>
        <a:bodyPr/>
        <a:lstStyle/>
        <a:p>
          <a:endParaRPr lang="fr-FR"/>
        </a:p>
      </dgm:t>
    </dgm:pt>
    <dgm:pt modelId="{400C4266-920F-4D72-92F1-C61DBF24E4B6}" type="pres">
      <dgm:prSet presAssocID="{7C285F78-20C6-4106-9803-D28F80CB0493}" presName="sibTrans" presStyleLbl="sibTrans2D1" presStyleIdx="0" presStyleCnt="2" custFlipHor="1" custScaleX="33865" custScaleY="33894" custLinFactNeighborX="41629"/>
      <dgm:spPr/>
      <dgm:t>
        <a:bodyPr/>
        <a:lstStyle/>
        <a:p>
          <a:endParaRPr lang="fr-FR"/>
        </a:p>
      </dgm:t>
    </dgm:pt>
    <dgm:pt modelId="{C5C8C6FF-AA1E-45B1-BD63-597A1E94DC74}" type="pres">
      <dgm:prSet presAssocID="{7C285F78-20C6-4106-9803-D28F80CB0493}" presName="connectorText" presStyleLbl="sibTrans2D1" presStyleIdx="0" presStyleCnt="2"/>
      <dgm:spPr/>
      <dgm:t>
        <a:bodyPr/>
        <a:lstStyle/>
        <a:p>
          <a:endParaRPr lang="fr-FR"/>
        </a:p>
      </dgm:t>
    </dgm:pt>
    <dgm:pt modelId="{808DD1D8-984A-4319-8B1C-3091EA9A43AA}" type="pres">
      <dgm:prSet presAssocID="{3E96C2F7-BC85-49DD-AD3C-905E21F5CFD8}" presName="node" presStyleLbl="node1" presStyleIdx="1" presStyleCnt="3">
        <dgm:presLayoutVars>
          <dgm:bulletEnabled val="1"/>
        </dgm:presLayoutVars>
      </dgm:prSet>
      <dgm:spPr/>
      <dgm:t>
        <a:bodyPr/>
        <a:lstStyle/>
        <a:p>
          <a:endParaRPr lang="fr-FR"/>
        </a:p>
      </dgm:t>
    </dgm:pt>
    <dgm:pt modelId="{8EF7B632-F798-4D23-96DD-511B8592C6DA}" type="pres">
      <dgm:prSet presAssocID="{CFAA40CB-ADBF-4A20-BBE6-989EB4093C6D}" presName="sibTrans" presStyleLbl="sibTrans2D1" presStyleIdx="1" presStyleCnt="2" custLinFactNeighborX="-1587" custLinFactNeighborY="-13234"/>
      <dgm:spPr/>
      <dgm:t>
        <a:bodyPr/>
        <a:lstStyle/>
        <a:p>
          <a:endParaRPr lang="fr-FR"/>
        </a:p>
      </dgm:t>
    </dgm:pt>
    <dgm:pt modelId="{1F06F1A0-4AED-4860-9CF0-232D12B497A2}" type="pres">
      <dgm:prSet presAssocID="{CFAA40CB-ADBF-4A20-BBE6-989EB4093C6D}" presName="connectorText" presStyleLbl="sibTrans2D1" presStyleIdx="1" presStyleCnt="2"/>
      <dgm:spPr/>
      <dgm:t>
        <a:bodyPr/>
        <a:lstStyle/>
        <a:p>
          <a:endParaRPr lang="fr-FR"/>
        </a:p>
      </dgm:t>
    </dgm:pt>
    <dgm:pt modelId="{30E074C9-16D5-4CA0-8DC2-7C1EFE3CAF7C}" type="pres">
      <dgm:prSet presAssocID="{2F553F40-FE23-4833-A139-DD0AA872C390}" presName="node" presStyleLbl="node1" presStyleIdx="2" presStyleCnt="3">
        <dgm:presLayoutVars>
          <dgm:bulletEnabled val="1"/>
        </dgm:presLayoutVars>
      </dgm:prSet>
      <dgm:spPr/>
      <dgm:t>
        <a:bodyPr/>
        <a:lstStyle/>
        <a:p>
          <a:endParaRPr lang="fr-FR"/>
        </a:p>
      </dgm:t>
    </dgm:pt>
  </dgm:ptLst>
  <dgm:cxnLst>
    <dgm:cxn modelId="{2F5C476D-AB90-4B3F-9574-D0CFE95DF1A9}" type="presOf" srcId="{B05E38AA-4DAB-4D7A-A7F5-459F3AD46682}" destId="{953EEC3C-7364-4080-B95D-64F1DF70DCF3}" srcOrd="0" destOrd="0" presId="urn:microsoft.com/office/officeart/2005/8/layout/process1"/>
    <dgm:cxn modelId="{4D6D0A50-715D-44EF-A3D9-A65B885384D7}" type="presOf" srcId="{3E96C2F7-BC85-49DD-AD3C-905E21F5CFD8}" destId="{808DD1D8-984A-4319-8B1C-3091EA9A43AA}" srcOrd="0" destOrd="0" presId="urn:microsoft.com/office/officeart/2005/8/layout/process1"/>
    <dgm:cxn modelId="{B9F61DB0-13E3-40F5-A7FF-0F5408CC18CC}" type="presOf" srcId="{7C285F78-20C6-4106-9803-D28F80CB0493}" destId="{400C4266-920F-4D72-92F1-C61DBF24E4B6}" srcOrd="0" destOrd="0" presId="urn:microsoft.com/office/officeart/2005/8/layout/process1"/>
    <dgm:cxn modelId="{287F4F78-217A-4411-AC0A-578D4B6E0852}" type="presOf" srcId="{0CBEB597-17FC-46F4-A5EB-635DAAACF9BF}" destId="{53E0A0D0-1995-4FE2-925A-B5A9C1D9C3B8}" srcOrd="0" destOrd="0" presId="urn:microsoft.com/office/officeart/2005/8/layout/process1"/>
    <dgm:cxn modelId="{60FA6047-E193-446D-8F27-634BC292149C}" type="presOf" srcId="{2F553F40-FE23-4833-A139-DD0AA872C390}" destId="{30E074C9-16D5-4CA0-8DC2-7C1EFE3CAF7C}" srcOrd="0" destOrd="0" presId="urn:microsoft.com/office/officeart/2005/8/layout/process1"/>
    <dgm:cxn modelId="{91561DA8-DD77-4F7C-A04A-E0099C6BAB6D}" srcId="{0CBEB597-17FC-46F4-A5EB-635DAAACF9BF}" destId="{2F553F40-FE23-4833-A139-DD0AA872C390}" srcOrd="2" destOrd="0" parTransId="{3CFD7BF8-D299-4297-BD04-30FA544246B5}" sibTransId="{A715F714-7CF5-40AA-B7EC-577DD8C2CEC1}"/>
    <dgm:cxn modelId="{1BB07DE2-6FEE-4101-86C6-38FBB78827F5}" type="presOf" srcId="{CFAA40CB-ADBF-4A20-BBE6-989EB4093C6D}" destId="{8EF7B632-F798-4D23-96DD-511B8592C6DA}" srcOrd="0" destOrd="0" presId="urn:microsoft.com/office/officeart/2005/8/layout/process1"/>
    <dgm:cxn modelId="{F970C378-B0C5-4F9E-B1DF-7E0CB7FE86DA}" type="presOf" srcId="{7C285F78-20C6-4106-9803-D28F80CB0493}" destId="{C5C8C6FF-AA1E-45B1-BD63-597A1E94DC74}" srcOrd="1" destOrd="0" presId="urn:microsoft.com/office/officeart/2005/8/layout/process1"/>
    <dgm:cxn modelId="{9BCA6BA7-6557-400A-BD56-3BC76CED449A}" srcId="{0CBEB597-17FC-46F4-A5EB-635DAAACF9BF}" destId="{3E96C2F7-BC85-49DD-AD3C-905E21F5CFD8}" srcOrd="1" destOrd="0" parTransId="{69429AF5-555B-4850-AEEC-3E3F013659E2}" sibTransId="{CFAA40CB-ADBF-4A20-BBE6-989EB4093C6D}"/>
    <dgm:cxn modelId="{F7C0EF07-A9E2-4189-8C77-9984F8BD8D2E}" srcId="{0CBEB597-17FC-46F4-A5EB-635DAAACF9BF}" destId="{B05E38AA-4DAB-4D7A-A7F5-459F3AD46682}" srcOrd="0" destOrd="0" parTransId="{500E5799-18F8-41BB-8FCF-6C54C27BBA59}" sibTransId="{7C285F78-20C6-4106-9803-D28F80CB0493}"/>
    <dgm:cxn modelId="{FBD96258-1353-4AE1-BAEC-5EB07678E76E}" type="presOf" srcId="{CFAA40CB-ADBF-4A20-BBE6-989EB4093C6D}" destId="{1F06F1A0-4AED-4860-9CF0-232D12B497A2}" srcOrd="1" destOrd="0" presId="urn:microsoft.com/office/officeart/2005/8/layout/process1"/>
    <dgm:cxn modelId="{7F7EF1F9-FF29-471D-A514-17FD5E6A31A0}" type="presParOf" srcId="{53E0A0D0-1995-4FE2-925A-B5A9C1D9C3B8}" destId="{953EEC3C-7364-4080-B95D-64F1DF70DCF3}" srcOrd="0" destOrd="0" presId="urn:microsoft.com/office/officeart/2005/8/layout/process1"/>
    <dgm:cxn modelId="{3D0B80AD-2493-4FF1-84F9-0CF459B312FE}" type="presParOf" srcId="{53E0A0D0-1995-4FE2-925A-B5A9C1D9C3B8}" destId="{400C4266-920F-4D72-92F1-C61DBF24E4B6}" srcOrd="1" destOrd="0" presId="urn:microsoft.com/office/officeart/2005/8/layout/process1"/>
    <dgm:cxn modelId="{37111411-4B82-42BE-91E7-7EFE5E129D16}" type="presParOf" srcId="{400C4266-920F-4D72-92F1-C61DBF24E4B6}" destId="{C5C8C6FF-AA1E-45B1-BD63-597A1E94DC74}" srcOrd="0" destOrd="0" presId="urn:microsoft.com/office/officeart/2005/8/layout/process1"/>
    <dgm:cxn modelId="{34135F81-0AE5-4F16-BC74-FA6566EC377C}" type="presParOf" srcId="{53E0A0D0-1995-4FE2-925A-B5A9C1D9C3B8}" destId="{808DD1D8-984A-4319-8B1C-3091EA9A43AA}" srcOrd="2" destOrd="0" presId="urn:microsoft.com/office/officeart/2005/8/layout/process1"/>
    <dgm:cxn modelId="{9A6639E6-9233-4571-8ADA-C2F0B99600E1}" type="presParOf" srcId="{53E0A0D0-1995-4FE2-925A-B5A9C1D9C3B8}" destId="{8EF7B632-F798-4D23-96DD-511B8592C6DA}" srcOrd="3" destOrd="0" presId="urn:microsoft.com/office/officeart/2005/8/layout/process1"/>
    <dgm:cxn modelId="{16E9E057-84F9-4FBC-8B39-42863B3ACFF1}" type="presParOf" srcId="{8EF7B632-F798-4D23-96DD-511B8592C6DA}" destId="{1F06F1A0-4AED-4860-9CF0-232D12B497A2}" srcOrd="0" destOrd="0" presId="urn:microsoft.com/office/officeart/2005/8/layout/process1"/>
    <dgm:cxn modelId="{7D10ACA9-74ED-4E61-8AD8-A65A29046A49}" type="presParOf" srcId="{53E0A0D0-1995-4FE2-925A-B5A9C1D9C3B8}" destId="{30E074C9-16D5-4CA0-8DC2-7C1EFE3CAF7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BEB597-17FC-46F4-A5EB-635DAAACF9BF}" type="doc">
      <dgm:prSet loTypeId="urn:microsoft.com/office/officeart/2005/8/layout/process1" loCatId="process" qsTypeId="urn:microsoft.com/office/officeart/2005/8/quickstyle/simple1" qsCatId="simple" csTypeId="urn:microsoft.com/office/officeart/2005/8/colors/accent1_2" csCatId="accent1" phldr="1"/>
      <dgm:spPr/>
    </dgm:pt>
    <dgm:pt modelId="{3E96C2F7-BC85-49DD-AD3C-905E21F5CFD8}">
      <dgm:prSet phldrT="[Texte]"/>
      <dgm:spPr>
        <a:xfrm>
          <a:off x="893696" y="427807"/>
          <a:ext cx="636832" cy="417921"/>
        </a:xfrm>
        <a:prstGeom prst="roundRect">
          <a:avLst>
            <a:gd name="adj" fmla="val 10000"/>
          </a:avLst>
        </a:prstGeom>
        <a:solidFill>
          <a:schemeClr val="bg1"/>
        </a:solidFill>
        <a:ln w="12700" cap="flat" cmpd="sng" algn="ctr">
          <a:solidFill>
            <a:srgbClr val="0E2579"/>
          </a:solidFill>
          <a:prstDash val="solid"/>
          <a:miter lim="800000"/>
        </a:ln>
        <a:effectLst/>
      </dgm:spPr>
      <dgm:t>
        <a:bodyPr/>
        <a:lstStyle/>
        <a:p>
          <a:r>
            <a:rPr lang="fr-FR" dirty="0">
              <a:solidFill>
                <a:sysClr val="windowText" lastClr="000000"/>
              </a:solidFill>
              <a:latin typeface="+mj-lt"/>
              <a:ea typeface="+mn-ea"/>
              <a:cs typeface="+mn-cs"/>
            </a:rPr>
            <a:t>18</a:t>
          </a:r>
        </a:p>
      </dgm:t>
    </dgm:pt>
    <dgm:pt modelId="{69429AF5-555B-4850-AEEC-3E3F013659E2}" type="parTrans" cxnId="{9BCA6BA7-6557-400A-BD56-3BC76CED449A}">
      <dgm:prSet/>
      <dgm:spPr/>
      <dgm:t>
        <a:bodyPr/>
        <a:lstStyle/>
        <a:p>
          <a:endParaRPr lang="fr-FR"/>
        </a:p>
      </dgm:t>
    </dgm:pt>
    <dgm:pt modelId="{CFAA40CB-ADBF-4A20-BBE6-989EB4093C6D}" type="sibTrans" cxnId="{9BCA6BA7-6557-400A-BD56-3BC76CED449A}">
      <dgm:prSet/>
      <dgm:spPr>
        <a:xfrm>
          <a:off x="1592069" y="536900"/>
          <a:ext cx="135008" cy="157934"/>
        </a:xfrm>
        <a:prstGeom prst="rightArrow">
          <a:avLst>
            <a:gd name="adj1" fmla="val 60000"/>
            <a:gd name="adj2" fmla="val 50000"/>
          </a:avLst>
        </a:prstGeom>
        <a:solidFill>
          <a:sysClr val="window" lastClr="FFFFFF"/>
        </a:solidFill>
        <a:ln>
          <a:noFill/>
        </a:ln>
        <a:effectLst/>
      </dgm:spPr>
      <dgm:t>
        <a:bodyPr/>
        <a:lstStyle/>
        <a:p>
          <a:endParaRPr lang="fr-FR" dirty="0">
            <a:solidFill>
              <a:sysClr val="window" lastClr="FFFFFF"/>
            </a:solidFill>
            <a:latin typeface="Calibri" panose="020F0502020204030204"/>
            <a:ea typeface="+mn-ea"/>
            <a:cs typeface="+mn-cs"/>
          </a:endParaRPr>
        </a:p>
      </dgm:t>
    </dgm:pt>
    <dgm:pt modelId="{2F553F40-FE23-4833-A139-DD0AA872C390}">
      <dgm:prSet phldrT="[Texte]"/>
      <dgm:spPr>
        <a:xfrm>
          <a:off x="1785261" y="427807"/>
          <a:ext cx="636832" cy="417921"/>
        </a:xfrm>
        <a:prstGeom prst="roundRect">
          <a:avLst>
            <a:gd name="adj" fmla="val 10000"/>
          </a:avLst>
        </a:prstGeom>
        <a:solidFill>
          <a:schemeClr val="bg1"/>
        </a:solidFill>
        <a:ln w="12700" cap="flat" cmpd="sng" algn="ctr">
          <a:solidFill>
            <a:srgbClr val="0E2579"/>
          </a:solidFill>
          <a:prstDash val="solid"/>
          <a:miter lim="800000"/>
        </a:ln>
        <a:effectLst/>
      </dgm:spPr>
      <dgm:t>
        <a:bodyPr/>
        <a:lstStyle/>
        <a:p>
          <a:r>
            <a:rPr lang="fr-FR" dirty="0">
              <a:solidFill>
                <a:sysClr val="windowText" lastClr="000000"/>
              </a:solidFill>
              <a:latin typeface="+mj-lt"/>
              <a:ea typeface="+mn-ea"/>
              <a:cs typeface="+mn-cs"/>
            </a:rPr>
            <a:t>15</a:t>
          </a:r>
        </a:p>
      </dgm:t>
    </dgm:pt>
    <dgm:pt modelId="{3CFD7BF8-D299-4297-BD04-30FA544246B5}" type="parTrans" cxnId="{91561DA8-DD77-4F7C-A04A-E0099C6BAB6D}">
      <dgm:prSet/>
      <dgm:spPr/>
      <dgm:t>
        <a:bodyPr/>
        <a:lstStyle/>
        <a:p>
          <a:endParaRPr lang="fr-FR"/>
        </a:p>
      </dgm:t>
    </dgm:pt>
    <dgm:pt modelId="{A715F714-7CF5-40AA-B7EC-577DD8C2CEC1}" type="sibTrans" cxnId="{91561DA8-DD77-4F7C-A04A-E0099C6BAB6D}">
      <dgm:prSet/>
      <dgm:spPr/>
      <dgm:t>
        <a:bodyPr/>
        <a:lstStyle/>
        <a:p>
          <a:endParaRPr lang="fr-FR"/>
        </a:p>
      </dgm:t>
    </dgm:pt>
    <dgm:pt modelId="{B05E38AA-4DAB-4D7A-A7F5-459F3AD46682}">
      <dgm:prSet/>
      <dgm:spPr>
        <a:xfrm>
          <a:off x="2130" y="427807"/>
          <a:ext cx="636832" cy="417921"/>
        </a:xfrm>
        <a:prstGeom prst="roundRect">
          <a:avLst>
            <a:gd name="adj" fmla="val 10000"/>
          </a:avLst>
        </a:prstGeom>
        <a:solidFill>
          <a:schemeClr val="bg1"/>
        </a:solidFill>
        <a:ln w="12700" cap="flat" cmpd="sng" algn="ctr">
          <a:solidFill>
            <a:srgbClr val="0E2579"/>
          </a:solidFill>
          <a:prstDash val="solid"/>
          <a:miter lim="800000"/>
        </a:ln>
        <a:effectLst/>
      </dgm:spPr>
      <dgm:t>
        <a:bodyPr/>
        <a:lstStyle/>
        <a:p>
          <a:r>
            <a:rPr lang="fr-FR" dirty="0">
              <a:solidFill>
                <a:sysClr val="windowText" lastClr="000000"/>
              </a:solidFill>
              <a:latin typeface="+mj-lt"/>
              <a:ea typeface="+mn-ea"/>
              <a:cs typeface="+mn-cs"/>
            </a:rPr>
            <a:t>11</a:t>
          </a:r>
        </a:p>
      </dgm:t>
    </dgm:pt>
    <dgm:pt modelId="{500E5799-18F8-41BB-8FCF-6C54C27BBA59}" type="parTrans" cxnId="{F7C0EF07-A9E2-4189-8C77-9984F8BD8D2E}">
      <dgm:prSet/>
      <dgm:spPr/>
      <dgm:t>
        <a:bodyPr/>
        <a:lstStyle/>
        <a:p>
          <a:endParaRPr lang="fr-FR"/>
        </a:p>
      </dgm:t>
    </dgm:pt>
    <dgm:pt modelId="{7C285F78-20C6-4106-9803-D28F80CB0493}" type="sibTrans" cxnId="{F7C0EF07-A9E2-4189-8C77-9984F8BD8D2E}">
      <dgm:prSet/>
      <dgm:spPr>
        <a:xfrm flipH="1">
          <a:off x="803493" y="610003"/>
          <a:ext cx="45720" cy="53530"/>
        </a:xfrm>
        <a:prstGeom prst="rightArrow">
          <a:avLst>
            <a:gd name="adj1" fmla="val 60000"/>
            <a:gd name="adj2" fmla="val 50000"/>
          </a:avLst>
        </a:prstGeom>
        <a:solidFill>
          <a:sysClr val="window" lastClr="FFFFFF"/>
        </a:solidFill>
        <a:ln>
          <a:noFill/>
        </a:ln>
        <a:effectLst/>
      </dgm:spPr>
      <dgm:t>
        <a:bodyPr/>
        <a:lstStyle/>
        <a:p>
          <a:endParaRPr lang="fr-FR" dirty="0">
            <a:solidFill>
              <a:sysClr val="window" lastClr="FFFFFF"/>
            </a:solidFill>
            <a:latin typeface="Calibri" panose="020F0502020204030204"/>
            <a:ea typeface="+mn-ea"/>
            <a:cs typeface="+mn-cs"/>
          </a:endParaRPr>
        </a:p>
      </dgm:t>
    </dgm:pt>
    <dgm:pt modelId="{53E0A0D0-1995-4FE2-925A-B5A9C1D9C3B8}" type="pres">
      <dgm:prSet presAssocID="{0CBEB597-17FC-46F4-A5EB-635DAAACF9BF}" presName="Name0" presStyleCnt="0">
        <dgm:presLayoutVars>
          <dgm:dir/>
          <dgm:resizeHandles val="exact"/>
        </dgm:presLayoutVars>
      </dgm:prSet>
      <dgm:spPr/>
    </dgm:pt>
    <dgm:pt modelId="{953EEC3C-7364-4080-B95D-64F1DF70DCF3}" type="pres">
      <dgm:prSet presAssocID="{B05E38AA-4DAB-4D7A-A7F5-459F3AD46682}" presName="node" presStyleLbl="node1" presStyleIdx="0" presStyleCnt="3">
        <dgm:presLayoutVars>
          <dgm:bulletEnabled val="1"/>
        </dgm:presLayoutVars>
      </dgm:prSet>
      <dgm:spPr/>
      <dgm:t>
        <a:bodyPr/>
        <a:lstStyle/>
        <a:p>
          <a:endParaRPr lang="fr-FR"/>
        </a:p>
      </dgm:t>
    </dgm:pt>
    <dgm:pt modelId="{400C4266-920F-4D72-92F1-C61DBF24E4B6}" type="pres">
      <dgm:prSet presAssocID="{7C285F78-20C6-4106-9803-D28F80CB0493}" presName="sibTrans" presStyleLbl="sibTrans2D1" presStyleIdx="0" presStyleCnt="2" custFlipHor="1" custScaleX="33865" custScaleY="33894" custLinFactNeighborX="41629"/>
      <dgm:spPr/>
      <dgm:t>
        <a:bodyPr/>
        <a:lstStyle/>
        <a:p>
          <a:endParaRPr lang="fr-FR"/>
        </a:p>
      </dgm:t>
    </dgm:pt>
    <dgm:pt modelId="{C5C8C6FF-AA1E-45B1-BD63-597A1E94DC74}" type="pres">
      <dgm:prSet presAssocID="{7C285F78-20C6-4106-9803-D28F80CB0493}" presName="connectorText" presStyleLbl="sibTrans2D1" presStyleIdx="0" presStyleCnt="2"/>
      <dgm:spPr/>
      <dgm:t>
        <a:bodyPr/>
        <a:lstStyle/>
        <a:p>
          <a:endParaRPr lang="fr-FR"/>
        </a:p>
      </dgm:t>
    </dgm:pt>
    <dgm:pt modelId="{808DD1D8-984A-4319-8B1C-3091EA9A43AA}" type="pres">
      <dgm:prSet presAssocID="{3E96C2F7-BC85-49DD-AD3C-905E21F5CFD8}" presName="node" presStyleLbl="node1" presStyleIdx="1" presStyleCnt="3">
        <dgm:presLayoutVars>
          <dgm:bulletEnabled val="1"/>
        </dgm:presLayoutVars>
      </dgm:prSet>
      <dgm:spPr/>
      <dgm:t>
        <a:bodyPr/>
        <a:lstStyle/>
        <a:p>
          <a:endParaRPr lang="fr-FR"/>
        </a:p>
      </dgm:t>
    </dgm:pt>
    <dgm:pt modelId="{8EF7B632-F798-4D23-96DD-511B8592C6DA}" type="pres">
      <dgm:prSet presAssocID="{CFAA40CB-ADBF-4A20-BBE6-989EB4093C6D}" presName="sibTrans" presStyleLbl="sibTrans2D1" presStyleIdx="1" presStyleCnt="2" custLinFactNeighborX="-1587" custLinFactNeighborY="-13234"/>
      <dgm:spPr/>
      <dgm:t>
        <a:bodyPr/>
        <a:lstStyle/>
        <a:p>
          <a:endParaRPr lang="fr-FR"/>
        </a:p>
      </dgm:t>
    </dgm:pt>
    <dgm:pt modelId="{1F06F1A0-4AED-4860-9CF0-232D12B497A2}" type="pres">
      <dgm:prSet presAssocID="{CFAA40CB-ADBF-4A20-BBE6-989EB4093C6D}" presName="connectorText" presStyleLbl="sibTrans2D1" presStyleIdx="1" presStyleCnt="2"/>
      <dgm:spPr/>
      <dgm:t>
        <a:bodyPr/>
        <a:lstStyle/>
        <a:p>
          <a:endParaRPr lang="fr-FR"/>
        </a:p>
      </dgm:t>
    </dgm:pt>
    <dgm:pt modelId="{30E074C9-16D5-4CA0-8DC2-7C1EFE3CAF7C}" type="pres">
      <dgm:prSet presAssocID="{2F553F40-FE23-4833-A139-DD0AA872C390}" presName="node" presStyleLbl="node1" presStyleIdx="2" presStyleCnt="3">
        <dgm:presLayoutVars>
          <dgm:bulletEnabled val="1"/>
        </dgm:presLayoutVars>
      </dgm:prSet>
      <dgm:spPr/>
      <dgm:t>
        <a:bodyPr/>
        <a:lstStyle/>
        <a:p>
          <a:endParaRPr lang="fr-FR"/>
        </a:p>
      </dgm:t>
    </dgm:pt>
  </dgm:ptLst>
  <dgm:cxnLst>
    <dgm:cxn modelId="{2F5C476D-AB90-4B3F-9574-D0CFE95DF1A9}" type="presOf" srcId="{B05E38AA-4DAB-4D7A-A7F5-459F3AD46682}" destId="{953EEC3C-7364-4080-B95D-64F1DF70DCF3}" srcOrd="0" destOrd="0" presId="urn:microsoft.com/office/officeart/2005/8/layout/process1"/>
    <dgm:cxn modelId="{4D6D0A50-715D-44EF-A3D9-A65B885384D7}" type="presOf" srcId="{3E96C2F7-BC85-49DD-AD3C-905E21F5CFD8}" destId="{808DD1D8-984A-4319-8B1C-3091EA9A43AA}" srcOrd="0" destOrd="0" presId="urn:microsoft.com/office/officeart/2005/8/layout/process1"/>
    <dgm:cxn modelId="{B9F61DB0-13E3-40F5-A7FF-0F5408CC18CC}" type="presOf" srcId="{7C285F78-20C6-4106-9803-D28F80CB0493}" destId="{400C4266-920F-4D72-92F1-C61DBF24E4B6}" srcOrd="0" destOrd="0" presId="urn:microsoft.com/office/officeart/2005/8/layout/process1"/>
    <dgm:cxn modelId="{287F4F78-217A-4411-AC0A-578D4B6E0852}" type="presOf" srcId="{0CBEB597-17FC-46F4-A5EB-635DAAACF9BF}" destId="{53E0A0D0-1995-4FE2-925A-B5A9C1D9C3B8}" srcOrd="0" destOrd="0" presId="urn:microsoft.com/office/officeart/2005/8/layout/process1"/>
    <dgm:cxn modelId="{60FA6047-E193-446D-8F27-634BC292149C}" type="presOf" srcId="{2F553F40-FE23-4833-A139-DD0AA872C390}" destId="{30E074C9-16D5-4CA0-8DC2-7C1EFE3CAF7C}" srcOrd="0" destOrd="0" presId="urn:microsoft.com/office/officeart/2005/8/layout/process1"/>
    <dgm:cxn modelId="{91561DA8-DD77-4F7C-A04A-E0099C6BAB6D}" srcId="{0CBEB597-17FC-46F4-A5EB-635DAAACF9BF}" destId="{2F553F40-FE23-4833-A139-DD0AA872C390}" srcOrd="2" destOrd="0" parTransId="{3CFD7BF8-D299-4297-BD04-30FA544246B5}" sibTransId="{A715F714-7CF5-40AA-B7EC-577DD8C2CEC1}"/>
    <dgm:cxn modelId="{1BB07DE2-6FEE-4101-86C6-38FBB78827F5}" type="presOf" srcId="{CFAA40CB-ADBF-4A20-BBE6-989EB4093C6D}" destId="{8EF7B632-F798-4D23-96DD-511B8592C6DA}" srcOrd="0" destOrd="0" presId="urn:microsoft.com/office/officeart/2005/8/layout/process1"/>
    <dgm:cxn modelId="{F970C378-B0C5-4F9E-B1DF-7E0CB7FE86DA}" type="presOf" srcId="{7C285F78-20C6-4106-9803-D28F80CB0493}" destId="{C5C8C6FF-AA1E-45B1-BD63-597A1E94DC74}" srcOrd="1" destOrd="0" presId="urn:microsoft.com/office/officeart/2005/8/layout/process1"/>
    <dgm:cxn modelId="{9BCA6BA7-6557-400A-BD56-3BC76CED449A}" srcId="{0CBEB597-17FC-46F4-A5EB-635DAAACF9BF}" destId="{3E96C2F7-BC85-49DD-AD3C-905E21F5CFD8}" srcOrd="1" destOrd="0" parTransId="{69429AF5-555B-4850-AEEC-3E3F013659E2}" sibTransId="{CFAA40CB-ADBF-4A20-BBE6-989EB4093C6D}"/>
    <dgm:cxn modelId="{F7C0EF07-A9E2-4189-8C77-9984F8BD8D2E}" srcId="{0CBEB597-17FC-46F4-A5EB-635DAAACF9BF}" destId="{B05E38AA-4DAB-4D7A-A7F5-459F3AD46682}" srcOrd="0" destOrd="0" parTransId="{500E5799-18F8-41BB-8FCF-6C54C27BBA59}" sibTransId="{7C285F78-20C6-4106-9803-D28F80CB0493}"/>
    <dgm:cxn modelId="{FBD96258-1353-4AE1-BAEC-5EB07678E76E}" type="presOf" srcId="{CFAA40CB-ADBF-4A20-BBE6-989EB4093C6D}" destId="{1F06F1A0-4AED-4860-9CF0-232D12B497A2}" srcOrd="1" destOrd="0" presId="urn:microsoft.com/office/officeart/2005/8/layout/process1"/>
    <dgm:cxn modelId="{7F7EF1F9-FF29-471D-A514-17FD5E6A31A0}" type="presParOf" srcId="{53E0A0D0-1995-4FE2-925A-B5A9C1D9C3B8}" destId="{953EEC3C-7364-4080-B95D-64F1DF70DCF3}" srcOrd="0" destOrd="0" presId="urn:microsoft.com/office/officeart/2005/8/layout/process1"/>
    <dgm:cxn modelId="{3D0B80AD-2493-4FF1-84F9-0CF459B312FE}" type="presParOf" srcId="{53E0A0D0-1995-4FE2-925A-B5A9C1D9C3B8}" destId="{400C4266-920F-4D72-92F1-C61DBF24E4B6}" srcOrd="1" destOrd="0" presId="urn:microsoft.com/office/officeart/2005/8/layout/process1"/>
    <dgm:cxn modelId="{37111411-4B82-42BE-91E7-7EFE5E129D16}" type="presParOf" srcId="{400C4266-920F-4D72-92F1-C61DBF24E4B6}" destId="{C5C8C6FF-AA1E-45B1-BD63-597A1E94DC74}" srcOrd="0" destOrd="0" presId="urn:microsoft.com/office/officeart/2005/8/layout/process1"/>
    <dgm:cxn modelId="{34135F81-0AE5-4F16-BC74-FA6566EC377C}" type="presParOf" srcId="{53E0A0D0-1995-4FE2-925A-B5A9C1D9C3B8}" destId="{808DD1D8-984A-4319-8B1C-3091EA9A43AA}" srcOrd="2" destOrd="0" presId="urn:microsoft.com/office/officeart/2005/8/layout/process1"/>
    <dgm:cxn modelId="{9A6639E6-9233-4571-8ADA-C2F0B99600E1}" type="presParOf" srcId="{53E0A0D0-1995-4FE2-925A-B5A9C1D9C3B8}" destId="{8EF7B632-F798-4D23-96DD-511B8592C6DA}" srcOrd="3" destOrd="0" presId="urn:microsoft.com/office/officeart/2005/8/layout/process1"/>
    <dgm:cxn modelId="{16E9E057-84F9-4FBC-8B39-42863B3ACFF1}" type="presParOf" srcId="{8EF7B632-F798-4D23-96DD-511B8592C6DA}" destId="{1F06F1A0-4AED-4860-9CF0-232D12B497A2}" srcOrd="0" destOrd="0" presId="urn:microsoft.com/office/officeart/2005/8/layout/process1"/>
    <dgm:cxn modelId="{7D10ACA9-74ED-4E61-8AD8-A65A29046A49}" type="presParOf" srcId="{53E0A0D0-1995-4FE2-925A-B5A9C1D9C3B8}" destId="{30E074C9-16D5-4CA0-8DC2-7C1EFE3CAF7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EEC3C-7364-4080-B95D-64F1DF70DCF3}">
      <dsp:nvSpPr>
        <dsp:cNvPr id="0" name=""/>
        <dsp:cNvSpPr/>
      </dsp:nvSpPr>
      <dsp:spPr>
        <a:xfrm>
          <a:off x="2808" y="160292"/>
          <a:ext cx="839530" cy="503718"/>
        </a:xfrm>
        <a:prstGeom prst="roundRect">
          <a:avLst>
            <a:gd name="adj" fmla="val 10000"/>
          </a:avLst>
        </a:prstGeom>
        <a:solidFill>
          <a:schemeClr val="bg1"/>
        </a:solidFill>
        <a:ln w="12700" cap="flat" cmpd="sng" algn="ctr">
          <a:solidFill>
            <a:srgbClr val="0E257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FR" sz="2200" kern="1200" dirty="0">
              <a:solidFill>
                <a:sysClr val="windowText" lastClr="000000"/>
              </a:solidFill>
              <a:latin typeface="+mj-lt"/>
              <a:ea typeface="+mn-ea"/>
              <a:cs typeface="+mn-cs"/>
            </a:rPr>
            <a:t>11</a:t>
          </a:r>
        </a:p>
      </dsp:txBody>
      <dsp:txXfrm>
        <a:off x="17561" y="175045"/>
        <a:ext cx="810024" cy="474212"/>
      </dsp:txXfrm>
    </dsp:sp>
    <dsp:sp modelId="{400C4266-920F-4D72-92F1-C61DBF24E4B6}">
      <dsp:nvSpPr>
        <dsp:cNvPr id="0" name=""/>
        <dsp:cNvSpPr/>
      </dsp:nvSpPr>
      <dsp:spPr>
        <a:xfrm flipH="1">
          <a:off x="1059237" y="376867"/>
          <a:ext cx="60273" cy="70568"/>
        </a:xfrm>
        <a:prstGeom prst="rightArrow">
          <a:avLst>
            <a:gd name="adj1" fmla="val 60000"/>
            <a:gd name="adj2" fmla="val 50000"/>
          </a:avLst>
        </a:prstGeom>
        <a:solidFill>
          <a:sysClr val="window" lastClr="FFFF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fr-FR" sz="500" kern="1200" dirty="0">
            <a:solidFill>
              <a:sysClr val="window" lastClr="FFFFFF"/>
            </a:solidFill>
            <a:latin typeface="Calibri" panose="020F0502020204030204"/>
            <a:ea typeface="+mn-ea"/>
            <a:cs typeface="+mn-cs"/>
          </a:endParaRPr>
        </a:p>
      </dsp:txBody>
      <dsp:txXfrm>
        <a:off x="1077319" y="390981"/>
        <a:ext cx="42191" cy="42340"/>
      </dsp:txXfrm>
    </dsp:sp>
    <dsp:sp modelId="{808DD1D8-984A-4319-8B1C-3091EA9A43AA}">
      <dsp:nvSpPr>
        <dsp:cNvPr id="0" name=""/>
        <dsp:cNvSpPr/>
      </dsp:nvSpPr>
      <dsp:spPr>
        <a:xfrm>
          <a:off x="1178151" y="160292"/>
          <a:ext cx="839530" cy="503718"/>
        </a:xfrm>
        <a:prstGeom prst="roundRect">
          <a:avLst>
            <a:gd name="adj" fmla="val 10000"/>
          </a:avLst>
        </a:prstGeom>
        <a:solidFill>
          <a:schemeClr val="bg1"/>
        </a:solidFill>
        <a:ln w="12700" cap="flat" cmpd="sng" algn="ctr">
          <a:solidFill>
            <a:srgbClr val="0E257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FR" sz="2200" kern="1200" dirty="0">
              <a:solidFill>
                <a:sysClr val="windowText" lastClr="000000"/>
              </a:solidFill>
              <a:latin typeface="+mj-lt"/>
              <a:ea typeface="+mn-ea"/>
              <a:cs typeface="+mn-cs"/>
            </a:rPr>
            <a:t>25</a:t>
          </a:r>
        </a:p>
      </dsp:txBody>
      <dsp:txXfrm>
        <a:off x="1192904" y="175045"/>
        <a:ext cx="810024" cy="474212"/>
      </dsp:txXfrm>
    </dsp:sp>
    <dsp:sp modelId="{8EF7B632-F798-4D23-96DD-511B8592C6DA}">
      <dsp:nvSpPr>
        <dsp:cNvPr id="0" name=""/>
        <dsp:cNvSpPr/>
      </dsp:nvSpPr>
      <dsp:spPr>
        <a:xfrm>
          <a:off x="2098810" y="280496"/>
          <a:ext cx="177980" cy="208203"/>
        </a:xfrm>
        <a:prstGeom prst="rightArrow">
          <a:avLst>
            <a:gd name="adj1" fmla="val 60000"/>
            <a:gd name="adj2" fmla="val 50000"/>
          </a:avLst>
        </a:prstGeom>
        <a:solidFill>
          <a:sysClr val="window" lastClr="FFFF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fr-FR" sz="800" kern="1200" dirty="0">
            <a:solidFill>
              <a:sysClr val="window" lastClr="FFFFFF"/>
            </a:solidFill>
            <a:latin typeface="Calibri" panose="020F0502020204030204"/>
            <a:ea typeface="+mn-ea"/>
            <a:cs typeface="+mn-cs"/>
          </a:endParaRPr>
        </a:p>
      </dsp:txBody>
      <dsp:txXfrm>
        <a:off x="2098810" y="322137"/>
        <a:ext cx="124586" cy="124921"/>
      </dsp:txXfrm>
    </dsp:sp>
    <dsp:sp modelId="{30E074C9-16D5-4CA0-8DC2-7C1EFE3CAF7C}">
      <dsp:nvSpPr>
        <dsp:cNvPr id="0" name=""/>
        <dsp:cNvSpPr/>
      </dsp:nvSpPr>
      <dsp:spPr>
        <a:xfrm>
          <a:off x="2353493" y="160292"/>
          <a:ext cx="839530" cy="503718"/>
        </a:xfrm>
        <a:prstGeom prst="roundRect">
          <a:avLst>
            <a:gd name="adj" fmla="val 10000"/>
          </a:avLst>
        </a:prstGeom>
        <a:solidFill>
          <a:schemeClr val="bg1"/>
        </a:solidFill>
        <a:ln w="12700" cap="flat" cmpd="sng" algn="ctr">
          <a:solidFill>
            <a:srgbClr val="0E257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FR" sz="2200" kern="1200" dirty="0">
              <a:solidFill>
                <a:sysClr val="windowText" lastClr="000000"/>
              </a:solidFill>
              <a:latin typeface="+mj-lt"/>
              <a:ea typeface="+mn-ea"/>
              <a:cs typeface="+mn-cs"/>
            </a:rPr>
            <a:t>20</a:t>
          </a:r>
        </a:p>
      </dsp:txBody>
      <dsp:txXfrm>
        <a:off x="2368246" y="175045"/>
        <a:ext cx="810024" cy="474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EEC3C-7364-4080-B95D-64F1DF70DCF3}">
      <dsp:nvSpPr>
        <dsp:cNvPr id="0" name=""/>
        <dsp:cNvSpPr/>
      </dsp:nvSpPr>
      <dsp:spPr>
        <a:xfrm>
          <a:off x="2808" y="160292"/>
          <a:ext cx="839530" cy="503718"/>
        </a:xfrm>
        <a:prstGeom prst="roundRect">
          <a:avLst>
            <a:gd name="adj" fmla="val 10000"/>
          </a:avLst>
        </a:prstGeom>
        <a:solidFill>
          <a:schemeClr val="bg1"/>
        </a:solidFill>
        <a:ln w="12700" cap="flat" cmpd="sng" algn="ctr">
          <a:solidFill>
            <a:srgbClr val="0E257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FR" sz="2200" kern="1200" dirty="0">
              <a:solidFill>
                <a:sysClr val="windowText" lastClr="000000"/>
              </a:solidFill>
              <a:latin typeface="+mj-lt"/>
              <a:ea typeface="+mn-ea"/>
              <a:cs typeface="+mn-cs"/>
            </a:rPr>
            <a:t>11</a:t>
          </a:r>
        </a:p>
      </dsp:txBody>
      <dsp:txXfrm>
        <a:off x="17561" y="175045"/>
        <a:ext cx="810024" cy="474212"/>
      </dsp:txXfrm>
    </dsp:sp>
    <dsp:sp modelId="{400C4266-920F-4D72-92F1-C61DBF24E4B6}">
      <dsp:nvSpPr>
        <dsp:cNvPr id="0" name=""/>
        <dsp:cNvSpPr/>
      </dsp:nvSpPr>
      <dsp:spPr>
        <a:xfrm flipH="1">
          <a:off x="1059237" y="376867"/>
          <a:ext cx="60273" cy="70568"/>
        </a:xfrm>
        <a:prstGeom prst="rightArrow">
          <a:avLst>
            <a:gd name="adj1" fmla="val 60000"/>
            <a:gd name="adj2" fmla="val 50000"/>
          </a:avLst>
        </a:prstGeom>
        <a:solidFill>
          <a:sysClr val="window" lastClr="FFFF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fr-FR" sz="500" kern="1200" dirty="0">
            <a:solidFill>
              <a:sysClr val="window" lastClr="FFFFFF"/>
            </a:solidFill>
            <a:latin typeface="Calibri" panose="020F0502020204030204"/>
            <a:ea typeface="+mn-ea"/>
            <a:cs typeface="+mn-cs"/>
          </a:endParaRPr>
        </a:p>
      </dsp:txBody>
      <dsp:txXfrm>
        <a:off x="1077319" y="390981"/>
        <a:ext cx="42191" cy="42340"/>
      </dsp:txXfrm>
    </dsp:sp>
    <dsp:sp modelId="{808DD1D8-984A-4319-8B1C-3091EA9A43AA}">
      <dsp:nvSpPr>
        <dsp:cNvPr id="0" name=""/>
        <dsp:cNvSpPr/>
      </dsp:nvSpPr>
      <dsp:spPr>
        <a:xfrm>
          <a:off x="1178151" y="160292"/>
          <a:ext cx="839530" cy="503718"/>
        </a:xfrm>
        <a:prstGeom prst="roundRect">
          <a:avLst>
            <a:gd name="adj" fmla="val 10000"/>
          </a:avLst>
        </a:prstGeom>
        <a:solidFill>
          <a:schemeClr val="bg1"/>
        </a:solidFill>
        <a:ln w="12700" cap="flat" cmpd="sng" algn="ctr">
          <a:solidFill>
            <a:srgbClr val="0E257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FR" sz="2200" kern="1200" dirty="0">
              <a:solidFill>
                <a:sysClr val="windowText" lastClr="000000"/>
              </a:solidFill>
              <a:latin typeface="+mj-lt"/>
              <a:ea typeface="+mn-ea"/>
              <a:cs typeface="+mn-cs"/>
            </a:rPr>
            <a:t>18</a:t>
          </a:r>
        </a:p>
      </dsp:txBody>
      <dsp:txXfrm>
        <a:off x="1192904" y="175045"/>
        <a:ext cx="810024" cy="474212"/>
      </dsp:txXfrm>
    </dsp:sp>
    <dsp:sp modelId="{8EF7B632-F798-4D23-96DD-511B8592C6DA}">
      <dsp:nvSpPr>
        <dsp:cNvPr id="0" name=""/>
        <dsp:cNvSpPr/>
      </dsp:nvSpPr>
      <dsp:spPr>
        <a:xfrm>
          <a:off x="2098810" y="280496"/>
          <a:ext cx="177980" cy="208203"/>
        </a:xfrm>
        <a:prstGeom prst="rightArrow">
          <a:avLst>
            <a:gd name="adj1" fmla="val 60000"/>
            <a:gd name="adj2" fmla="val 50000"/>
          </a:avLst>
        </a:prstGeom>
        <a:solidFill>
          <a:sysClr val="window" lastClr="FFFF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fr-FR" sz="800" kern="1200" dirty="0">
            <a:solidFill>
              <a:sysClr val="window" lastClr="FFFFFF"/>
            </a:solidFill>
            <a:latin typeface="Calibri" panose="020F0502020204030204"/>
            <a:ea typeface="+mn-ea"/>
            <a:cs typeface="+mn-cs"/>
          </a:endParaRPr>
        </a:p>
      </dsp:txBody>
      <dsp:txXfrm>
        <a:off x="2098810" y="322137"/>
        <a:ext cx="124586" cy="124921"/>
      </dsp:txXfrm>
    </dsp:sp>
    <dsp:sp modelId="{30E074C9-16D5-4CA0-8DC2-7C1EFE3CAF7C}">
      <dsp:nvSpPr>
        <dsp:cNvPr id="0" name=""/>
        <dsp:cNvSpPr/>
      </dsp:nvSpPr>
      <dsp:spPr>
        <a:xfrm>
          <a:off x="2353493" y="160292"/>
          <a:ext cx="839530" cy="503718"/>
        </a:xfrm>
        <a:prstGeom prst="roundRect">
          <a:avLst>
            <a:gd name="adj" fmla="val 10000"/>
          </a:avLst>
        </a:prstGeom>
        <a:solidFill>
          <a:schemeClr val="bg1"/>
        </a:solidFill>
        <a:ln w="12700" cap="flat" cmpd="sng" algn="ctr">
          <a:solidFill>
            <a:srgbClr val="0E257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FR" sz="2200" kern="1200" dirty="0">
              <a:solidFill>
                <a:sysClr val="windowText" lastClr="000000"/>
              </a:solidFill>
              <a:latin typeface="+mj-lt"/>
              <a:ea typeface="+mn-ea"/>
              <a:cs typeface="+mn-cs"/>
            </a:rPr>
            <a:t>15</a:t>
          </a:r>
        </a:p>
      </dsp:txBody>
      <dsp:txXfrm>
        <a:off x="2368246" y="175045"/>
        <a:ext cx="810024" cy="47421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5659" cy="496332"/>
          </a:xfrm>
          <a:prstGeom prst="rect">
            <a:avLst/>
          </a:prstGeom>
        </p:spPr>
        <p:txBody>
          <a:bodyPr vert="horz" lIns="91413" tIns="45706" rIns="91413" bIns="45706" rtlCol="0"/>
          <a:lstStyle>
            <a:lvl1pPr algn="l">
              <a:defRPr sz="1200" b="0" i="0">
                <a:latin typeface="Marianne" panose="02000000000000000000" pitchFamily="2" charset="0"/>
              </a:defRPr>
            </a:lvl1pPr>
          </a:lstStyle>
          <a:p>
            <a:endParaRPr lang="fr-FR" dirty="0"/>
          </a:p>
        </p:txBody>
      </p:sp>
      <p:sp>
        <p:nvSpPr>
          <p:cNvPr id="3" name="Espace réservé de la date 2"/>
          <p:cNvSpPr>
            <a:spLocks noGrp="1"/>
          </p:cNvSpPr>
          <p:nvPr>
            <p:ph type="dt" idx="1"/>
          </p:nvPr>
        </p:nvSpPr>
        <p:spPr>
          <a:xfrm>
            <a:off x="3850443" y="1"/>
            <a:ext cx="2945659" cy="496332"/>
          </a:xfrm>
          <a:prstGeom prst="rect">
            <a:avLst/>
          </a:prstGeom>
        </p:spPr>
        <p:txBody>
          <a:bodyPr vert="horz" lIns="91413" tIns="45706" rIns="91413" bIns="45706" rtlCol="0"/>
          <a:lstStyle>
            <a:lvl1pPr algn="r">
              <a:defRPr sz="1200" b="0" i="0">
                <a:latin typeface="Marianne" panose="02000000000000000000" pitchFamily="2" charset="0"/>
              </a:defRPr>
            </a:lvl1pPr>
          </a:lstStyle>
          <a:p>
            <a:fld id="{D680E798-53FF-4C51-A981-953463752515}" type="datetimeFigureOut">
              <a:rPr lang="fr-FR" smtClean="0"/>
              <a:pPr/>
              <a:t>03/04/2024</a:t>
            </a:fld>
            <a:endParaRPr lang="fr-FR" dirty="0"/>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13" tIns="45706" rIns="91413" bIns="45706" rtlCol="0" anchor="ctr"/>
          <a:lstStyle/>
          <a:p>
            <a:endParaRPr lang="fr-FR" dirty="0"/>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13" tIns="45706" rIns="91413" bIns="45706"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9428584"/>
            <a:ext cx="2945659" cy="496332"/>
          </a:xfrm>
          <a:prstGeom prst="rect">
            <a:avLst/>
          </a:prstGeom>
        </p:spPr>
        <p:txBody>
          <a:bodyPr vert="horz" lIns="91413" tIns="45706" rIns="91413" bIns="45706" rtlCol="0" anchor="b"/>
          <a:lstStyle>
            <a:lvl1pPr algn="l">
              <a:defRPr sz="1200" b="0" i="0">
                <a:latin typeface="Marianne" panose="02000000000000000000" pitchFamily="2" charset="0"/>
              </a:defRPr>
            </a:lvl1pPr>
          </a:lstStyle>
          <a:p>
            <a:endParaRPr lang="fr-FR" dirty="0"/>
          </a:p>
        </p:txBody>
      </p:sp>
      <p:sp>
        <p:nvSpPr>
          <p:cNvPr id="7" name="Espace réservé du numéro de diapositive 6"/>
          <p:cNvSpPr>
            <a:spLocks noGrp="1"/>
          </p:cNvSpPr>
          <p:nvPr>
            <p:ph type="sldNum" sz="quarter" idx="5"/>
          </p:nvPr>
        </p:nvSpPr>
        <p:spPr>
          <a:xfrm>
            <a:off x="3850443" y="9428584"/>
            <a:ext cx="2945659" cy="496332"/>
          </a:xfrm>
          <a:prstGeom prst="rect">
            <a:avLst/>
          </a:prstGeom>
        </p:spPr>
        <p:txBody>
          <a:bodyPr vert="horz" lIns="91413" tIns="45706" rIns="91413" bIns="45706" rtlCol="0" anchor="b"/>
          <a:lstStyle>
            <a:lvl1pPr algn="r">
              <a:defRPr sz="1200" b="0" i="0">
                <a:latin typeface="Marianne" panose="02000000000000000000" pitchFamily="2"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arianne" panose="02000000000000000000" pitchFamily="2" charset="0"/>
        <a:ea typeface="+mn-ea"/>
        <a:cs typeface="+mn-cs"/>
      </a:defRPr>
    </a:lvl1pPr>
    <a:lvl2pPr marL="457200" algn="l" defTabSz="914400" rtl="0" eaLnBrk="1" latinLnBrk="0" hangingPunct="1">
      <a:defRPr sz="1200" b="0" i="0" kern="1200">
        <a:solidFill>
          <a:schemeClr val="tx1"/>
        </a:solidFill>
        <a:latin typeface="Marianne" panose="02000000000000000000" pitchFamily="2" charset="0"/>
        <a:ea typeface="+mn-ea"/>
        <a:cs typeface="+mn-cs"/>
      </a:defRPr>
    </a:lvl2pPr>
    <a:lvl3pPr marL="914400" algn="l" defTabSz="914400" rtl="0" eaLnBrk="1" latinLnBrk="0" hangingPunct="1">
      <a:defRPr sz="1200" b="0" i="0" kern="1200">
        <a:solidFill>
          <a:schemeClr val="tx1"/>
        </a:solidFill>
        <a:latin typeface="Marianne" panose="02000000000000000000" pitchFamily="2" charset="0"/>
        <a:ea typeface="+mn-ea"/>
        <a:cs typeface="+mn-cs"/>
      </a:defRPr>
    </a:lvl3pPr>
    <a:lvl4pPr marL="1371600" algn="l" defTabSz="914400" rtl="0" eaLnBrk="1" latinLnBrk="0" hangingPunct="1">
      <a:defRPr sz="1200" b="0" i="0" kern="1200">
        <a:solidFill>
          <a:schemeClr val="tx1"/>
        </a:solidFill>
        <a:latin typeface="Marianne" panose="02000000000000000000" pitchFamily="2" charset="0"/>
        <a:ea typeface="+mn-ea"/>
        <a:cs typeface="+mn-cs"/>
      </a:defRPr>
    </a:lvl4pPr>
    <a:lvl5pPr marL="1828800" algn="l" defTabSz="914400" rtl="0" eaLnBrk="1" latinLnBrk="0" hangingPunct="1">
      <a:defRPr sz="1200" b="0" i="0" kern="1200">
        <a:solidFill>
          <a:schemeClr val="tx1"/>
        </a:solidFill>
        <a:latin typeface="Marianne"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5</a:t>
            </a:fld>
            <a:endParaRPr lang="fr-FR" dirty="0"/>
          </a:p>
        </p:txBody>
      </p:sp>
    </p:spTree>
    <p:extLst>
      <p:ext uri="{BB962C8B-B14F-4D97-AF65-F5344CB8AC3E}">
        <p14:creationId xmlns:p14="http://schemas.microsoft.com/office/powerpoint/2010/main" val="1236930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8</a:t>
            </a:fld>
            <a:endParaRPr lang="fr-FR" dirty="0"/>
          </a:p>
        </p:txBody>
      </p:sp>
    </p:spTree>
    <p:extLst>
      <p:ext uri="{BB962C8B-B14F-4D97-AF65-F5344CB8AC3E}">
        <p14:creationId xmlns:p14="http://schemas.microsoft.com/office/powerpoint/2010/main" val="2727550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12</a:t>
            </a:fld>
            <a:endParaRPr lang="fr-FR" dirty="0"/>
          </a:p>
        </p:txBody>
      </p:sp>
    </p:spTree>
    <p:extLst>
      <p:ext uri="{BB962C8B-B14F-4D97-AF65-F5344CB8AC3E}">
        <p14:creationId xmlns:p14="http://schemas.microsoft.com/office/powerpoint/2010/main" val="1947874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2800" b="1" dirty="0">
                <a:solidFill>
                  <a:schemeClr val="bg2"/>
                </a:solidFill>
              </a:rPr>
              <a:t>!!!!!! Garde-t-on ce</a:t>
            </a:r>
            <a:r>
              <a:rPr lang="fr-FR" sz="2800" b="1" baseline="0" dirty="0">
                <a:solidFill>
                  <a:schemeClr val="bg2"/>
                </a:solidFill>
              </a:rPr>
              <a:t> titre? &gt;&gt;&gt; enseignements en groupes</a:t>
            </a:r>
            <a:endParaRPr lang="fr-FR" sz="2800" b="1" dirty="0">
              <a:solidFill>
                <a:schemeClr val="bg2"/>
              </a:solidFill>
            </a:endParaRPr>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19</a:t>
            </a:fld>
            <a:endParaRPr lang="fr-FR" dirty="0"/>
          </a:p>
        </p:txBody>
      </p:sp>
    </p:spTree>
    <p:extLst>
      <p:ext uri="{BB962C8B-B14F-4D97-AF65-F5344CB8AC3E}">
        <p14:creationId xmlns:p14="http://schemas.microsoft.com/office/powerpoint/2010/main" val="829531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AJOUTER</a:t>
            </a:r>
            <a:r>
              <a:rPr lang="fr-FR" baseline="0" dirty="0"/>
              <a:t>  demi-journée banalisée avec astérisque sur fin d’année </a:t>
            </a:r>
            <a:r>
              <a:rPr lang="fr-FR" baseline="0" dirty="0" err="1"/>
              <a:t>scol</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25</a:t>
            </a:fld>
            <a:endParaRPr lang="fr-FR" dirty="0"/>
          </a:p>
        </p:txBody>
      </p:sp>
    </p:spTree>
    <p:extLst>
      <p:ext uri="{BB962C8B-B14F-4D97-AF65-F5344CB8AC3E}">
        <p14:creationId xmlns:p14="http://schemas.microsoft.com/office/powerpoint/2010/main" val="710418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DELCOM: </a:t>
            </a:r>
          </a:p>
          <a:p>
            <a:r>
              <a:rPr lang="fr-FR" dirty="0"/>
              <a:t>-</a:t>
            </a:r>
            <a:r>
              <a:rPr lang="fr-FR" baseline="0" dirty="0"/>
              <a:t> Lundi 9h39- 10h30 </a:t>
            </a:r>
            <a:r>
              <a:rPr lang="fr-FR" dirty="0"/>
              <a:t>Ajouter </a:t>
            </a:r>
            <a:r>
              <a:rPr lang="fr-FR" dirty="0">
                <a:solidFill>
                  <a:srgbClr val="FF0000"/>
                </a:solidFill>
              </a:rPr>
              <a:t>semaine A</a:t>
            </a:r>
            <a:r>
              <a:rPr lang="fr-FR" dirty="0"/>
              <a:t>. TENTER</a:t>
            </a:r>
            <a:r>
              <a:rPr lang="fr-FR" baseline="0" dirty="0"/>
              <a:t> dans la mesure du possible de conserver la largeur des jours identiques.</a:t>
            </a:r>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40</a:t>
            </a:fld>
            <a:endParaRPr lang="fr-FR" dirty="0"/>
          </a:p>
        </p:txBody>
      </p:sp>
    </p:spTree>
    <p:extLst>
      <p:ext uri="{BB962C8B-B14F-4D97-AF65-F5344CB8AC3E}">
        <p14:creationId xmlns:p14="http://schemas.microsoft.com/office/powerpoint/2010/main" val="1206904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Modifier répartition</a:t>
            </a:r>
            <a:r>
              <a:rPr lang="fr-FR" baseline="0" dirty="0"/>
              <a:t> en utilisation</a:t>
            </a:r>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42</a:t>
            </a:fld>
            <a:endParaRPr lang="fr-FR" dirty="0"/>
          </a:p>
        </p:txBody>
      </p:sp>
    </p:spTree>
    <p:extLst>
      <p:ext uri="{BB962C8B-B14F-4D97-AF65-F5344CB8AC3E}">
        <p14:creationId xmlns:p14="http://schemas.microsoft.com/office/powerpoint/2010/main" val="1736379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180000" cy="240000"/>
          </a:xfrm>
          <a:ln>
            <a:solidFill>
              <a:schemeClr val="tx1">
                <a:alpha val="0"/>
              </a:schemeClr>
            </a:solidFill>
          </a:ln>
        </p:spPr>
        <p:txBody>
          <a:bodyPr/>
          <a:lstStyle>
            <a:lvl1pPr>
              <a:defRPr sz="100">
                <a:solidFill>
                  <a:schemeClr val="tx1">
                    <a:alpha val="0"/>
                  </a:schemeClr>
                </a:solidFill>
              </a:defRPr>
            </a:lvl1pPr>
          </a:lstStyle>
          <a:p>
            <a:r>
              <a:rPr lang="fr-FR"/>
              <a:t>XX/XX/XXXX</a:t>
            </a:r>
            <a:endParaRPr lang="fr-FR" dirty="0"/>
          </a:p>
        </p:txBody>
      </p:sp>
      <p:sp>
        <p:nvSpPr>
          <p:cNvPr id="5" name="Espace réservé du pied de page 4"/>
          <p:cNvSpPr>
            <a:spLocks noGrp="1"/>
          </p:cNvSpPr>
          <p:nvPr>
            <p:ph type="ftr" sz="quarter" idx="11"/>
          </p:nvPr>
        </p:nvSpPr>
        <p:spPr bwMode="gray">
          <a:xfrm>
            <a:off x="720000" y="5226529"/>
            <a:ext cx="3240000" cy="1200000"/>
          </a:xfrm>
        </p:spPr>
        <p:txBody>
          <a:bodyPr anchor="b" anchorCtr="0"/>
          <a:lstStyle>
            <a:lvl1pPr>
              <a:defRPr sz="1150"/>
            </a:lvl1pPr>
          </a:lstStyle>
          <a:p>
            <a:r>
              <a:rPr lang="fr-FR" dirty="0"/>
              <a:t>Intitulé de la direction </a:t>
            </a:r>
            <a:br>
              <a:rPr lang="fr-FR" dirty="0"/>
            </a:br>
            <a:r>
              <a:rPr lang="fr-FR" dirty="0"/>
              <a:t>ou de l’organisme rattaché</a:t>
            </a:r>
          </a:p>
        </p:txBody>
      </p:sp>
      <p:sp>
        <p:nvSpPr>
          <p:cNvPr id="6" name="Espace réservé du numéro de diapositive 5"/>
          <p:cNvSpPr>
            <a:spLocks noGrp="1"/>
          </p:cNvSpPr>
          <p:nvPr>
            <p:ph type="sldNum" sz="quarter" idx="12"/>
          </p:nvPr>
        </p:nvSpPr>
        <p:spPr bwMode="gray">
          <a:xfrm>
            <a:off x="0" y="6618000"/>
            <a:ext cx="180000" cy="24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24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150567"/>
            <a:ext cx="5651510" cy="4646585"/>
          </a:xfrm>
          <a:prstGeom prst="rect">
            <a:avLst/>
          </a:prstGeom>
        </p:spPr>
      </p:pic>
    </p:spTree>
    <p:extLst>
      <p:ext uri="{BB962C8B-B14F-4D97-AF65-F5344CB8AC3E}">
        <p14:creationId xmlns:p14="http://schemas.microsoft.com/office/powerpoint/2010/main" val="343261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37678F1A-B2D0-41E4-AF85-6FE991F2A322}" type="datetimeFigureOut">
              <a:rPr lang="fr-FR" smtClean="0"/>
              <a:t>03/04/2024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BD77A9-26CE-448E-9FCE-A3BD91736803}" type="slidenum">
              <a:rPr lang="fr-FR" smtClean="0"/>
              <a:t>‹N°›</a:t>
            </a:fld>
            <a:endParaRPr lang="fr-FR"/>
          </a:p>
        </p:txBody>
      </p:sp>
    </p:spTree>
    <p:extLst>
      <p:ext uri="{BB962C8B-B14F-4D97-AF65-F5344CB8AC3E}">
        <p14:creationId xmlns:p14="http://schemas.microsoft.com/office/powerpoint/2010/main" val="688491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7678F1A-B2D0-41E4-AF85-6FE991F2A322}" type="datetimeFigureOut">
              <a:rPr lang="fr-FR" smtClean="0"/>
              <a:t>03/04/2024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BD77A9-26CE-448E-9FCE-A3BD91736803}" type="slidenum">
              <a:rPr lang="fr-FR" smtClean="0"/>
              <a:t>‹N°›</a:t>
            </a:fld>
            <a:endParaRPr lang="fr-FR"/>
          </a:p>
        </p:txBody>
      </p:sp>
    </p:spTree>
    <p:extLst>
      <p:ext uri="{BB962C8B-B14F-4D97-AF65-F5344CB8AC3E}">
        <p14:creationId xmlns:p14="http://schemas.microsoft.com/office/powerpoint/2010/main" val="3067393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37678F1A-B2D0-41E4-AF85-6FE991F2A322}" type="datetimeFigureOut">
              <a:rPr lang="fr-FR" smtClean="0"/>
              <a:t>03/04/2024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BD77A9-26CE-448E-9FCE-A3BD91736803}" type="slidenum">
              <a:rPr lang="fr-FR" smtClean="0"/>
              <a:t>‹N°›</a:t>
            </a:fld>
            <a:endParaRPr lang="fr-FR"/>
          </a:p>
        </p:txBody>
      </p:sp>
    </p:spTree>
    <p:extLst>
      <p:ext uri="{BB962C8B-B14F-4D97-AF65-F5344CB8AC3E}">
        <p14:creationId xmlns:p14="http://schemas.microsoft.com/office/powerpoint/2010/main" val="1041706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37678F1A-B2D0-41E4-AF85-6FE991F2A322}" type="datetimeFigureOut">
              <a:rPr lang="fr-FR" smtClean="0"/>
              <a:t>03/04/2024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BD77A9-26CE-448E-9FCE-A3BD91736803}" type="slidenum">
              <a:rPr lang="fr-FR" smtClean="0"/>
              <a:t>‹N°›</a:t>
            </a:fld>
            <a:endParaRPr lang="fr-FR"/>
          </a:p>
        </p:txBody>
      </p:sp>
    </p:spTree>
    <p:extLst>
      <p:ext uri="{BB962C8B-B14F-4D97-AF65-F5344CB8AC3E}">
        <p14:creationId xmlns:p14="http://schemas.microsoft.com/office/powerpoint/2010/main" val="3631595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37678F1A-B2D0-41E4-AF85-6FE991F2A322}" type="datetimeFigureOut">
              <a:rPr lang="fr-FR" smtClean="0"/>
              <a:t>03/04/2024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9BD77A9-26CE-448E-9FCE-A3BD91736803}" type="slidenum">
              <a:rPr lang="fr-FR" smtClean="0"/>
              <a:t>‹N°›</a:t>
            </a:fld>
            <a:endParaRPr lang="fr-FR"/>
          </a:p>
        </p:txBody>
      </p:sp>
    </p:spTree>
    <p:extLst>
      <p:ext uri="{BB962C8B-B14F-4D97-AF65-F5344CB8AC3E}">
        <p14:creationId xmlns:p14="http://schemas.microsoft.com/office/powerpoint/2010/main" val="2656866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37678F1A-B2D0-41E4-AF85-6FE991F2A322}" type="datetimeFigureOut">
              <a:rPr lang="fr-FR" smtClean="0"/>
              <a:t>03/04/2024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9BD77A9-26CE-448E-9FCE-A3BD91736803}" type="slidenum">
              <a:rPr lang="fr-FR" smtClean="0"/>
              <a:t>‹N°›</a:t>
            </a:fld>
            <a:endParaRPr lang="fr-FR"/>
          </a:p>
        </p:txBody>
      </p:sp>
    </p:spTree>
    <p:extLst>
      <p:ext uri="{BB962C8B-B14F-4D97-AF65-F5344CB8AC3E}">
        <p14:creationId xmlns:p14="http://schemas.microsoft.com/office/powerpoint/2010/main" val="1555909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7678F1A-B2D0-41E4-AF85-6FE991F2A322}" type="datetimeFigureOut">
              <a:rPr lang="fr-FR" smtClean="0"/>
              <a:t>03/04/2024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9BD77A9-26CE-448E-9FCE-A3BD91736803}" type="slidenum">
              <a:rPr lang="fr-FR" smtClean="0"/>
              <a:t>‹N°›</a:t>
            </a:fld>
            <a:endParaRPr lang="fr-FR"/>
          </a:p>
        </p:txBody>
      </p:sp>
    </p:spTree>
    <p:extLst>
      <p:ext uri="{BB962C8B-B14F-4D97-AF65-F5344CB8AC3E}">
        <p14:creationId xmlns:p14="http://schemas.microsoft.com/office/powerpoint/2010/main" val="3872633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37678F1A-B2D0-41E4-AF85-6FE991F2A322}" type="datetimeFigureOut">
              <a:rPr lang="fr-FR" smtClean="0"/>
              <a:t>03/04/2024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BD77A9-26CE-448E-9FCE-A3BD91736803}" type="slidenum">
              <a:rPr lang="fr-FR" smtClean="0"/>
              <a:t>‹N°›</a:t>
            </a:fld>
            <a:endParaRPr lang="fr-FR"/>
          </a:p>
        </p:txBody>
      </p:sp>
    </p:spTree>
    <p:extLst>
      <p:ext uri="{BB962C8B-B14F-4D97-AF65-F5344CB8AC3E}">
        <p14:creationId xmlns:p14="http://schemas.microsoft.com/office/powerpoint/2010/main" val="3420833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37678F1A-B2D0-41E4-AF85-6FE991F2A322}" type="datetimeFigureOut">
              <a:rPr lang="fr-FR" smtClean="0"/>
              <a:t>03/04/2024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BD77A9-26CE-448E-9FCE-A3BD91736803}" type="slidenum">
              <a:rPr lang="fr-FR" smtClean="0"/>
              <a:t>‹N°›</a:t>
            </a:fld>
            <a:endParaRPr lang="fr-FR"/>
          </a:p>
        </p:txBody>
      </p:sp>
    </p:spTree>
    <p:extLst>
      <p:ext uri="{BB962C8B-B14F-4D97-AF65-F5344CB8AC3E}">
        <p14:creationId xmlns:p14="http://schemas.microsoft.com/office/powerpoint/2010/main" val="4010582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7678F1A-B2D0-41E4-AF85-6FE991F2A322}" type="datetimeFigureOut">
              <a:rPr lang="fr-FR" smtClean="0"/>
              <a:t>03/04/2024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BD77A9-26CE-448E-9FCE-A3BD91736803}" type="slidenum">
              <a:rPr lang="fr-FR" smtClean="0"/>
              <a:t>‹N°›</a:t>
            </a:fld>
            <a:endParaRPr lang="fr-FR"/>
          </a:p>
        </p:txBody>
      </p:sp>
    </p:spTree>
    <p:extLst>
      <p:ext uri="{BB962C8B-B14F-4D97-AF65-F5344CB8AC3E}">
        <p14:creationId xmlns:p14="http://schemas.microsoft.com/office/powerpoint/2010/main" val="2773827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80000" cy="24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p:txBody>
          <a:bodyPr/>
          <a:lstStyle/>
          <a:p>
            <a:pPr algn="r"/>
            <a:r>
              <a:rPr lang="fr-FR" cap="all"/>
              <a:t>XX/XX/XXXX</a:t>
            </a:r>
            <a:endParaRPr lang="fr-FR" cap="all" dirty="0"/>
          </a:p>
        </p:txBody>
      </p:sp>
      <p:sp>
        <p:nvSpPr>
          <p:cNvPr id="3" name="Espace réservé du pied de page 2"/>
          <p:cNvSpPr>
            <a:spLocks noGrp="1"/>
          </p:cNvSpPr>
          <p:nvPr>
            <p:ph type="ftr" sz="quarter" idx="11"/>
          </p:nvPr>
        </p:nvSpPr>
        <p:spPr bwMode="gray"/>
        <p:txBody>
          <a:bodyPr/>
          <a:lstStyle>
            <a:lvl1pPr>
              <a:defRPr/>
            </a:lvl1pPr>
          </a:lstStyle>
          <a:p>
            <a:r>
              <a:rPr lang="fr-FR" dirty="0"/>
              <a:t>Intitulé de la direction ou de l’organisme rattaché</a:t>
            </a:r>
          </a:p>
        </p:txBody>
      </p:sp>
      <p:sp>
        <p:nvSpPr>
          <p:cNvPr id="8" name="Espace réservé du numéro de diapositive 7"/>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1" name="Espace réservé du texte 10"/>
          <p:cNvSpPr>
            <a:spLocks noGrp="1"/>
          </p:cNvSpPr>
          <p:nvPr>
            <p:ph type="body" sz="quarter" idx="13" hasCustomPrompt="1"/>
          </p:nvPr>
        </p:nvSpPr>
        <p:spPr bwMode="gray">
          <a:xfrm>
            <a:off x="360000" y="3128061"/>
            <a:ext cx="8424000" cy="27696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dirty="0"/>
              <a:t>Titre</a:t>
            </a:r>
          </a:p>
          <a:p>
            <a:pPr lvl="1"/>
            <a:r>
              <a:rPr lang="fr-FR" dirty="0"/>
              <a:t>Sous-titre</a:t>
            </a:r>
          </a:p>
        </p:txBody>
      </p:sp>
      <p:cxnSp>
        <p:nvCxnSpPr>
          <p:cNvPr id="12" name="Connecteur droit 11"/>
          <p:cNvCxnSpPr/>
          <p:nvPr userDrawn="1"/>
        </p:nvCxnSpPr>
        <p:spPr bwMode="gray">
          <a:xfrm>
            <a:off x="360000" y="63792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04" y="239630"/>
            <a:ext cx="2879750" cy="2367686"/>
          </a:xfrm>
          <a:prstGeom prst="rect">
            <a:avLst/>
          </a:prstGeom>
        </p:spPr>
      </p:pic>
      <p:pic>
        <p:nvPicPr>
          <p:cNvPr id="4" name="Image 3">
            <a:extLst>
              <a:ext uri="{FF2B5EF4-FFF2-40B4-BE49-F238E27FC236}">
                <a16:creationId xmlns:a16="http://schemas.microsoft.com/office/drawing/2014/main" id="{DF202C4D-D38E-3719-7D57-90763B8D8860}"/>
              </a:ext>
            </a:extLst>
          </p:cNvPr>
          <p:cNvPicPr>
            <a:picLocks noChangeAspect="1"/>
          </p:cNvPicPr>
          <p:nvPr userDrawn="1"/>
        </p:nvPicPr>
        <p:blipFill>
          <a:blip r:embed="rId2"/>
          <a:stretch>
            <a:fillRect/>
          </a:stretch>
        </p:blipFill>
        <p:spPr>
          <a:xfrm>
            <a:off x="297443" y="188640"/>
            <a:ext cx="2730088" cy="2247741"/>
          </a:xfrm>
          <a:prstGeom prst="rect">
            <a:avLst/>
          </a:prstGeom>
        </p:spPr>
      </p:pic>
    </p:spTree>
    <p:extLst>
      <p:ext uri="{BB962C8B-B14F-4D97-AF65-F5344CB8AC3E}">
        <p14:creationId xmlns:p14="http://schemas.microsoft.com/office/powerpoint/2010/main" val="3483904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7678F1A-B2D0-41E4-AF85-6FE991F2A322}" type="datetimeFigureOut">
              <a:rPr lang="fr-FR" smtClean="0"/>
              <a:t>03/04/2024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BD77A9-26CE-448E-9FCE-A3BD91736803}" type="slidenum">
              <a:rPr lang="fr-FR" smtClean="0"/>
              <a:t>‹N°›</a:t>
            </a:fld>
            <a:endParaRPr lang="fr-FR"/>
          </a:p>
        </p:txBody>
      </p:sp>
    </p:spTree>
    <p:extLst>
      <p:ext uri="{BB962C8B-B14F-4D97-AF65-F5344CB8AC3E}">
        <p14:creationId xmlns:p14="http://schemas.microsoft.com/office/powerpoint/2010/main" val="1443738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1200000"/>
            <a:ext cx="8424000" cy="96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a:t>XX/XX/XXXX</a:t>
            </a:r>
            <a:endParaRPr lang="fr-FR" cap="all" dirty="0"/>
          </a:p>
        </p:txBody>
      </p:sp>
      <p:sp>
        <p:nvSpPr>
          <p:cNvPr id="4" name="Espace réservé du pied de page 3"/>
          <p:cNvSpPr>
            <a:spLocks noGrp="1"/>
          </p:cNvSpPr>
          <p:nvPr>
            <p:ph type="ftr" sz="quarter" idx="11"/>
          </p:nvPr>
        </p:nvSpPr>
        <p:spPr bwMode="gray"/>
        <p:txBody>
          <a:bodyPr/>
          <a:lstStyle>
            <a:lvl1pPr>
              <a:defRPr/>
            </a:lvl1pPr>
          </a:lstStyle>
          <a:p>
            <a:r>
              <a:rPr lang="fr-FR" dirty="0"/>
              <a:t>Intitulé de la direction ou de l’organisme rattaché</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59998" y="2522624"/>
            <a:ext cx="2520000" cy="33744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2524800"/>
            <a:ext cx="2520000" cy="33744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2524800"/>
            <a:ext cx="2520000" cy="33744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pic>
        <p:nvPicPr>
          <p:cNvPr id="6" name="Image 5">
            <a:extLst>
              <a:ext uri="{FF2B5EF4-FFF2-40B4-BE49-F238E27FC236}">
                <a16:creationId xmlns:a16="http://schemas.microsoft.com/office/drawing/2014/main" id="{FC0549F4-B13A-26A1-A4EE-93CA7A9FBDD9}"/>
              </a:ext>
            </a:extLst>
          </p:cNvPr>
          <p:cNvPicPr>
            <a:picLocks noChangeAspect="1"/>
          </p:cNvPicPr>
          <p:nvPr userDrawn="1"/>
        </p:nvPicPr>
        <p:blipFill>
          <a:blip r:embed="rId2"/>
          <a:stretch>
            <a:fillRect/>
          </a:stretch>
        </p:blipFill>
        <p:spPr>
          <a:xfrm>
            <a:off x="251750" y="216326"/>
            <a:ext cx="796023" cy="655383"/>
          </a:xfrm>
          <a:prstGeom prst="rect">
            <a:avLst/>
          </a:prstGeom>
        </p:spPr>
      </p:pic>
    </p:spTree>
    <p:extLst>
      <p:ext uri="{BB962C8B-B14F-4D97-AF65-F5344CB8AC3E}">
        <p14:creationId xmlns:p14="http://schemas.microsoft.com/office/powerpoint/2010/main" val="164103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1124744"/>
            <a:ext cx="9144000" cy="5734456"/>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359999" y="984000"/>
            <a:ext cx="8424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6000" indent="-396000">
              <a:buFont typeface="+mj-lt"/>
              <a:buAutoNum type="arabicPeriod"/>
              <a:defRPr sz="3250"/>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a:t>XX/XX/XXXX</a:t>
            </a:r>
            <a:endParaRPr lang="fr-FR" cap="all" dirty="0"/>
          </a:p>
        </p:txBody>
      </p:sp>
      <p:sp>
        <p:nvSpPr>
          <p:cNvPr id="4" name="Espace réservé du pied de page 3"/>
          <p:cNvSpPr>
            <a:spLocks noGrp="1"/>
          </p:cNvSpPr>
          <p:nvPr>
            <p:ph type="ftr" sz="quarter" idx="11"/>
          </p:nvPr>
        </p:nvSpPr>
        <p:spPr bwMode="gray"/>
        <p:txBody>
          <a:bodyPr/>
          <a:lstStyle>
            <a:lvl1pPr>
              <a:defRPr/>
            </a:lvl1pPr>
          </a:lstStyle>
          <a:p>
            <a:r>
              <a:rPr lang="fr-FR" dirty="0"/>
              <a:t>Intitulé de la direction ou de l’organisme rattaché</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pic>
        <p:nvPicPr>
          <p:cNvPr id="6" name="Image 5">
            <a:extLst>
              <a:ext uri="{FF2B5EF4-FFF2-40B4-BE49-F238E27FC236}">
                <a16:creationId xmlns:a16="http://schemas.microsoft.com/office/drawing/2014/main" id="{D3174AD9-8E59-384D-2DB6-9B672C8A1144}"/>
              </a:ext>
            </a:extLst>
          </p:cNvPr>
          <p:cNvPicPr>
            <a:picLocks noChangeAspect="1"/>
          </p:cNvPicPr>
          <p:nvPr userDrawn="1"/>
        </p:nvPicPr>
        <p:blipFill>
          <a:blip r:embed="rId2"/>
          <a:stretch>
            <a:fillRect/>
          </a:stretch>
        </p:blipFill>
        <p:spPr>
          <a:xfrm>
            <a:off x="251750" y="216326"/>
            <a:ext cx="796023" cy="655383"/>
          </a:xfrm>
          <a:prstGeom prst="rect">
            <a:avLst/>
          </a:prstGeom>
        </p:spPr>
      </p:pic>
    </p:spTree>
    <p:extLst>
      <p:ext uri="{BB962C8B-B14F-4D97-AF65-F5344CB8AC3E}">
        <p14:creationId xmlns:p14="http://schemas.microsoft.com/office/powerpoint/2010/main" val="190859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1200000"/>
            <a:ext cx="8424000" cy="96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a:t>XX/XX/XXXX</a:t>
            </a:r>
            <a:endParaRPr lang="fr-FR" cap="all" dirty="0"/>
          </a:p>
        </p:txBody>
      </p:sp>
      <p:sp>
        <p:nvSpPr>
          <p:cNvPr id="4" name="Espace réservé du pied de page 3"/>
          <p:cNvSpPr>
            <a:spLocks noGrp="1"/>
          </p:cNvSpPr>
          <p:nvPr>
            <p:ph type="ftr" sz="quarter" idx="11"/>
          </p:nvPr>
        </p:nvSpPr>
        <p:spPr bwMode="gray"/>
        <p:txBody>
          <a:bodyPr/>
          <a:lstStyle>
            <a:lvl1pPr>
              <a:defRPr/>
            </a:lvl1pPr>
          </a:lstStyle>
          <a:p>
            <a:r>
              <a:rPr lang="fr-FR" dirty="0"/>
              <a:t>Intitulé de la direction ou de l’organisme rattaché</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0" name="Espace réservé du texte 9"/>
          <p:cNvSpPr>
            <a:spLocks noGrp="1"/>
          </p:cNvSpPr>
          <p:nvPr>
            <p:ph type="body" sz="quarter" idx="13" hasCustomPrompt="1"/>
          </p:nvPr>
        </p:nvSpPr>
        <p:spPr bwMode="gray">
          <a:xfrm>
            <a:off x="3312000" y="240000"/>
            <a:ext cx="5472000" cy="48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359999" y="2448000"/>
            <a:ext cx="252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312000" y="2448000"/>
            <a:ext cx="252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264000" y="2448000"/>
            <a:ext cx="252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pic>
        <p:nvPicPr>
          <p:cNvPr id="6" name="Image 5">
            <a:extLst>
              <a:ext uri="{FF2B5EF4-FFF2-40B4-BE49-F238E27FC236}">
                <a16:creationId xmlns:a16="http://schemas.microsoft.com/office/drawing/2014/main" id="{A82D20BE-A6F4-4631-09B2-3D92C4E87ACF}"/>
              </a:ext>
            </a:extLst>
          </p:cNvPr>
          <p:cNvPicPr>
            <a:picLocks noChangeAspect="1"/>
          </p:cNvPicPr>
          <p:nvPr userDrawn="1"/>
        </p:nvPicPr>
        <p:blipFill>
          <a:blip r:embed="rId2"/>
          <a:stretch>
            <a:fillRect/>
          </a:stretch>
        </p:blipFill>
        <p:spPr>
          <a:xfrm>
            <a:off x="251750" y="216326"/>
            <a:ext cx="796023" cy="655383"/>
          </a:xfrm>
          <a:prstGeom prst="rect">
            <a:avLst/>
          </a:prstGeom>
        </p:spPr>
      </p:pic>
    </p:spTree>
    <p:extLst>
      <p:ext uri="{BB962C8B-B14F-4D97-AF65-F5344CB8AC3E}">
        <p14:creationId xmlns:p14="http://schemas.microsoft.com/office/powerpoint/2010/main" val="384045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359999" y="1200000"/>
            <a:ext cx="8424000" cy="960000"/>
          </a:xfrm>
        </p:spPr>
        <p:txBody>
          <a:bodyPr/>
          <a:lstStyle/>
          <a:p>
            <a:r>
              <a:rPr lang="fr-FR" noProof="0" dirty="0"/>
              <a:t>Titre</a:t>
            </a:r>
            <a:endParaRPr lang="fr-FR" dirty="0"/>
          </a:p>
        </p:txBody>
      </p:sp>
      <p:sp>
        <p:nvSpPr>
          <p:cNvPr id="5" name="Espace réservé de la date 4"/>
          <p:cNvSpPr>
            <a:spLocks noGrp="1"/>
          </p:cNvSpPr>
          <p:nvPr>
            <p:ph type="dt" sz="half" idx="10"/>
          </p:nvPr>
        </p:nvSpPr>
        <p:spPr bwMode="gray"/>
        <p:txBody>
          <a:bodyPr/>
          <a:lstStyle/>
          <a:p>
            <a:pPr algn="r"/>
            <a:r>
              <a:rPr lang="fr-FR" cap="all"/>
              <a:t>XX/XX/XXXX</a:t>
            </a:r>
            <a:endParaRPr lang="fr-FR" cap="all" dirty="0"/>
          </a:p>
        </p:txBody>
      </p:sp>
      <p:sp>
        <p:nvSpPr>
          <p:cNvPr id="6" name="Espace réservé du pied de page 5"/>
          <p:cNvSpPr>
            <a:spLocks noGrp="1"/>
          </p:cNvSpPr>
          <p:nvPr>
            <p:ph type="ftr" sz="quarter" idx="11"/>
          </p:nvPr>
        </p:nvSpPr>
        <p:spPr bwMode="gray"/>
        <p:txBody>
          <a:bodyPr/>
          <a:lstStyle>
            <a:lvl1pPr>
              <a:defRPr/>
            </a:lvl1pPr>
          </a:lstStyle>
          <a:p>
            <a:r>
              <a:rPr lang="fr-FR" dirty="0"/>
              <a:t>Intitulé de la direction ou de l’organisme rattaché</a:t>
            </a:r>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9" name="Espace réservé du contenu 8"/>
          <p:cNvSpPr>
            <a:spLocks noGrp="1"/>
          </p:cNvSpPr>
          <p:nvPr>
            <p:ph sz="quarter" idx="14" hasCustomPrompt="1"/>
          </p:nvPr>
        </p:nvSpPr>
        <p:spPr bwMode="gray">
          <a:xfrm>
            <a:off x="359998" y="2448000"/>
            <a:ext cx="8424000" cy="3432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3312000" y="240000"/>
            <a:ext cx="5472000" cy="48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pic>
        <p:nvPicPr>
          <p:cNvPr id="2" name="Image 1">
            <a:extLst>
              <a:ext uri="{FF2B5EF4-FFF2-40B4-BE49-F238E27FC236}">
                <a16:creationId xmlns:a16="http://schemas.microsoft.com/office/drawing/2014/main" id="{8300CA0C-A904-D76A-D767-38C5685968D3}"/>
              </a:ext>
            </a:extLst>
          </p:cNvPr>
          <p:cNvPicPr>
            <a:picLocks noChangeAspect="1"/>
          </p:cNvPicPr>
          <p:nvPr userDrawn="1"/>
        </p:nvPicPr>
        <p:blipFill>
          <a:blip r:embed="rId2"/>
          <a:stretch>
            <a:fillRect/>
          </a:stretch>
        </p:blipFill>
        <p:spPr>
          <a:xfrm>
            <a:off x="251750" y="216326"/>
            <a:ext cx="796023" cy="65538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4/3/2024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pic>
        <p:nvPicPr>
          <p:cNvPr id="6" name="Image 5">
            <a:extLst>
              <a:ext uri="{FF2B5EF4-FFF2-40B4-BE49-F238E27FC236}">
                <a16:creationId xmlns:a16="http://schemas.microsoft.com/office/drawing/2014/main" id="{BEE01D53-CF37-6307-F730-50532C770E04}"/>
              </a:ext>
            </a:extLst>
          </p:cNvPr>
          <p:cNvPicPr>
            <a:picLocks noChangeAspect="1"/>
          </p:cNvPicPr>
          <p:nvPr userDrawn="1"/>
        </p:nvPicPr>
        <p:blipFill>
          <a:blip r:embed="rId2"/>
          <a:stretch>
            <a:fillRect/>
          </a:stretch>
        </p:blipFill>
        <p:spPr>
          <a:xfrm>
            <a:off x="251750" y="216326"/>
            <a:ext cx="796023" cy="655383"/>
          </a:xfrm>
          <a:prstGeom prst="rect">
            <a:avLst/>
          </a:prstGeom>
        </p:spPr>
      </p:pic>
    </p:spTree>
    <p:extLst>
      <p:ext uri="{BB962C8B-B14F-4D97-AF65-F5344CB8AC3E}">
        <p14:creationId xmlns:p14="http://schemas.microsoft.com/office/powerpoint/2010/main" val="4136357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D4FD7F66-E306-46CD-AD2C-865A1B11400B}" type="datetimeFigureOut">
              <a:rPr lang="fr-FR" smtClean="0"/>
              <a:t>03/04/2024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8BA864-4FE3-4126-AC5F-087DC69B9FEB}" type="slidenum">
              <a:rPr lang="fr-FR" smtClean="0"/>
              <a:t>‹N°›</a:t>
            </a:fld>
            <a:endParaRPr lang="fr-FR"/>
          </a:p>
        </p:txBody>
      </p:sp>
    </p:spTree>
    <p:extLst>
      <p:ext uri="{BB962C8B-B14F-4D97-AF65-F5344CB8AC3E}">
        <p14:creationId xmlns:p14="http://schemas.microsoft.com/office/powerpoint/2010/main" val="2834378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96CF245-F496-470E-A5C9-839ED4CD58A3}" type="datetimeFigureOut">
              <a:rPr lang="fr-FR" smtClean="0"/>
              <a:t>03/04/2024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82493E9-5087-4451-AE97-141A70C9EA5C}" type="slidenum">
              <a:rPr lang="fr-FR" smtClean="0"/>
              <a:t>‹N°›</a:t>
            </a:fld>
            <a:endParaRPr lang="fr-FR"/>
          </a:p>
        </p:txBody>
      </p:sp>
    </p:spTree>
    <p:extLst>
      <p:ext uri="{BB962C8B-B14F-4D97-AF65-F5344CB8AC3E}">
        <p14:creationId xmlns:p14="http://schemas.microsoft.com/office/powerpoint/2010/main" val="671693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359999" y="1200000"/>
            <a:ext cx="8424000" cy="96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359999" y="2448000"/>
            <a:ext cx="8424000" cy="3432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7614000" y="6378000"/>
            <a:ext cx="1170000" cy="480000"/>
          </a:xfrm>
          <a:prstGeom prst="rect">
            <a:avLst/>
          </a:prstGeom>
        </p:spPr>
        <p:txBody>
          <a:bodyPr vert="horz" lIns="0" tIns="0" rIns="0" bIns="0" rtlCol="0" anchor="ctr" anchorCtr="0">
            <a:noAutofit/>
          </a:bodyPr>
          <a:lstStyle>
            <a:lvl1pPr algn="ctr">
              <a:defRPr sz="750" b="0" i="0">
                <a:solidFill>
                  <a:schemeClr val="tx1"/>
                </a:solidFill>
                <a:latin typeface="Marianne" panose="02000000000000000000" pitchFamily="2" charset="0"/>
              </a:defRPr>
            </a:lvl1pPr>
          </a:lstStyle>
          <a:p>
            <a:pPr algn="r"/>
            <a:r>
              <a:rPr lang="fr-FR" cap="all" dirty="0"/>
              <a:t>XX/XX/XXXX</a:t>
            </a:r>
          </a:p>
        </p:txBody>
      </p:sp>
      <p:sp>
        <p:nvSpPr>
          <p:cNvPr id="5" name="Espace réservé du pied de page 4"/>
          <p:cNvSpPr>
            <a:spLocks noGrp="1"/>
          </p:cNvSpPr>
          <p:nvPr>
            <p:ph type="ftr" sz="quarter" idx="3"/>
          </p:nvPr>
        </p:nvSpPr>
        <p:spPr bwMode="gray">
          <a:xfrm>
            <a:off x="360000" y="6378000"/>
            <a:ext cx="5904000" cy="480000"/>
          </a:xfrm>
          <a:prstGeom prst="rect">
            <a:avLst/>
          </a:prstGeom>
        </p:spPr>
        <p:txBody>
          <a:bodyPr vert="horz" lIns="0" tIns="0" rIns="0" bIns="0" rtlCol="0" anchor="ctr" anchorCtr="0">
            <a:noAutofit/>
          </a:bodyPr>
          <a:lstStyle>
            <a:lvl1pPr algn="l">
              <a:defRPr sz="750" b="0" i="0">
                <a:solidFill>
                  <a:schemeClr val="tx1"/>
                </a:solidFill>
                <a:latin typeface="Marianne" panose="02000000000000000000" pitchFamily="2" charset="0"/>
              </a:defRPr>
            </a:lvl1pPr>
          </a:lstStyle>
          <a:p>
            <a:r>
              <a:rPr lang="fr-FR" dirty="0"/>
              <a:t>Intitulé de la direction ou de l’organisme rattaché</a:t>
            </a:r>
          </a:p>
        </p:txBody>
      </p:sp>
      <p:sp>
        <p:nvSpPr>
          <p:cNvPr id="6" name="Espace réservé du numéro de diapositive 5"/>
          <p:cNvSpPr>
            <a:spLocks noGrp="1"/>
          </p:cNvSpPr>
          <p:nvPr>
            <p:ph type="sldNum" sz="quarter" idx="4"/>
          </p:nvPr>
        </p:nvSpPr>
        <p:spPr bwMode="gray">
          <a:xfrm>
            <a:off x="6264000" y="6378000"/>
            <a:ext cx="1350000" cy="480000"/>
          </a:xfrm>
          <a:prstGeom prst="rect">
            <a:avLst/>
          </a:prstGeom>
        </p:spPr>
        <p:txBody>
          <a:bodyPr vert="horz" lIns="0" tIns="0" rIns="0" bIns="0" rtlCol="0" anchor="ctr" anchorCtr="0">
            <a:noAutofit/>
          </a:bodyPr>
          <a:lstStyle>
            <a:lvl1pPr algn="r">
              <a:defRPr sz="750" b="0" i="0">
                <a:solidFill>
                  <a:schemeClr val="tx1"/>
                </a:solidFill>
                <a:latin typeface="Marianne" panose="02000000000000000000" pitchFamily="2" charset="0"/>
              </a:defRPr>
            </a:lvl1pPr>
          </a:lstStyle>
          <a:p>
            <a:fld id="{733122C9-A0B9-462F-8757-0847AD287B63}" type="slidenum">
              <a:rPr lang="fr-FR" smtClean="0"/>
              <a:pPr/>
              <a:t>‹N°›</a:t>
            </a:fld>
            <a:endParaRPr lang="fr-FR" dirty="0"/>
          </a:p>
        </p:txBody>
      </p:sp>
      <p:cxnSp>
        <p:nvCxnSpPr>
          <p:cNvPr id="10" name="Connecteur droit 9"/>
          <p:cNvCxnSpPr/>
          <p:nvPr userDrawn="1"/>
        </p:nvCxnSpPr>
        <p:spPr bwMode="gray">
          <a:xfrm>
            <a:off x="360000" y="63792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E5B7C744-1165-C882-BDC2-FE452940991E}"/>
              </a:ext>
            </a:extLst>
          </p:cNvPr>
          <p:cNvPicPr>
            <a:picLocks noChangeAspect="1"/>
          </p:cNvPicPr>
          <p:nvPr userDrawn="1"/>
        </p:nvPicPr>
        <p:blipFill>
          <a:blip r:embed="rId11"/>
          <a:stretch>
            <a:fillRect/>
          </a:stretch>
        </p:blipFill>
        <p:spPr>
          <a:xfrm>
            <a:off x="275939" y="188640"/>
            <a:ext cx="796023" cy="655383"/>
          </a:xfrm>
          <a:prstGeom prst="rect">
            <a:avLst/>
          </a:prstGeom>
        </p:spPr>
      </p:pic>
    </p:spTree>
  </p:cSld>
  <p:clrMap bg1="lt1" tx1="dk1" bg2="lt2" tx2="dk2" accent1="accent1" accent2="accent2" accent3="accent3" accent4="accent4" accent5="accent5" accent6="accent6" hlink="hlink" folHlink="folHlink"/>
  <p:sldLayoutIdLst>
    <p:sldLayoutId id="2147483808" r:id="rId1"/>
    <p:sldLayoutId id="2147483812" r:id="rId2"/>
    <p:sldLayoutId id="2147483810" r:id="rId3"/>
    <p:sldLayoutId id="2147483811" r:id="rId4"/>
    <p:sldLayoutId id="2147483809" r:id="rId5"/>
    <p:sldLayoutId id="2147483798" r:id="rId6"/>
    <p:sldLayoutId id="2147483815" r:id="rId7"/>
    <p:sldLayoutId id="2147483816" r:id="rId8"/>
    <p:sldLayoutId id="2147483817" r:id="rId9"/>
  </p:sldLayoutIdLst>
  <p:hf hdr="0"/>
  <p:txStyles>
    <p:title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i="0" kern="1200">
          <a:solidFill>
            <a:schemeClr val="tx1"/>
          </a:solidFill>
          <a:latin typeface="Marianne" panose="02000000000000000000" pitchFamily="2" charset="0"/>
          <a:ea typeface="+mn-ea"/>
          <a:cs typeface="+mn-cs"/>
        </a:defRPr>
      </a:lvl1pPr>
      <a:lvl2pPr marL="252000" indent="-72000" algn="l" defTabSz="914400" rtl="0" eaLnBrk="1" latinLnBrk="0" hangingPunct="1">
        <a:lnSpc>
          <a:spcPct val="100000"/>
        </a:lnSpc>
        <a:spcBef>
          <a:spcPts val="600"/>
        </a:spcBef>
        <a:spcAft>
          <a:spcPts val="600"/>
        </a:spcAft>
        <a:buClr>
          <a:srgbClr val="BCCF00"/>
        </a:buClr>
        <a:buFont typeface="Arial" pitchFamily="34" charset="0"/>
        <a:buChar char="•"/>
        <a:defRPr sz="950" b="0" i="0" kern="1200">
          <a:solidFill>
            <a:schemeClr val="tx1"/>
          </a:solidFill>
          <a:latin typeface="Marianne" panose="02000000000000000000" pitchFamily="2" charset="0"/>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b="0" i="0" kern="1200">
          <a:solidFill>
            <a:schemeClr val="tx1"/>
          </a:solidFill>
          <a:latin typeface="Marianne" panose="02000000000000000000" pitchFamily="2" charset="0"/>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b="0" i="0" kern="1200">
          <a:solidFill>
            <a:schemeClr val="tx1"/>
          </a:solidFill>
          <a:latin typeface="Marianne" panose="02000000000000000000" pitchFamily="2" charset="0"/>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b="0" i="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7678F1A-B2D0-41E4-AF85-6FE991F2A322}" type="datetimeFigureOut">
              <a:rPr lang="fr-FR" smtClean="0"/>
              <a:t>03/04/2024</a:t>
            </a:fld>
            <a:endParaRPr lang="fr-F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9BD77A9-26CE-448E-9FCE-A3BD91736803}" type="slidenum">
              <a:rPr lang="fr-FR" smtClean="0"/>
              <a:t>‹N°›</a:t>
            </a:fld>
            <a:endParaRPr lang="fr-FR"/>
          </a:p>
        </p:txBody>
      </p:sp>
    </p:spTree>
    <p:extLst>
      <p:ext uri="{BB962C8B-B14F-4D97-AF65-F5344CB8AC3E}">
        <p14:creationId xmlns:p14="http://schemas.microsoft.com/office/powerpoint/2010/main" val="387308341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1960" y="2105236"/>
            <a:ext cx="1143744" cy="279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195736" y="1628800"/>
            <a:ext cx="1368152" cy="369332"/>
          </a:xfrm>
          <a:prstGeom prst="rect">
            <a:avLst/>
          </a:prstGeom>
          <a:solidFill>
            <a:srgbClr val="FFFF00"/>
          </a:solidFill>
        </p:spPr>
        <p:txBody>
          <a:bodyPr wrap="square" rtlCol="0">
            <a:spAutoFit/>
          </a:bodyPr>
          <a:lstStyle/>
          <a:p>
            <a:r>
              <a:rPr lang="fr-FR" i="1" dirty="0"/>
              <a:t>Couverture</a:t>
            </a:r>
          </a:p>
        </p:txBody>
      </p:sp>
      <p:pic>
        <p:nvPicPr>
          <p:cNvPr id="3" name="Image 2">
            <a:extLst>
              <a:ext uri="{FF2B5EF4-FFF2-40B4-BE49-F238E27FC236}">
                <a16:creationId xmlns:a16="http://schemas.microsoft.com/office/drawing/2014/main" id="{2BAB5CE4-B455-9160-73B3-E6603B955C23}"/>
              </a:ext>
            </a:extLst>
          </p:cNvPr>
          <p:cNvPicPr>
            <a:picLocks noChangeAspect="1"/>
          </p:cNvPicPr>
          <p:nvPr/>
        </p:nvPicPr>
        <p:blipFill>
          <a:blip r:embed="rId2"/>
          <a:stretch>
            <a:fillRect/>
          </a:stretch>
        </p:blipFill>
        <p:spPr>
          <a:xfrm>
            <a:off x="-108520" y="2660"/>
            <a:ext cx="9144000" cy="6858000"/>
          </a:xfrm>
          <a:prstGeom prst="rect">
            <a:avLst/>
          </a:prstGeom>
        </p:spPr>
      </p:pic>
      <p:sp>
        <p:nvSpPr>
          <p:cNvPr id="2" name="ZoneTexte 1"/>
          <p:cNvSpPr txBox="1"/>
          <p:nvPr/>
        </p:nvSpPr>
        <p:spPr>
          <a:xfrm>
            <a:off x="5355704" y="6525344"/>
            <a:ext cx="3248744" cy="307777"/>
          </a:xfrm>
          <a:prstGeom prst="rect">
            <a:avLst/>
          </a:prstGeom>
          <a:noFill/>
        </p:spPr>
        <p:txBody>
          <a:bodyPr wrap="square" rtlCol="0">
            <a:spAutoFit/>
          </a:bodyPr>
          <a:lstStyle/>
          <a:p>
            <a:pPr algn="r"/>
            <a:r>
              <a:rPr lang="fr-FR" sz="1400" dirty="0" smtClean="0">
                <a:solidFill>
                  <a:srgbClr val="2C3280"/>
                </a:solidFill>
              </a:rPr>
              <a:t>Mise à jour 3 avril 2024</a:t>
            </a:r>
            <a:endParaRPr lang="fr-FR" sz="1400" dirty="0">
              <a:solidFill>
                <a:srgbClr val="2C3280"/>
              </a:solidFill>
            </a:endParaRPr>
          </a:p>
        </p:txBody>
      </p:sp>
    </p:spTree>
    <p:extLst>
      <p:ext uri="{BB962C8B-B14F-4D97-AF65-F5344CB8AC3E}">
        <p14:creationId xmlns:p14="http://schemas.microsoft.com/office/powerpoint/2010/main" val="3645804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1960" y="2105236"/>
            <a:ext cx="1143744" cy="279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195736" y="1628800"/>
            <a:ext cx="1728192" cy="646331"/>
          </a:xfrm>
          <a:prstGeom prst="rect">
            <a:avLst/>
          </a:prstGeom>
          <a:solidFill>
            <a:srgbClr val="FFFF00"/>
          </a:solidFill>
        </p:spPr>
        <p:txBody>
          <a:bodyPr wrap="square" rtlCol="0">
            <a:spAutoFit/>
          </a:bodyPr>
          <a:lstStyle/>
          <a:p>
            <a:r>
              <a:rPr lang="fr-FR" i="1" dirty="0"/>
              <a:t>Page de titre Grilles horaires</a:t>
            </a:r>
          </a:p>
        </p:txBody>
      </p:sp>
      <p:pic>
        <p:nvPicPr>
          <p:cNvPr id="3" name="Image 2">
            <a:extLst>
              <a:ext uri="{FF2B5EF4-FFF2-40B4-BE49-F238E27FC236}">
                <a16:creationId xmlns:a16="http://schemas.microsoft.com/office/drawing/2014/main" id="{40DBCCE4-AA2A-05E3-4EE5-E1B0FC7CCD0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82307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quarter" idx="14"/>
          </p:nvPr>
        </p:nvSpPr>
        <p:spPr>
          <a:xfrm>
            <a:off x="615934" y="5431539"/>
            <a:ext cx="8348554" cy="650800"/>
          </a:xfrm>
        </p:spPr>
        <p:txBody>
          <a:bodyPr/>
          <a:lstStyle/>
          <a:p>
            <a:r>
              <a:rPr lang="fr-FR" sz="800" b="1" baseline="30000" dirty="0">
                <a:latin typeface="+mn-lt"/>
              </a:rPr>
              <a:t>(</a:t>
            </a:r>
            <a:r>
              <a:rPr lang="fr-FR" sz="800" b="1" dirty="0">
                <a:latin typeface="+mn-lt"/>
              </a:rPr>
              <a:t>*</a:t>
            </a:r>
            <a:r>
              <a:rPr lang="fr-FR" sz="800" b="1" baseline="30000" dirty="0">
                <a:latin typeface="+mn-lt"/>
              </a:rPr>
              <a:t>)</a:t>
            </a:r>
            <a:r>
              <a:rPr lang="fr-FR" sz="800" b="1" dirty="0">
                <a:latin typeface="+mn-lt"/>
              </a:rPr>
              <a:t> </a:t>
            </a:r>
            <a:r>
              <a:rPr lang="fr-FR" sz="800" dirty="0">
                <a:latin typeface="+mn-lt"/>
              </a:rPr>
              <a:t>Chacun de ces enseignements peut être organisé à raison de 2 h hebdomadaires sur un semestre. </a:t>
            </a:r>
            <a:br>
              <a:rPr lang="fr-FR" sz="800" dirty="0">
                <a:latin typeface="+mn-lt"/>
              </a:rPr>
            </a:br>
            <a:r>
              <a:rPr lang="fr-FR" sz="800" b="1" baseline="30000" dirty="0"/>
              <a:t>(</a:t>
            </a:r>
            <a:r>
              <a:rPr lang="fr-FR" sz="800" b="1" dirty="0"/>
              <a:t>**</a:t>
            </a:r>
            <a:r>
              <a:rPr lang="fr-FR" sz="800" b="1" baseline="30000" dirty="0"/>
              <a:t>)</a:t>
            </a:r>
            <a:r>
              <a:rPr lang="fr-FR" sz="800" b="1" dirty="0"/>
              <a:t> </a:t>
            </a:r>
            <a:r>
              <a:rPr lang="fr-FR" sz="800" dirty="0">
                <a:latin typeface="+mn-lt"/>
              </a:rPr>
              <a:t>Ces enseignements sont organisés en groupes en fonction des besoins des élèves identifiés par les professeurs sur la totalité du volume horaire.</a:t>
            </a:r>
            <a:br>
              <a:rPr lang="fr-FR" sz="800" dirty="0">
                <a:latin typeface="+mn-lt"/>
              </a:rPr>
            </a:br>
            <a:r>
              <a:rPr lang="fr-FR" sz="800" b="1" baseline="30000" dirty="0"/>
              <a:t>(</a:t>
            </a:r>
            <a:r>
              <a:rPr lang="fr-FR" sz="800" b="1" dirty="0"/>
              <a:t>***</a:t>
            </a:r>
            <a:r>
              <a:rPr lang="fr-FR" sz="800" b="1" baseline="30000" dirty="0"/>
              <a:t>)</a:t>
            </a:r>
            <a:r>
              <a:rPr lang="fr-FR" sz="800" b="1" dirty="0"/>
              <a:t> </a:t>
            </a:r>
            <a:r>
              <a:rPr lang="fr-FR" sz="800" dirty="0">
                <a:latin typeface="+mn-lt"/>
              </a:rPr>
              <a:t>S'y ajoutent au moins 10 h annuelles de vie de classe.</a:t>
            </a:r>
            <a:br>
              <a:rPr lang="fr-FR" sz="800" dirty="0">
                <a:latin typeface="+mn-lt"/>
              </a:rPr>
            </a:br>
            <a:r>
              <a:rPr lang="fr-FR" sz="800" b="1" baseline="30000" dirty="0"/>
              <a:t>(</a:t>
            </a:r>
            <a:r>
              <a:rPr lang="fr-FR" sz="800" b="1" dirty="0"/>
              <a:t>****</a:t>
            </a:r>
            <a:r>
              <a:rPr lang="fr-FR" sz="800" b="1" baseline="30000" dirty="0"/>
              <a:t>)</a:t>
            </a:r>
            <a:r>
              <a:rPr lang="fr-FR" sz="800" b="1" dirty="0"/>
              <a:t> </a:t>
            </a:r>
            <a:r>
              <a:rPr lang="fr-FR" sz="800" dirty="0">
                <a:latin typeface="+mn-lt"/>
              </a:rPr>
              <a:t>S’y ajoutent des heures de soutien supplémentaires consacrées à la maîtrise des savoirs fondamentaux pour les élèves dont les besoins ont été identifiés, dans la limite de 2 h hebdomadaires.</a:t>
            </a:r>
          </a:p>
        </p:txBody>
      </p:sp>
      <p:sp>
        <p:nvSpPr>
          <p:cNvPr id="8" name="Espace réservé du numéro de diapositive 4">
            <a:extLst>
              <a:ext uri="{FF2B5EF4-FFF2-40B4-BE49-F238E27FC236}">
                <a16:creationId xmlns:a16="http://schemas.microsoft.com/office/drawing/2014/main" id="{294299B2-B877-8602-F7FC-1126E4E0FAE2}"/>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11</a:t>
            </a:fld>
            <a:endParaRPr lang="fr-FR" dirty="0"/>
          </a:p>
        </p:txBody>
      </p:sp>
      <p:sp>
        <p:nvSpPr>
          <p:cNvPr id="10" name="Titre 1"/>
          <p:cNvSpPr txBox="1">
            <a:spLocks/>
          </p:cNvSpPr>
          <p:nvPr/>
        </p:nvSpPr>
        <p:spPr>
          <a:xfrm>
            <a:off x="1007604" y="836712"/>
            <a:ext cx="7128792" cy="587141"/>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n-lt"/>
              </a:rPr>
              <a:t>La grille horaire hebdomadaire en 6</a:t>
            </a:r>
            <a:r>
              <a:rPr lang="fr-FR" sz="2500" b="1" baseline="30000" dirty="0">
                <a:solidFill>
                  <a:srgbClr val="002060"/>
                </a:solidFill>
                <a:latin typeface="+mn-lt"/>
              </a:rPr>
              <a:t>e </a:t>
            </a:r>
            <a:r>
              <a:rPr lang="fr-FR" sz="2500" b="1" dirty="0">
                <a:solidFill>
                  <a:srgbClr val="002060"/>
                </a:solidFill>
                <a:latin typeface="+mn-lt"/>
              </a:rPr>
              <a:t>(cycle 3)</a:t>
            </a:r>
          </a:p>
        </p:txBody>
      </p:sp>
      <p:pic>
        <p:nvPicPr>
          <p:cNvPr id="9" name="Image 8">
            <a:extLst>
              <a:ext uri="{FF2B5EF4-FFF2-40B4-BE49-F238E27FC236}">
                <a16:creationId xmlns:a16="http://schemas.microsoft.com/office/drawing/2014/main" id="{A454647A-E7A0-754B-8AF5-CEDFBD7615BB}"/>
              </a:ext>
            </a:extLst>
          </p:cNvPr>
          <p:cNvPicPr>
            <a:picLocks noChangeAspect="1"/>
          </p:cNvPicPr>
          <p:nvPr/>
        </p:nvPicPr>
        <p:blipFill>
          <a:blip r:embed="rId2"/>
          <a:stretch>
            <a:fillRect/>
          </a:stretch>
        </p:blipFill>
        <p:spPr>
          <a:xfrm>
            <a:off x="730663" y="1687123"/>
            <a:ext cx="7884000" cy="3646350"/>
          </a:xfrm>
          <a:prstGeom prst="rect">
            <a:avLst/>
          </a:prstGeom>
        </p:spPr>
      </p:pic>
    </p:spTree>
    <p:extLst>
      <p:ext uri="{BB962C8B-B14F-4D97-AF65-F5344CB8AC3E}">
        <p14:creationId xmlns:p14="http://schemas.microsoft.com/office/powerpoint/2010/main" val="2895081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quarter" idx="14"/>
          </p:nvPr>
        </p:nvSpPr>
        <p:spPr>
          <a:xfrm>
            <a:off x="632937" y="5229200"/>
            <a:ext cx="7944742" cy="1076792"/>
          </a:xfrm>
        </p:spPr>
        <p:txBody>
          <a:bodyPr/>
          <a:lstStyle/>
          <a:p>
            <a:pPr>
              <a:lnSpc>
                <a:spcPct val="107000"/>
              </a:lnSpc>
              <a:spcAft>
                <a:spcPts val="0"/>
              </a:spcAft>
            </a:pPr>
            <a:r>
              <a:rPr lang="fr-FR" sz="800" b="1" baseline="30000" dirty="0">
                <a:solidFill>
                  <a:srgbClr val="BCCF00"/>
                </a:solidFill>
              </a:rPr>
              <a:t>(</a:t>
            </a:r>
            <a:r>
              <a:rPr lang="fr-FR" sz="800" b="1" dirty="0">
                <a:solidFill>
                  <a:srgbClr val="BCCF00"/>
                </a:solidFill>
              </a:rPr>
              <a:t>*</a:t>
            </a:r>
            <a:r>
              <a:rPr lang="fr-FR" sz="800" b="1" baseline="30000" dirty="0">
                <a:solidFill>
                  <a:srgbClr val="BCCF00"/>
                </a:solidFill>
              </a:rPr>
              <a:t>)</a:t>
            </a:r>
            <a:r>
              <a:rPr lang="fr-FR" sz="800" b="1" dirty="0">
                <a:solidFill>
                  <a:srgbClr val="BCCF00"/>
                </a:solidFill>
              </a:rPr>
              <a:t> </a:t>
            </a:r>
            <a:r>
              <a:rPr lang="fr-FR" sz="800" dirty="0">
                <a:latin typeface="+mn-lt"/>
              </a:rPr>
              <a:t>Chacun de ces enseignements peut être organisé à raison de 2 h hebdomadaires sur un semestre.</a:t>
            </a:r>
          </a:p>
          <a:p>
            <a:pPr>
              <a:lnSpc>
                <a:spcPct val="107000"/>
              </a:lnSpc>
              <a:spcAft>
                <a:spcPts val="0"/>
              </a:spcAft>
            </a:pPr>
            <a:r>
              <a:rPr lang="fr-FR" sz="800" b="1" baseline="30000" dirty="0">
                <a:solidFill>
                  <a:srgbClr val="BCCF00"/>
                </a:solidFill>
              </a:rPr>
              <a:t>(**)</a:t>
            </a:r>
            <a:r>
              <a:rPr lang="fr-FR" sz="800" b="1" dirty="0"/>
              <a:t> </a:t>
            </a:r>
            <a:r>
              <a:rPr lang="fr-FR" sz="800" dirty="0">
                <a:latin typeface="+mn-lt"/>
              </a:rPr>
              <a:t>Ces enseignements sont organisés en groupes en fonction des besoins des élèves identifiés par les professeurs sur la totalité du volume horaire.</a:t>
            </a:r>
            <a:br>
              <a:rPr lang="fr-FR" sz="800" dirty="0">
                <a:latin typeface="+mn-lt"/>
              </a:rPr>
            </a:br>
            <a:r>
              <a:rPr lang="fr-FR" sz="800" b="1" baseline="30000" dirty="0">
                <a:solidFill>
                  <a:srgbClr val="BCCF00"/>
                </a:solidFill>
              </a:rPr>
              <a:t>(***)</a:t>
            </a:r>
            <a:r>
              <a:rPr lang="fr-FR" sz="800" b="1" dirty="0"/>
              <a:t> </a:t>
            </a:r>
            <a:r>
              <a:rPr lang="fr-FR" sz="800" dirty="0">
                <a:latin typeface="+mn-lt"/>
              </a:rPr>
              <a:t>S'y ajoutent au moins 10 h annuelles de vie de classe par niveau, ainsi que, à titre indicatif, selon les besoins des élèves et les modalités de l'accompagnement</a:t>
            </a:r>
            <a:br>
              <a:rPr lang="fr-FR" sz="800" dirty="0">
                <a:latin typeface="+mn-lt"/>
              </a:rPr>
            </a:br>
            <a:r>
              <a:rPr lang="fr-FR" sz="800" dirty="0">
                <a:latin typeface="+mn-lt"/>
              </a:rPr>
              <a:t>à l'orientation mises en place dans l'établissement, 12 h annuelles d'accompagnement à l'orientation en classe de 4</a:t>
            </a:r>
            <a:r>
              <a:rPr lang="fr-FR" sz="800" baseline="30000" dirty="0">
                <a:latin typeface="+mn-lt"/>
              </a:rPr>
              <a:t>e</a:t>
            </a:r>
            <a:r>
              <a:rPr lang="fr-FR" sz="800" dirty="0">
                <a:latin typeface="+mn-lt"/>
              </a:rPr>
              <a:t> et 36 h annuelles en classe de 3</a:t>
            </a:r>
            <a:r>
              <a:rPr lang="fr-FR" sz="800" baseline="30000" dirty="0">
                <a:latin typeface="+mn-lt"/>
              </a:rPr>
              <a:t>e</a:t>
            </a:r>
            <a:r>
              <a:rPr lang="fr-FR" sz="800" dirty="0">
                <a:latin typeface="+mn-lt"/>
              </a:rPr>
              <a:t>.</a:t>
            </a:r>
          </a:p>
          <a:p>
            <a:pPr>
              <a:lnSpc>
                <a:spcPct val="107000"/>
              </a:lnSpc>
              <a:spcAft>
                <a:spcPts val="0"/>
              </a:spcAft>
            </a:pPr>
            <a:r>
              <a:rPr lang="fr-FR" sz="800" b="1" baseline="30000" dirty="0">
                <a:solidFill>
                  <a:srgbClr val="BCCF00"/>
                </a:solidFill>
              </a:rPr>
              <a:t>(</a:t>
            </a:r>
            <a:r>
              <a:rPr lang="fr-FR" sz="800" b="1" dirty="0">
                <a:solidFill>
                  <a:srgbClr val="BCCF00"/>
                </a:solidFill>
              </a:rPr>
              <a:t>****</a:t>
            </a:r>
            <a:r>
              <a:rPr lang="fr-FR" sz="800" b="1" baseline="30000" dirty="0">
                <a:solidFill>
                  <a:srgbClr val="BCCF00"/>
                </a:solidFill>
              </a:rPr>
              <a:t>)</a:t>
            </a:r>
            <a:r>
              <a:rPr lang="fr-FR" sz="800" b="1" dirty="0">
                <a:solidFill>
                  <a:srgbClr val="BCCF00"/>
                </a:solidFill>
              </a:rPr>
              <a:t> </a:t>
            </a:r>
            <a:r>
              <a:rPr lang="fr-FR" sz="800" dirty="0">
                <a:latin typeface="+mn-lt"/>
              </a:rPr>
              <a:t>S’y ajoutent l’engagement et la participation des élèves aux projets d’éducation à la citoyenneté, aux médias et à l’information. Ces projets peuvent donner lieu</a:t>
            </a:r>
            <a:br>
              <a:rPr lang="fr-FR" sz="800" dirty="0">
                <a:latin typeface="+mn-lt"/>
              </a:rPr>
            </a:br>
            <a:r>
              <a:rPr lang="fr-FR" sz="800" dirty="0">
                <a:latin typeface="+mn-lt"/>
              </a:rPr>
              <a:t>à des heures d’enseignement dédiées dans la limite de 18 h annuelles.</a:t>
            </a:r>
          </a:p>
          <a:p>
            <a:pPr>
              <a:lnSpc>
                <a:spcPct val="107000"/>
              </a:lnSpc>
              <a:spcAft>
                <a:spcPts val="0"/>
              </a:spcAft>
            </a:pPr>
            <a:r>
              <a:rPr lang="fr-FR" sz="800" b="1" baseline="30000" dirty="0">
                <a:solidFill>
                  <a:srgbClr val="BCCF00"/>
                </a:solidFill>
              </a:rPr>
              <a:t>(</a:t>
            </a:r>
            <a:r>
              <a:rPr lang="fr-FR" sz="800" b="1" dirty="0">
                <a:solidFill>
                  <a:srgbClr val="BCCF00"/>
                </a:solidFill>
              </a:rPr>
              <a:t>*****</a:t>
            </a:r>
            <a:r>
              <a:rPr lang="fr-FR" sz="800" b="1" baseline="30000" dirty="0">
                <a:solidFill>
                  <a:srgbClr val="BCCF00"/>
                </a:solidFill>
              </a:rPr>
              <a:t>)</a:t>
            </a:r>
            <a:r>
              <a:rPr lang="fr-FR" sz="800" b="1" dirty="0">
                <a:solidFill>
                  <a:srgbClr val="BCCF00"/>
                </a:solidFill>
              </a:rPr>
              <a:t> </a:t>
            </a:r>
            <a:r>
              <a:rPr lang="fr-FR" sz="800" dirty="0">
                <a:latin typeface="Arial" panose="020B0604020202020204" pitchFamily="34" charset="0"/>
                <a:cs typeface="Arial" panose="020B0604020202020204" pitchFamily="34" charset="0"/>
              </a:rPr>
              <a:t>S’y ajoutent des heures de soutien supplémentaires consacrées à la maîtrise des savoirs fondamentaux pour les élèves dont les besoins ont été identifiés, dans la limite de 2 h hebdomadaires</a:t>
            </a:r>
            <a:r>
              <a:rPr lang="fr-FR" sz="800" dirty="0"/>
              <a:t>. </a:t>
            </a:r>
            <a:endParaRPr lang="fr-FR" sz="800" dirty="0">
              <a:latin typeface="+mn-lt"/>
            </a:endParaRPr>
          </a:p>
        </p:txBody>
      </p:sp>
      <p:sp>
        <p:nvSpPr>
          <p:cNvPr id="8" name="Espace réservé du numéro de diapositive 4">
            <a:extLst>
              <a:ext uri="{FF2B5EF4-FFF2-40B4-BE49-F238E27FC236}">
                <a16:creationId xmlns:a16="http://schemas.microsoft.com/office/drawing/2014/main" id="{294299B2-B877-8602-F7FC-1126E4E0FAE2}"/>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12</a:t>
            </a:fld>
            <a:endParaRPr lang="fr-FR" dirty="0"/>
          </a:p>
        </p:txBody>
      </p:sp>
      <p:sp>
        <p:nvSpPr>
          <p:cNvPr id="10" name="Titre 1"/>
          <p:cNvSpPr txBox="1">
            <a:spLocks/>
          </p:cNvSpPr>
          <p:nvPr/>
        </p:nvSpPr>
        <p:spPr>
          <a:xfrm>
            <a:off x="539592" y="836712"/>
            <a:ext cx="8244408" cy="587141"/>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n-lt"/>
              </a:rPr>
              <a:t>La grille horaire hebdomadaire en 5</a:t>
            </a:r>
            <a:r>
              <a:rPr lang="fr-FR" sz="2500" b="1" baseline="30000" dirty="0">
                <a:solidFill>
                  <a:srgbClr val="002060"/>
                </a:solidFill>
                <a:latin typeface="+mn-lt"/>
              </a:rPr>
              <a:t>e</a:t>
            </a:r>
            <a:r>
              <a:rPr lang="fr-FR" sz="2500" b="1" dirty="0">
                <a:solidFill>
                  <a:srgbClr val="002060"/>
                </a:solidFill>
                <a:latin typeface="+mn-lt"/>
              </a:rPr>
              <a:t>, 4</a:t>
            </a:r>
            <a:r>
              <a:rPr lang="fr-FR" sz="2500" b="1" baseline="30000" dirty="0">
                <a:solidFill>
                  <a:srgbClr val="002060"/>
                </a:solidFill>
                <a:latin typeface="+mn-lt"/>
              </a:rPr>
              <a:t>e</a:t>
            </a:r>
            <a:r>
              <a:rPr lang="fr-FR" sz="2500" b="1" dirty="0">
                <a:solidFill>
                  <a:srgbClr val="002060"/>
                </a:solidFill>
                <a:latin typeface="+mn-lt"/>
              </a:rPr>
              <a:t> et 3</a:t>
            </a:r>
            <a:r>
              <a:rPr lang="fr-FR" sz="2500" b="1" baseline="30000" dirty="0">
                <a:solidFill>
                  <a:srgbClr val="002060"/>
                </a:solidFill>
                <a:latin typeface="+mn-lt"/>
              </a:rPr>
              <a:t>e </a:t>
            </a:r>
            <a:r>
              <a:rPr lang="fr-FR" sz="2500" b="1" dirty="0">
                <a:solidFill>
                  <a:srgbClr val="002060"/>
                </a:solidFill>
                <a:latin typeface="+mn-lt"/>
              </a:rPr>
              <a:t>(cycle 4)</a:t>
            </a:r>
          </a:p>
        </p:txBody>
      </p:sp>
      <p:pic>
        <p:nvPicPr>
          <p:cNvPr id="4" name="Image 3">
            <a:extLst>
              <a:ext uri="{FF2B5EF4-FFF2-40B4-BE49-F238E27FC236}">
                <a16:creationId xmlns:a16="http://schemas.microsoft.com/office/drawing/2014/main" id="{C73A5A6D-1971-B847-8A09-CB5E91A8239B}"/>
              </a:ext>
            </a:extLst>
          </p:cNvPr>
          <p:cNvPicPr>
            <a:picLocks noChangeAspect="1"/>
          </p:cNvPicPr>
          <p:nvPr/>
        </p:nvPicPr>
        <p:blipFill>
          <a:blip r:embed="rId3"/>
          <a:stretch>
            <a:fillRect/>
          </a:stretch>
        </p:blipFill>
        <p:spPr>
          <a:xfrm>
            <a:off x="899592" y="1340768"/>
            <a:ext cx="7200800" cy="3640404"/>
          </a:xfrm>
          <a:prstGeom prst="rect">
            <a:avLst/>
          </a:prstGeom>
        </p:spPr>
      </p:pic>
    </p:spTree>
    <p:extLst>
      <p:ext uri="{BB962C8B-B14F-4D97-AF65-F5344CB8AC3E}">
        <p14:creationId xmlns:p14="http://schemas.microsoft.com/office/powerpoint/2010/main" val="3466673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1960" y="2105236"/>
            <a:ext cx="1143744" cy="279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0851F470-BFC5-6B85-7599-1ABF902F9F7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76018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quarter" idx="14"/>
          </p:nvPr>
        </p:nvSpPr>
        <p:spPr>
          <a:xfrm>
            <a:off x="683568" y="1340768"/>
            <a:ext cx="7848872" cy="4608512"/>
          </a:xfrm>
        </p:spPr>
        <p:txBody>
          <a:bodyPr/>
          <a:lstStyle/>
          <a:p>
            <a:pPr marL="285750" indent="-285750">
              <a:buFont typeface="Arial" panose="020B0604020202020204" pitchFamily="34" charset="0"/>
              <a:buChar char="•"/>
            </a:pPr>
            <a:endParaRPr lang="fr-FR" sz="1600" b="1" dirty="0"/>
          </a:p>
          <a:p>
            <a:pPr marL="285750" indent="-285750"/>
            <a:endParaRPr lang="fr-FR" sz="1800" dirty="0"/>
          </a:p>
          <a:p>
            <a:pPr marL="285750" indent="-285750">
              <a:buFont typeface="Arial" panose="020B0604020202020204" pitchFamily="34" charset="0"/>
              <a:buChar char="•"/>
            </a:pPr>
            <a:endParaRPr lang="fr-FR" sz="1800" dirty="0"/>
          </a:p>
          <a:p>
            <a:endParaRPr lang="fr-FR" sz="1600" b="1" dirty="0"/>
          </a:p>
          <a:p>
            <a:endParaRPr lang="fr-FR" sz="1600" b="1" dirty="0"/>
          </a:p>
          <a:p>
            <a:pPr marL="285750" indent="-285750">
              <a:buFont typeface="Wingdings" panose="05000000000000000000" pitchFamily="2" charset="2"/>
              <a:buChar char="§"/>
            </a:pPr>
            <a:endParaRPr lang="fr-FR" sz="1400" dirty="0"/>
          </a:p>
        </p:txBody>
      </p:sp>
      <p:sp>
        <p:nvSpPr>
          <p:cNvPr id="9" name="Espace réservé du numéro de diapositive 4">
            <a:extLst>
              <a:ext uri="{FF2B5EF4-FFF2-40B4-BE49-F238E27FC236}">
                <a16:creationId xmlns:a16="http://schemas.microsoft.com/office/drawing/2014/main" id="{084E6EA7-1ED6-BBBF-9126-FE7756CB3CFF}"/>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14</a:t>
            </a:fld>
            <a:endParaRPr lang="fr-FR" dirty="0"/>
          </a:p>
        </p:txBody>
      </p:sp>
      <p:sp>
        <p:nvSpPr>
          <p:cNvPr id="3" name="Rectangle 2"/>
          <p:cNvSpPr/>
          <p:nvPr/>
        </p:nvSpPr>
        <p:spPr>
          <a:xfrm>
            <a:off x="797432" y="1700808"/>
            <a:ext cx="7763531" cy="2462213"/>
          </a:xfrm>
          <a:prstGeom prst="rect">
            <a:avLst/>
          </a:prstGeom>
        </p:spPr>
        <p:txBody>
          <a:bodyPr wrap="square">
            <a:spAutoFit/>
          </a:bodyPr>
          <a:lstStyle/>
          <a:p>
            <a:pPr marL="172800" indent="-172800">
              <a:spcAft>
                <a:spcPts val="300"/>
              </a:spcAft>
              <a:buClr>
                <a:srgbClr val="BCCF00"/>
              </a:buClr>
              <a:buSzPct val="130000"/>
              <a:buFont typeface="Arial" panose="020B0604020202020204" pitchFamily="34" charset="0"/>
              <a:buChar char="•"/>
            </a:pPr>
            <a:r>
              <a:rPr lang="fr-FR" sz="1600" dirty="0">
                <a:latin typeface="+mj-lt"/>
              </a:rPr>
              <a:t>Les professeurs des écoles continuent à intervenir dans </a:t>
            </a:r>
            <a:r>
              <a:rPr lang="fr-FR" sz="1600" b="1" dirty="0">
                <a:latin typeface="+mj-lt"/>
              </a:rPr>
              <a:t>Devoirs faits, </a:t>
            </a:r>
            <a:br>
              <a:rPr lang="fr-FR" sz="1600" b="1" dirty="0">
                <a:latin typeface="+mj-lt"/>
              </a:rPr>
            </a:br>
            <a:r>
              <a:rPr lang="fr-FR" sz="1600" dirty="0">
                <a:latin typeface="+mj-lt"/>
              </a:rPr>
              <a:t>un dispositif qui demeure obligatoire pour tous les élèves de 6</a:t>
            </a:r>
            <a:r>
              <a:rPr lang="fr-FR" sz="1600" baseline="30000" dirty="0">
                <a:latin typeface="+mj-lt"/>
              </a:rPr>
              <a:t>e</a:t>
            </a:r>
            <a:r>
              <a:rPr lang="fr-FR" sz="1600" dirty="0">
                <a:latin typeface="+mj-lt"/>
              </a:rPr>
              <a:t>.</a:t>
            </a:r>
          </a:p>
          <a:p>
            <a:pPr marL="172800" indent="-172800">
              <a:spcAft>
                <a:spcPts val="300"/>
              </a:spcAft>
              <a:buClr>
                <a:srgbClr val="BCCF00"/>
              </a:buClr>
              <a:buSzPct val="130000"/>
            </a:pPr>
            <a:endParaRPr lang="fr-FR" sz="1600" dirty="0">
              <a:latin typeface="+mj-lt"/>
            </a:endParaRPr>
          </a:p>
          <a:p>
            <a:pPr marL="172800" indent="-172800">
              <a:spcAft>
                <a:spcPts val="300"/>
              </a:spcAft>
              <a:buClr>
                <a:srgbClr val="BCCF00"/>
              </a:buClr>
              <a:buSzPct val="130000"/>
              <a:buFont typeface="Arial" panose="020B0604020202020204" pitchFamily="34" charset="0"/>
              <a:buChar char="•"/>
            </a:pPr>
            <a:r>
              <a:rPr lang="fr-FR" sz="1600" dirty="0">
                <a:latin typeface="+mj-lt"/>
              </a:rPr>
              <a:t>Ils prennent en charge prioritairement les </a:t>
            </a:r>
            <a:r>
              <a:rPr lang="fr-FR" sz="1600" b="1" dirty="0">
                <a:latin typeface="+mj-lt"/>
              </a:rPr>
              <a:t>heures de soutien prévues en 6</a:t>
            </a:r>
            <a:r>
              <a:rPr lang="fr-FR" sz="1600" b="1" baseline="30000" dirty="0">
                <a:latin typeface="+mj-lt"/>
              </a:rPr>
              <a:t>e</a:t>
            </a:r>
            <a:r>
              <a:rPr lang="fr-FR" sz="1600" b="1" dirty="0">
                <a:latin typeface="+mj-lt"/>
              </a:rPr>
              <a:t> </a:t>
            </a:r>
            <a:r>
              <a:rPr lang="fr-FR" sz="1600" dirty="0">
                <a:latin typeface="+mj-lt"/>
              </a:rPr>
              <a:t>(maximum de 2 h prévues en plus des 25 h) à destination des élèves les plus </a:t>
            </a:r>
            <a:br>
              <a:rPr lang="fr-FR" sz="1600" dirty="0">
                <a:latin typeface="+mj-lt"/>
              </a:rPr>
            </a:br>
            <a:r>
              <a:rPr lang="fr-FR" sz="1600" dirty="0">
                <a:latin typeface="+mj-lt"/>
              </a:rPr>
              <a:t>en difficulté. </a:t>
            </a:r>
          </a:p>
          <a:p>
            <a:pPr marL="172800" indent="-172800">
              <a:spcAft>
                <a:spcPts val="300"/>
              </a:spcAft>
              <a:buClr>
                <a:srgbClr val="BCCF00"/>
              </a:buClr>
              <a:buSzPct val="130000"/>
            </a:pPr>
            <a:endParaRPr lang="fr-FR" sz="1600" dirty="0">
              <a:latin typeface="+mj-lt"/>
            </a:endParaRPr>
          </a:p>
          <a:p>
            <a:pPr marL="172800" indent="-172800">
              <a:spcAft>
                <a:spcPts val="300"/>
              </a:spcAft>
              <a:buClr>
                <a:srgbClr val="BCCF00"/>
              </a:buClr>
              <a:buSzPct val="130000"/>
              <a:buFont typeface="Arial" panose="020B0604020202020204" pitchFamily="34" charset="0"/>
              <a:buChar char="•"/>
            </a:pPr>
            <a:r>
              <a:rPr lang="fr-FR" sz="1600" dirty="0">
                <a:latin typeface="+mj-lt"/>
              </a:rPr>
              <a:t>Ils peuvent également intervenir en </a:t>
            </a:r>
            <a:r>
              <a:rPr lang="fr-FR" sz="1600" dirty="0" err="1">
                <a:latin typeface="+mj-lt"/>
              </a:rPr>
              <a:t>co</a:t>
            </a:r>
            <a:r>
              <a:rPr lang="fr-FR" sz="1600" dirty="0">
                <a:latin typeface="+mj-lt"/>
              </a:rPr>
              <a:t>-intervention prioritairement dans le </a:t>
            </a:r>
            <a:r>
              <a:rPr lang="fr-FR" sz="1600" b="1" dirty="0">
                <a:latin typeface="+mj-lt"/>
              </a:rPr>
              <a:t>groupe des élèves à besoins en français et mathématiques. </a:t>
            </a:r>
          </a:p>
        </p:txBody>
      </p:sp>
      <p:sp>
        <p:nvSpPr>
          <p:cNvPr id="10" name="Titre 1"/>
          <p:cNvSpPr txBox="1">
            <a:spLocks/>
          </p:cNvSpPr>
          <p:nvPr/>
        </p:nvSpPr>
        <p:spPr>
          <a:xfrm>
            <a:off x="1115616" y="836712"/>
            <a:ext cx="6912768" cy="688749"/>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Arial" panose="020B0604020202020204" pitchFamily="34" charset="0"/>
                <a:cs typeface="Arial" panose="020B0604020202020204" pitchFamily="34" charset="0"/>
              </a:rPr>
              <a:t>Les principes</a:t>
            </a:r>
          </a:p>
        </p:txBody>
      </p:sp>
    </p:spTree>
    <p:extLst>
      <p:ext uri="{BB962C8B-B14F-4D97-AF65-F5344CB8AC3E}">
        <p14:creationId xmlns:p14="http://schemas.microsoft.com/office/powerpoint/2010/main" val="2550247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1960" y="2105236"/>
            <a:ext cx="1143744" cy="279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D5FE27A3-FC1F-5901-16BC-73F4141B71D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7452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a:off x="1319039" y="836712"/>
            <a:ext cx="6912768" cy="688749"/>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Arial" panose="020B0604020202020204" pitchFamily="34" charset="0"/>
                <a:cs typeface="Arial" panose="020B0604020202020204" pitchFamily="34" charset="0"/>
              </a:rPr>
              <a:t>Les principes de l’accompagnement</a:t>
            </a:r>
          </a:p>
        </p:txBody>
      </p:sp>
      <p:sp>
        <p:nvSpPr>
          <p:cNvPr id="12" name="Espace réservé du contenu 5"/>
          <p:cNvSpPr txBox="1">
            <a:spLocks/>
          </p:cNvSpPr>
          <p:nvPr/>
        </p:nvSpPr>
        <p:spPr>
          <a:xfrm>
            <a:off x="683568" y="1779850"/>
            <a:ext cx="7632848" cy="3426032"/>
          </a:xfrm>
          <a:prstGeom prst="rect">
            <a:avLst/>
          </a:prstGeom>
        </p:spPr>
        <p:txBody>
          <a:bodyPr/>
          <a:lstStyle>
            <a:lvl1pPr marL="0" indent="0" algn="l" defTabSz="914400" rtl="0" eaLnBrk="1" latinLnBrk="0" hangingPunct="1">
              <a:lnSpc>
                <a:spcPct val="100000"/>
              </a:lnSpc>
              <a:spcBef>
                <a:spcPts val="0"/>
              </a:spcBef>
              <a:spcAft>
                <a:spcPts val="500"/>
              </a:spcAft>
              <a:buFont typeface="Arial" pitchFamily="34" charset="0"/>
              <a:buNone/>
              <a:defRPr sz="1050" b="0" i="0" kern="1200">
                <a:solidFill>
                  <a:schemeClr val="tx1"/>
                </a:solidFill>
                <a:latin typeface="Marianne" panose="02000000000000000000" pitchFamily="2" charset="0"/>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b="0" i="0" kern="1200">
                <a:solidFill>
                  <a:schemeClr val="tx1"/>
                </a:solidFill>
                <a:latin typeface="Marianne" panose="02000000000000000000" pitchFamily="2" charset="0"/>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b="0" i="0" kern="1200">
                <a:solidFill>
                  <a:schemeClr val="tx1"/>
                </a:solidFill>
                <a:latin typeface="Marianne" panose="02000000000000000000" pitchFamily="2" charset="0"/>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b="0" i="0" kern="1200">
                <a:solidFill>
                  <a:schemeClr val="tx1"/>
                </a:solidFill>
                <a:latin typeface="Marianne" panose="02000000000000000000" pitchFamily="2" charset="0"/>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b="0" i="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2800" lvl="2" indent="-172800">
              <a:spcAft>
                <a:spcPts val="300"/>
              </a:spcAft>
              <a:buClr>
                <a:srgbClr val="BCCF00"/>
              </a:buClr>
              <a:buSzPct val="130000"/>
              <a:buNone/>
            </a:pPr>
            <a:r>
              <a:rPr lang="fr-FR" sz="1600" b="1" dirty="0">
                <a:latin typeface="+mj-lt"/>
              </a:rPr>
              <a:t>Pour prévenir le redoublement, les équipes mobilisent plusieurs leviers : </a:t>
            </a:r>
          </a:p>
          <a:p>
            <a:pPr marL="172800" lvl="2" indent="-172800">
              <a:spcAft>
                <a:spcPts val="300"/>
              </a:spcAft>
              <a:buClr>
                <a:srgbClr val="BCCF00"/>
              </a:buClr>
              <a:buSzPct val="130000"/>
              <a:buNone/>
            </a:pPr>
            <a:endParaRPr lang="fr-FR" sz="1600" b="1" dirty="0">
              <a:latin typeface="+mj-lt"/>
            </a:endParaRPr>
          </a:p>
          <a:p>
            <a:pPr marL="172800" lvl="2" indent="-172800">
              <a:spcAft>
                <a:spcPts val="300"/>
              </a:spcAft>
              <a:buClr>
                <a:srgbClr val="BCCF00"/>
              </a:buClr>
              <a:buSzPct val="130000"/>
            </a:pPr>
            <a:r>
              <a:rPr lang="fr-FR" sz="1600" b="1" dirty="0">
                <a:latin typeface="+mj-lt"/>
              </a:rPr>
              <a:t>Soutien renforcé : </a:t>
            </a:r>
            <a:r>
              <a:rPr lang="fr-FR" sz="1600" dirty="0">
                <a:latin typeface="+mj-lt"/>
              </a:rPr>
              <a:t>à destination des élèves les plus en difficulté, dans la limite de </a:t>
            </a:r>
            <a:r>
              <a:rPr lang="fr-FR" sz="1600" b="1" dirty="0">
                <a:latin typeface="+mj-lt"/>
              </a:rPr>
              <a:t>2 h hebdomadaires </a:t>
            </a:r>
            <a:r>
              <a:rPr lang="fr-FR" sz="1600" dirty="0">
                <a:latin typeface="+mj-lt"/>
              </a:rPr>
              <a:t>supplémentaires, en plus des 25 h de cours.</a:t>
            </a:r>
            <a:br>
              <a:rPr lang="fr-FR" sz="1600" dirty="0">
                <a:latin typeface="+mj-lt"/>
              </a:rPr>
            </a:br>
            <a:r>
              <a:rPr lang="fr-FR" sz="1600" dirty="0">
                <a:latin typeface="+mj-lt"/>
              </a:rPr>
              <a:t>Dans le cadre du </a:t>
            </a:r>
            <a:r>
              <a:rPr lang="fr-FR" sz="1600" b="1" dirty="0">
                <a:latin typeface="+mj-lt"/>
              </a:rPr>
              <a:t>Pacte</a:t>
            </a:r>
            <a:r>
              <a:rPr lang="fr-FR" sz="1600" dirty="0">
                <a:latin typeface="+mj-lt"/>
              </a:rPr>
              <a:t>, les professeurs des écoles peuvent assurer ces heures de soutien.</a:t>
            </a:r>
          </a:p>
          <a:p>
            <a:pPr marL="172800" lvl="2" indent="-172800">
              <a:spcAft>
                <a:spcPts val="300"/>
              </a:spcAft>
              <a:buClr>
                <a:srgbClr val="BCCF00"/>
              </a:buClr>
              <a:buSzPct val="130000"/>
            </a:pPr>
            <a:endParaRPr lang="fr-FR" sz="1600" dirty="0">
              <a:latin typeface="+mj-lt"/>
            </a:endParaRPr>
          </a:p>
          <a:p>
            <a:pPr marL="172800" lvl="2" indent="-172800">
              <a:spcBef>
                <a:spcPts val="0"/>
              </a:spcBef>
              <a:spcAft>
                <a:spcPts val="300"/>
              </a:spcAft>
              <a:buClr>
                <a:srgbClr val="BCCF00"/>
              </a:buClr>
              <a:buSzPct val="130000"/>
            </a:pPr>
            <a:r>
              <a:rPr lang="fr-FR" sz="1600" b="1" dirty="0">
                <a:latin typeface="+mj-lt"/>
              </a:rPr>
              <a:t>Stages de réussite </a:t>
            </a:r>
            <a:r>
              <a:rPr lang="fr-FR" sz="1600" dirty="0">
                <a:latin typeface="+mj-lt"/>
              </a:rPr>
              <a:t>non obligatoires (hors temps scolaire).</a:t>
            </a:r>
          </a:p>
          <a:p>
            <a:pPr marL="172800" lvl="2" indent="-172800">
              <a:spcAft>
                <a:spcPts val="300"/>
              </a:spcAft>
              <a:buClr>
                <a:srgbClr val="BCCF00"/>
              </a:buClr>
              <a:buSzPct val="130000"/>
            </a:pPr>
            <a:endParaRPr lang="fr-FR" sz="1600" dirty="0">
              <a:latin typeface="+mj-lt"/>
            </a:endParaRPr>
          </a:p>
          <a:p>
            <a:pPr marL="172800" lvl="2" indent="-172800">
              <a:spcAft>
                <a:spcPts val="300"/>
              </a:spcAft>
              <a:buClr>
                <a:srgbClr val="BCCF00"/>
              </a:buClr>
              <a:buSzPct val="130000"/>
            </a:pPr>
            <a:r>
              <a:rPr lang="fr-FR" sz="1600" dirty="0">
                <a:latin typeface="+mj-lt"/>
              </a:rPr>
              <a:t>Exceptionnellement, </a:t>
            </a:r>
            <a:r>
              <a:rPr lang="fr-FR" sz="1600" b="1" dirty="0">
                <a:latin typeface="+mj-lt"/>
              </a:rPr>
              <a:t>aménagement possible de l’emploi du temps </a:t>
            </a:r>
            <a:r>
              <a:rPr lang="fr-FR" sz="1600" dirty="0">
                <a:latin typeface="+mj-lt"/>
              </a:rPr>
              <a:t>de l’élève (dans le cadre d’un PPRE).</a:t>
            </a:r>
          </a:p>
          <a:p>
            <a:pPr lvl="2" indent="0">
              <a:buFont typeface="Arial" pitchFamily="34" charset="0"/>
              <a:buNone/>
            </a:pPr>
            <a:endParaRPr lang="fr-FR" sz="1600" dirty="0">
              <a:latin typeface="+mj-lt"/>
            </a:endParaRPr>
          </a:p>
          <a:p>
            <a:pPr lvl="2" indent="0">
              <a:buFont typeface="Arial" pitchFamily="34" charset="0"/>
              <a:buNone/>
            </a:pPr>
            <a:endParaRPr lang="fr-FR" sz="1600" dirty="0"/>
          </a:p>
          <a:p>
            <a:endParaRPr lang="fr-FR" sz="1600" b="1" dirty="0"/>
          </a:p>
          <a:p>
            <a:endParaRPr lang="fr-FR" sz="1600" b="1" dirty="0"/>
          </a:p>
          <a:p>
            <a:pPr marL="285750" indent="-285750">
              <a:buFont typeface="Wingdings" panose="05000000000000000000" pitchFamily="2" charset="2"/>
              <a:buChar char="§"/>
            </a:pPr>
            <a:endParaRPr lang="fr-FR" sz="1400" dirty="0"/>
          </a:p>
        </p:txBody>
      </p:sp>
      <p:sp>
        <p:nvSpPr>
          <p:cNvPr id="16" name="Titre 1"/>
          <p:cNvSpPr txBox="1">
            <a:spLocks/>
          </p:cNvSpPr>
          <p:nvPr/>
        </p:nvSpPr>
        <p:spPr>
          <a:xfrm>
            <a:off x="899592" y="5388263"/>
            <a:ext cx="6820988" cy="478682"/>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000" b="1" i="1" dirty="0">
                <a:solidFill>
                  <a:srgbClr val="002060"/>
                </a:solidFill>
                <a:latin typeface="+mn-lt"/>
                <a:cs typeface="Arial" panose="020B0604020202020204" pitchFamily="34" charset="0"/>
              </a:rPr>
              <a:t>→</a:t>
            </a:r>
            <a:r>
              <a:rPr lang="fr-FR" sz="2000" b="1" i="1" dirty="0">
                <a:solidFill>
                  <a:srgbClr val="002060"/>
                </a:solidFill>
                <a:latin typeface="+mn-lt"/>
              </a:rPr>
              <a:t> </a:t>
            </a:r>
            <a:r>
              <a:rPr lang="fr-FR" sz="1500" b="1" i="1" dirty="0">
                <a:solidFill>
                  <a:srgbClr val="002060"/>
                </a:solidFill>
                <a:latin typeface="+mn-lt"/>
              </a:rPr>
              <a:t>Prendre en charge la difficulté</a:t>
            </a:r>
          </a:p>
        </p:txBody>
      </p:sp>
      <p:sp>
        <p:nvSpPr>
          <p:cNvPr id="5" name="Espace réservé du numéro de diapositive 4">
            <a:extLst>
              <a:ext uri="{FF2B5EF4-FFF2-40B4-BE49-F238E27FC236}">
                <a16:creationId xmlns:a16="http://schemas.microsoft.com/office/drawing/2014/main" id="{FA3A607F-3AB8-7F48-81E7-8D99A1050684}"/>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16</a:t>
            </a:fld>
            <a:endParaRPr lang="fr-FR" dirty="0"/>
          </a:p>
        </p:txBody>
      </p:sp>
    </p:spTree>
    <p:extLst>
      <p:ext uri="{BB962C8B-B14F-4D97-AF65-F5344CB8AC3E}">
        <p14:creationId xmlns:p14="http://schemas.microsoft.com/office/powerpoint/2010/main" val="3660773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a:off x="1319039" y="836712"/>
            <a:ext cx="6912768" cy="688749"/>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Arial" panose="020B0604020202020204" pitchFamily="34" charset="0"/>
                <a:cs typeface="Arial" panose="020B0604020202020204" pitchFamily="34" charset="0"/>
              </a:rPr>
              <a:t>Les principes du redoublement</a:t>
            </a:r>
          </a:p>
        </p:txBody>
      </p:sp>
      <p:sp>
        <p:nvSpPr>
          <p:cNvPr id="12" name="Espace réservé du contenu 5"/>
          <p:cNvSpPr txBox="1">
            <a:spLocks/>
          </p:cNvSpPr>
          <p:nvPr/>
        </p:nvSpPr>
        <p:spPr>
          <a:xfrm>
            <a:off x="683568" y="1772816"/>
            <a:ext cx="7372380" cy="3312368"/>
          </a:xfrm>
          <a:prstGeom prst="rect">
            <a:avLst/>
          </a:prstGeom>
        </p:spPr>
        <p:txBody>
          <a:bodyPr/>
          <a:lstStyle>
            <a:lvl1pPr marL="0" indent="0" algn="l" defTabSz="914400" rtl="0" eaLnBrk="1" latinLnBrk="0" hangingPunct="1">
              <a:lnSpc>
                <a:spcPct val="100000"/>
              </a:lnSpc>
              <a:spcBef>
                <a:spcPts val="0"/>
              </a:spcBef>
              <a:spcAft>
                <a:spcPts val="500"/>
              </a:spcAft>
              <a:buFont typeface="Arial" pitchFamily="34" charset="0"/>
              <a:buNone/>
              <a:defRPr sz="1050" b="0" i="0" kern="1200">
                <a:solidFill>
                  <a:schemeClr val="tx1"/>
                </a:solidFill>
                <a:latin typeface="Marianne" panose="02000000000000000000" pitchFamily="2" charset="0"/>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b="0" i="0" kern="1200">
                <a:solidFill>
                  <a:schemeClr val="tx1"/>
                </a:solidFill>
                <a:latin typeface="Marianne" panose="02000000000000000000" pitchFamily="2" charset="0"/>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b="0" i="0" kern="1200">
                <a:solidFill>
                  <a:schemeClr val="tx1"/>
                </a:solidFill>
                <a:latin typeface="Marianne" panose="02000000000000000000" pitchFamily="2" charset="0"/>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b="0" i="0" kern="1200">
                <a:solidFill>
                  <a:schemeClr val="tx1"/>
                </a:solidFill>
                <a:latin typeface="Marianne" panose="02000000000000000000" pitchFamily="2" charset="0"/>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b="0" i="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2800" lvl="2" indent="-172800">
              <a:spcBef>
                <a:spcPts val="0"/>
              </a:spcBef>
              <a:spcAft>
                <a:spcPts val="300"/>
              </a:spcAft>
              <a:buClr>
                <a:srgbClr val="BCCF00"/>
              </a:buClr>
              <a:buSzPct val="130000"/>
              <a:buNone/>
            </a:pPr>
            <a:r>
              <a:rPr lang="fr-FR" sz="1600" dirty="0">
                <a:latin typeface="Arial" panose="020B0604020202020204" pitchFamily="34" charset="0"/>
                <a:cs typeface="Arial" panose="020B0604020202020204" pitchFamily="34" charset="0"/>
              </a:rPr>
              <a:t>Le redoublement peut intervenir :</a:t>
            </a:r>
          </a:p>
          <a:p>
            <a:pPr marL="172800" lvl="2" indent="-172800">
              <a:spcBef>
                <a:spcPts val="0"/>
              </a:spcBef>
              <a:spcAft>
                <a:spcPts val="300"/>
              </a:spcAft>
              <a:buClr>
                <a:srgbClr val="BCCF00"/>
              </a:buClr>
              <a:buSzPct val="130000"/>
            </a:pPr>
            <a:endParaRPr lang="fr-FR" sz="1600" dirty="0">
              <a:latin typeface="Arial" panose="020B0604020202020204" pitchFamily="34" charset="0"/>
              <a:cs typeface="Arial" panose="020B0604020202020204" pitchFamily="34" charset="0"/>
            </a:endParaRPr>
          </a:p>
          <a:p>
            <a:pPr marL="172800" lvl="2" indent="-172800">
              <a:spcBef>
                <a:spcPts val="0"/>
              </a:spcBef>
              <a:spcAft>
                <a:spcPts val="300"/>
              </a:spcAft>
              <a:buClr>
                <a:srgbClr val="BCCF00"/>
              </a:buClr>
              <a:buSzPct val="130000"/>
            </a:pPr>
            <a:r>
              <a:rPr lang="fr-FR" sz="1600" dirty="0">
                <a:latin typeface="Arial" panose="020B0604020202020204" pitchFamily="34" charset="0"/>
                <a:cs typeface="Arial" panose="020B0604020202020204" pitchFamily="34" charset="0"/>
              </a:rPr>
              <a:t>Si les </a:t>
            </a:r>
            <a:r>
              <a:rPr lang="fr-FR" sz="1600" b="1" dirty="0">
                <a:latin typeface="Arial" panose="020B0604020202020204" pitchFamily="34" charset="0"/>
                <a:cs typeface="Arial" panose="020B0604020202020204" pitchFamily="34" charset="0"/>
              </a:rPr>
              <a:t>actions mises en place </a:t>
            </a:r>
            <a:r>
              <a:rPr lang="fr-FR" sz="1600" dirty="0">
                <a:latin typeface="Arial" panose="020B0604020202020204" pitchFamily="34" charset="0"/>
                <a:cs typeface="Arial" panose="020B0604020202020204" pitchFamily="34" charset="0"/>
              </a:rPr>
              <a:t>n’ont pas permis de résoudre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les difficultés de l’élève ;</a:t>
            </a:r>
          </a:p>
          <a:p>
            <a:pPr marL="172800" lvl="2" indent="-172800">
              <a:spcBef>
                <a:spcPts val="0"/>
              </a:spcBef>
              <a:spcAft>
                <a:spcPts val="300"/>
              </a:spcAft>
              <a:buClr>
                <a:srgbClr val="BCCF00"/>
              </a:buClr>
              <a:buSzPct val="130000"/>
            </a:pPr>
            <a:endParaRPr lang="fr-FR" sz="1600" dirty="0">
              <a:latin typeface="Arial" panose="020B0604020202020204" pitchFamily="34" charset="0"/>
              <a:cs typeface="Arial" panose="020B0604020202020204" pitchFamily="34" charset="0"/>
            </a:endParaRPr>
          </a:p>
          <a:p>
            <a:pPr marL="172800" lvl="2" indent="-172800">
              <a:spcBef>
                <a:spcPts val="0"/>
              </a:spcBef>
              <a:spcAft>
                <a:spcPts val="300"/>
              </a:spcAft>
              <a:buClr>
                <a:srgbClr val="BCCF00"/>
              </a:buClr>
              <a:buSzPct val="130000"/>
            </a:pPr>
            <a:r>
              <a:rPr lang="fr-FR" sz="1600" b="1" dirty="0">
                <a:latin typeface="Arial" panose="020B0604020202020204" pitchFamily="34" charset="0"/>
                <a:cs typeface="Arial" panose="020B0604020202020204" pitchFamily="34" charset="0"/>
              </a:rPr>
              <a:t>En renforçant les heures de soutien, dispensées notamment </a:t>
            </a:r>
            <a:br>
              <a:rPr lang="fr-FR" sz="1600" b="1" dirty="0">
                <a:latin typeface="Arial" panose="020B0604020202020204" pitchFamily="34" charset="0"/>
                <a:cs typeface="Arial" panose="020B0604020202020204" pitchFamily="34" charset="0"/>
              </a:rPr>
            </a:br>
            <a:r>
              <a:rPr lang="fr-FR" sz="1600" b="1" dirty="0">
                <a:latin typeface="Arial" panose="020B0604020202020204" pitchFamily="34" charset="0"/>
                <a:cs typeface="Arial" panose="020B0604020202020204" pitchFamily="34" charset="0"/>
              </a:rPr>
              <a:t>par des professeurs des écoles dans le cadre du Pacte ;</a:t>
            </a:r>
            <a:endParaRPr lang="fr-FR" sz="1600" dirty="0">
              <a:latin typeface="Arial" panose="020B0604020202020204" pitchFamily="34" charset="0"/>
              <a:cs typeface="Arial" panose="020B0604020202020204" pitchFamily="34" charset="0"/>
            </a:endParaRPr>
          </a:p>
          <a:p>
            <a:pPr marL="172800" lvl="2" indent="-172800">
              <a:spcBef>
                <a:spcPts val="0"/>
              </a:spcBef>
              <a:spcAft>
                <a:spcPts val="300"/>
              </a:spcAft>
              <a:buClr>
                <a:srgbClr val="BCCF00"/>
              </a:buClr>
              <a:buSzPct val="130000"/>
            </a:pPr>
            <a:endParaRPr lang="fr-FR" sz="1600" dirty="0">
              <a:latin typeface="Arial" panose="020B0604020202020204" pitchFamily="34" charset="0"/>
              <a:cs typeface="Arial" panose="020B0604020202020204" pitchFamily="34" charset="0"/>
            </a:endParaRPr>
          </a:p>
          <a:p>
            <a:pPr marL="172800" lvl="2" indent="-172800">
              <a:spcBef>
                <a:spcPts val="0"/>
              </a:spcBef>
              <a:spcAft>
                <a:spcPts val="300"/>
              </a:spcAft>
              <a:buClr>
                <a:srgbClr val="BCCF00"/>
              </a:buClr>
              <a:buSzPct val="130000"/>
            </a:pPr>
            <a:r>
              <a:rPr lang="fr-FR" sz="1600" b="1" dirty="0">
                <a:latin typeface="Arial" panose="020B0604020202020204" pitchFamily="34" charset="0"/>
                <a:cs typeface="Arial" panose="020B0604020202020204" pitchFamily="34" charset="0"/>
              </a:rPr>
              <a:t>Avec un principe : l’élève ne redouble pas à l’identique. </a:t>
            </a:r>
            <a:r>
              <a:rPr lang="fr-FR" sz="1600" dirty="0">
                <a:latin typeface="Arial" panose="020B0604020202020204" pitchFamily="34" charset="0"/>
                <a:cs typeface="Arial" panose="020B0604020202020204" pitchFamily="34" charset="0"/>
              </a:rPr>
              <a:t>Un dispositif d’accompagnement pédagogique spécifique est proposé.</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Ce parcours adapté peut prendre la forme d’un PPRE (aménagement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de l’emploi du temps, soutien supplémentaire, tutorat, etc.).</a:t>
            </a:r>
          </a:p>
          <a:p>
            <a:pPr marL="717750" lvl="2" indent="-285750"/>
            <a:endParaRPr lang="fr-FR" sz="1600" dirty="0">
              <a:latin typeface="+mj-lt"/>
            </a:endParaRPr>
          </a:p>
          <a:p>
            <a:pPr lvl="2" indent="0">
              <a:buFont typeface="Arial" pitchFamily="34" charset="0"/>
              <a:buNone/>
            </a:pPr>
            <a:endParaRPr lang="fr-FR" sz="1600" dirty="0"/>
          </a:p>
          <a:p>
            <a:endParaRPr lang="fr-FR" sz="1600" b="1" dirty="0"/>
          </a:p>
          <a:p>
            <a:endParaRPr lang="fr-FR" sz="1600" b="1" dirty="0"/>
          </a:p>
          <a:p>
            <a:pPr marL="285750" indent="-285750">
              <a:buFont typeface="Wingdings" panose="05000000000000000000" pitchFamily="2" charset="2"/>
              <a:buChar char="§"/>
            </a:pPr>
            <a:endParaRPr lang="fr-FR" sz="1400" dirty="0"/>
          </a:p>
        </p:txBody>
      </p:sp>
      <p:sp>
        <p:nvSpPr>
          <p:cNvPr id="5" name="Titre 1"/>
          <p:cNvSpPr txBox="1">
            <a:spLocks/>
          </p:cNvSpPr>
          <p:nvPr/>
        </p:nvSpPr>
        <p:spPr>
          <a:xfrm>
            <a:off x="755576" y="5447330"/>
            <a:ext cx="6820988" cy="478682"/>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000" b="1" i="1" dirty="0">
                <a:solidFill>
                  <a:srgbClr val="002060"/>
                </a:solidFill>
                <a:latin typeface="+mn-lt"/>
                <a:cs typeface="Arial" panose="020B0604020202020204" pitchFamily="34" charset="0"/>
              </a:rPr>
              <a:t>→</a:t>
            </a:r>
            <a:r>
              <a:rPr lang="fr-FR" sz="2000" b="1" dirty="0">
                <a:solidFill>
                  <a:srgbClr val="002060"/>
                </a:solidFill>
                <a:latin typeface="+mn-lt"/>
              </a:rPr>
              <a:t> </a:t>
            </a:r>
            <a:r>
              <a:rPr lang="fr-FR" sz="1500" b="1" i="1" dirty="0">
                <a:solidFill>
                  <a:srgbClr val="002060"/>
                </a:solidFill>
                <a:latin typeface="+mn-lt"/>
              </a:rPr>
              <a:t>Proposer un dispositif personnalisé</a:t>
            </a:r>
          </a:p>
        </p:txBody>
      </p:sp>
      <p:sp>
        <p:nvSpPr>
          <p:cNvPr id="6" name="Espace réservé du numéro de diapositive 4">
            <a:extLst>
              <a:ext uri="{FF2B5EF4-FFF2-40B4-BE49-F238E27FC236}">
                <a16:creationId xmlns:a16="http://schemas.microsoft.com/office/drawing/2014/main" id="{FF3EE348-86F8-F34B-8B3E-C40AD4C92437}"/>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17</a:t>
            </a:fld>
            <a:endParaRPr lang="fr-FR" dirty="0"/>
          </a:p>
        </p:txBody>
      </p:sp>
    </p:spTree>
    <p:extLst>
      <p:ext uri="{BB962C8B-B14F-4D97-AF65-F5344CB8AC3E}">
        <p14:creationId xmlns:p14="http://schemas.microsoft.com/office/powerpoint/2010/main" val="2865948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quarter" idx="14"/>
          </p:nvPr>
        </p:nvSpPr>
        <p:spPr>
          <a:xfrm>
            <a:off x="683568" y="1700808"/>
            <a:ext cx="7848872" cy="4176464"/>
          </a:xfrm>
        </p:spPr>
        <p:txBody>
          <a:bodyPr/>
          <a:lstStyle/>
          <a:p>
            <a:pPr marL="172800" indent="-172800">
              <a:spcAft>
                <a:spcPts val="300"/>
              </a:spcAft>
              <a:buClr>
                <a:srgbClr val="BCCF00"/>
              </a:buClr>
              <a:buSzPct val="130000"/>
              <a:buFont typeface="Arial" panose="020B0604020202020204" pitchFamily="34" charset="0"/>
              <a:buChar char="•"/>
            </a:pPr>
            <a:r>
              <a:rPr lang="fr-FR" sz="1600" b="1" dirty="0">
                <a:latin typeface="+mj-lt"/>
              </a:rPr>
              <a:t>Dialogue avec les familles des élèves en difficulté</a:t>
            </a:r>
            <a:r>
              <a:rPr lang="fr-FR" sz="1600" dirty="0">
                <a:latin typeface="+mj-lt"/>
              </a:rPr>
              <a:t> à initier le plus tôt possible </a:t>
            </a:r>
            <a:br>
              <a:rPr lang="fr-FR" sz="1600" dirty="0">
                <a:latin typeface="+mj-lt"/>
              </a:rPr>
            </a:br>
            <a:r>
              <a:rPr lang="fr-FR" sz="1600" dirty="0">
                <a:latin typeface="+mj-lt"/>
              </a:rPr>
              <a:t>afin de mettre en place les mesures de remédiation nécessaires : « période de remise à niveau ». </a:t>
            </a:r>
          </a:p>
          <a:p>
            <a:pPr marL="172800" indent="-172800">
              <a:spcAft>
                <a:spcPts val="300"/>
              </a:spcAft>
              <a:buClr>
                <a:srgbClr val="BCCF00"/>
              </a:buClr>
              <a:buSzPct val="130000"/>
              <a:buFont typeface="Arial" panose="020B0604020202020204" pitchFamily="34" charset="0"/>
              <a:buChar char="•"/>
            </a:pPr>
            <a:endParaRPr lang="fr-FR" sz="1600" dirty="0">
              <a:latin typeface="+mj-lt"/>
            </a:endParaRPr>
          </a:p>
          <a:p>
            <a:pPr marL="172800" indent="-172800">
              <a:spcAft>
                <a:spcPts val="300"/>
              </a:spcAft>
              <a:buClr>
                <a:srgbClr val="BCCF00"/>
              </a:buClr>
              <a:buSzPct val="130000"/>
              <a:buFont typeface="Arial" panose="020B0604020202020204" pitchFamily="34" charset="0"/>
              <a:buChar char="•"/>
            </a:pPr>
            <a:r>
              <a:rPr lang="fr-FR" sz="1600" dirty="0">
                <a:latin typeface="+mj-lt"/>
              </a:rPr>
              <a:t>Attention particulière à porter à la </a:t>
            </a:r>
            <a:r>
              <a:rPr lang="fr-FR" sz="1600" b="1" dirty="0">
                <a:latin typeface="+mj-lt"/>
              </a:rPr>
              <a:t>mise en place effective et au suivi des « activités prévues dans le cadre de ce dispositif pour le passage dans </a:t>
            </a:r>
            <a:br>
              <a:rPr lang="fr-FR" sz="1600" b="1" dirty="0">
                <a:latin typeface="+mj-lt"/>
              </a:rPr>
            </a:br>
            <a:r>
              <a:rPr lang="fr-FR" sz="1600" b="1" dirty="0">
                <a:latin typeface="+mj-lt"/>
              </a:rPr>
              <a:t>la classe supérieure ».</a:t>
            </a:r>
          </a:p>
          <a:p>
            <a:pPr marL="172800" indent="-172800">
              <a:spcAft>
                <a:spcPts val="300"/>
              </a:spcAft>
              <a:buClr>
                <a:srgbClr val="BCCF00"/>
              </a:buClr>
              <a:buSzPct val="130000"/>
              <a:buFont typeface="Arial" panose="020B0604020202020204" pitchFamily="34" charset="0"/>
              <a:buChar char="•"/>
            </a:pPr>
            <a:endParaRPr lang="fr-FR" sz="1600" dirty="0">
              <a:latin typeface="+mj-lt"/>
            </a:endParaRPr>
          </a:p>
          <a:p>
            <a:pPr marL="172800" indent="-172800">
              <a:spcAft>
                <a:spcPts val="300"/>
              </a:spcAft>
              <a:buClr>
                <a:srgbClr val="BCCF00"/>
              </a:buClr>
              <a:buSzPct val="130000"/>
              <a:buFont typeface="Arial" panose="020B0604020202020204" pitchFamily="34" charset="0"/>
              <a:buChar char="•"/>
            </a:pPr>
            <a:r>
              <a:rPr lang="fr-FR" sz="1600" dirty="0">
                <a:latin typeface="+mj-lt"/>
              </a:rPr>
              <a:t>À anticiper en amont de la rentrée scolaire : </a:t>
            </a:r>
            <a:r>
              <a:rPr lang="fr-FR" sz="1600" b="1" dirty="0">
                <a:latin typeface="+mj-lt"/>
              </a:rPr>
              <a:t>encourager la participation des professeurs des écoles</a:t>
            </a:r>
            <a:r>
              <a:rPr lang="fr-FR" sz="1600" dirty="0">
                <a:latin typeface="+mj-lt"/>
              </a:rPr>
              <a:t>, identifier les volontaires et leurs disponibilités pour garantir la fonctionnalité des dispositifs dès septembre (soutien, etc.).</a:t>
            </a:r>
          </a:p>
          <a:p>
            <a:pPr marL="172800" indent="-172800">
              <a:spcAft>
                <a:spcPts val="300"/>
              </a:spcAft>
              <a:buClr>
                <a:srgbClr val="BCCF00"/>
              </a:buClr>
              <a:buSzPct val="130000"/>
            </a:pPr>
            <a:endParaRPr lang="fr-FR" sz="1600" dirty="0">
              <a:latin typeface="+mj-lt"/>
            </a:endParaRPr>
          </a:p>
          <a:p>
            <a:pPr marL="172800" indent="-172800">
              <a:spcAft>
                <a:spcPts val="300"/>
              </a:spcAft>
              <a:buClr>
                <a:srgbClr val="BCCF00"/>
              </a:buClr>
              <a:buSzPct val="130000"/>
              <a:buFont typeface="Arial" panose="020B0604020202020204" pitchFamily="34" charset="0"/>
              <a:buChar char="•"/>
            </a:pPr>
            <a:r>
              <a:rPr lang="fr-FR" sz="1600" dirty="0">
                <a:latin typeface="+mj-lt"/>
              </a:rPr>
              <a:t>Impératif en cas de redoublement : </a:t>
            </a:r>
            <a:r>
              <a:rPr lang="fr-FR" sz="1600" b="1" dirty="0">
                <a:latin typeface="+mj-lt"/>
              </a:rPr>
              <a:t>concevoir avec l’équipe le parcours adapté qui doit être proposé à l’élève</a:t>
            </a:r>
            <a:r>
              <a:rPr lang="fr-FR" sz="1600" dirty="0">
                <a:latin typeface="+mj-lt"/>
              </a:rPr>
              <a:t> (accompagnement renforcé avec du tutorat, enseignement sur des niveaux de classe différents selon les disciplines, etc.).</a:t>
            </a:r>
          </a:p>
          <a:p>
            <a:pPr marL="172800" indent="-172800">
              <a:spcAft>
                <a:spcPts val="300"/>
              </a:spcAft>
            </a:pPr>
            <a:endParaRPr lang="fr-FR" sz="1600" b="1" dirty="0"/>
          </a:p>
          <a:p>
            <a:pPr marL="285750" indent="-285750">
              <a:buFont typeface="Arial" panose="020B0604020202020204" pitchFamily="34" charset="0"/>
              <a:buChar char="•"/>
            </a:pPr>
            <a:endParaRPr lang="fr-FR" sz="1600" b="1" dirty="0"/>
          </a:p>
          <a:p>
            <a:pPr marL="285750" indent="-285750"/>
            <a:endParaRPr lang="fr-FR" sz="1800" dirty="0"/>
          </a:p>
          <a:p>
            <a:pPr marL="285750" indent="-285750">
              <a:buFont typeface="Arial" panose="020B0604020202020204" pitchFamily="34" charset="0"/>
              <a:buChar char="•"/>
            </a:pPr>
            <a:endParaRPr lang="fr-FR" sz="1800" dirty="0"/>
          </a:p>
          <a:p>
            <a:endParaRPr lang="fr-FR" sz="1600" b="1" dirty="0"/>
          </a:p>
          <a:p>
            <a:endParaRPr lang="fr-FR" sz="1600" b="1" dirty="0"/>
          </a:p>
          <a:p>
            <a:pPr marL="285750" indent="-285750">
              <a:buFont typeface="Wingdings" panose="05000000000000000000" pitchFamily="2" charset="2"/>
              <a:buChar char="§"/>
            </a:pPr>
            <a:endParaRPr lang="fr-FR" sz="1400" dirty="0"/>
          </a:p>
        </p:txBody>
      </p:sp>
      <p:sp>
        <p:nvSpPr>
          <p:cNvPr id="9" name="Espace réservé du numéro de diapositive 4">
            <a:extLst>
              <a:ext uri="{FF2B5EF4-FFF2-40B4-BE49-F238E27FC236}">
                <a16:creationId xmlns:a16="http://schemas.microsoft.com/office/drawing/2014/main" id="{084E6EA7-1ED6-BBBF-9126-FE7756CB3CFF}"/>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18</a:t>
            </a:fld>
            <a:endParaRPr lang="fr-FR" dirty="0"/>
          </a:p>
        </p:txBody>
      </p:sp>
      <p:sp>
        <p:nvSpPr>
          <p:cNvPr id="10" name="Titre 1"/>
          <p:cNvSpPr txBox="1">
            <a:spLocks/>
          </p:cNvSpPr>
          <p:nvPr/>
        </p:nvSpPr>
        <p:spPr>
          <a:xfrm>
            <a:off x="1319039" y="836712"/>
            <a:ext cx="6912768" cy="688749"/>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Arial" panose="020B0604020202020204" pitchFamily="34" charset="0"/>
                <a:cs typeface="Arial" panose="020B0604020202020204" pitchFamily="34" charset="0"/>
              </a:rPr>
              <a:t>Les points d’attention</a:t>
            </a:r>
          </a:p>
        </p:txBody>
      </p:sp>
    </p:spTree>
    <p:extLst>
      <p:ext uri="{BB962C8B-B14F-4D97-AF65-F5344CB8AC3E}">
        <p14:creationId xmlns:p14="http://schemas.microsoft.com/office/powerpoint/2010/main" val="2427298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1960" y="2105236"/>
            <a:ext cx="1143744" cy="279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195736" y="1628800"/>
            <a:ext cx="2376264" cy="646331"/>
          </a:xfrm>
          <a:prstGeom prst="rect">
            <a:avLst/>
          </a:prstGeom>
          <a:solidFill>
            <a:srgbClr val="FFFF00"/>
          </a:solidFill>
        </p:spPr>
        <p:txBody>
          <a:bodyPr wrap="square" rtlCol="0">
            <a:spAutoFit/>
          </a:bodyPr>
          <a:lstStyle/>
          <a:p>
            <a:r>
              <a:rPr lang="fr-FR" i="1" dirty="0"/>
              <a:t>Page de titre Groupes de niveaux</a:t>
            </a:r>
          </a:p>
        </p:txBody>
      </p:sp>
      <p:pic>
        <p:nvPicPr>
          <p:cNvPr id="3" name="Image 2">
            <a:extLst>
              <a:ext uri="{FF2B5EF4-FFF2-40B4-BE49-F238E27FC236}">
                <a16:creationId xmlns:a16="http://schemas.microsoft.com/office/drawing/2014/main" id="{9F51B6BD-FF0B-3B49-2220-4FE9922F76CE}"/>
              </a:ext>
            </a:extLst>
          </p:cNvPr>
          <p:cNvPicPr>
            <a:picLocks noChangeAspect="1"/>
          </p:cNvPicPr>
          <p:nvPr/>
        </p:nvPicPr>
        <p:blipFill>
          <a:blip r:embed="rId3"/>
          <a:stretch>
            <a:fillRect/>
          </a:stretch>
        </p:blipFill>
        <p:spPr>
          <a:xfrm>
            <a:off x="0" y="-41474"/>
            <a:ext cx="9144000" cy="6946393"/>
          </a:xfrm>
          <a:prstGeom prst="rect">
            <a:avLst/>
          </a:prstGeom>
        </p:spPr>
      </p:pic>
    </p:spTree>
    <p:extLst>
      <p:ext uri="{BB962C8B-B14F-4D97-AF65-F5344CB8AC3E}">
        <p14:creationId xmlns:p14="http://schemas.microsoft.com/office/powerpoint/2010/main" val="674534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F9D71C0-71EA-8344-89E1-DFEFC0D5B3E7}"/>
              </a:ext>
            </a:extLst>
          </p:cNvPr>
          <p:cNvPicPr>
            <a:picLocks noChangeAspect="1"/>
          </p:cNvPicPr>
          <p:nvPr/>
        </p:nvPicPr>
        <p:blipFill>
          <a:blip r:embed="rId2"/>
          <a:stretch>
            <a:fillRect/>
          </a:stretch>
        </p:blipFill>
        <p:spPr>
          <a:xfrm>
            <a:off x="0" y="1561821"/>
            <a:ext cx="9143999" cy="5307442"/>
          </a:xfrm>
          <a:prstGeom prst="rect">
            <a:avLst/>
          </a:prstGeom>
        </p:spPr>
      </p:pic>
      <p:sp>
        <p:nvSpPr>
          <p:cNvPr id="10" name="Rectangle 9"/>
          <p:cNvSpPr/>
          <p:nvPr/>
        </p:nvSpPr>
        <p:spPr>
          <a:xfrm>
            <a:off x="827584" y="980728"/>
            <a:ext cx="7272808" cy="587340"/>
          </a:xfrm>
          <a:prstGeom prst="rect">
            <a:avLst/>
          </a:prstGeom>
        </p:spPr>
        <p:txBody>
          <a:bodyPr wrap="square">
            <a:spAutoFit/>
          </a:bodyPr>
          <a:lstStyle/>
          <a:p>
            <a:pPr>
              <a:spcAft>
                <a:spcPts val="500"/>
              </a:spcAft>
            </a:pPr>
            <a:endParaRPr lang="fr-FR" sz="1400" dirty="0"/>
          </a:p>
          <a:p>
            <a:pPr>
              <a:spcAft>
                <a:spcPts val="500"/>
              </a:spcAft>
            </a:pPr>
            <a:endParaRPr lang="fr-FR" sz="1400" dirty="0"/>
          </a:p>
        </p:txBody>
      </p:sp>
      <p:sp>
        <p:nvSpPr>
          <p:cNvPr id="8" name="Titre 1"/>
          <p:cNvSpPr txBox="1">
            <a:spLocks/>
          </p:cNvSpPr>
          <p:nvPr/>
        </p:nvSpPr>
        <p:spPr>
          <a:xfrm>
            <a:off x="3383868" y="823322"/>
            <a:ext cx="1872208" cy="446219"/>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j-lt"/>
              </a:rPr>
              <a:t>Le constat</a:t>
            </a:r>
          </a:p>
        </p:txBody>
      </p:sp>
      <p:sp>
        <p:nvSpPr>
          <p:cNvPr id="7" name="Titre 1"/>
          <p:cNvSpPr txBox="1">
            <a:spLocks/>
          </p:cNvSpPr>
          <p:nvPr/>
        </p:nvSpPr>
        <p:spPr>
          <a:xfrm>
            <a:off x="35496" y="6381328"/>
            <a:ext cx="8784976" cy="360040"/>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1400" b="1" i="1" dirty="0">
                <a:solidFill>
                  <a:srgbClr val="002060"/>
                </a:solidFill>
                <a:latin typeface="+mn-lt"/>
                <a:cs typeface="Arial" panose="020B0604020202020204" pitchFamily="34" charset="0"/>
              </a:rPr>
              <a:t>→</a:t>
            </a:r>
            <a:r>
              <a:rPr lang="fr-FR" sz="1400" b="1" i="1" dirty="0">
                <a:solidFill>
                  <a:srgbClr val="002060"/>
                </a:solidFill>
                <a:latin typeface="+mn-lt"/>
              </a:rPr>
              <a:t> Un collège qui ne permet pas suffisamment aux élèves, notamment les plus fragiles, de réussir</a:t>
            </a:r>
          </a:p>
        </p:txBody>
      </p:sp>
    </p:spTree>
    <p:extLst>
      <p:ext uri="{BB962C8B-B14F-4D97-AF65-F5344CB8AC3E}">
        <p14:creationId xmlns:p14="http://schemas.microsoft.com/office/powerpoint/2010/main" val="3130677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31900" y="1717739"/>
            <a:ext cx="7484092" cy="4375557"/>
          </a:xfrm>
          <a:prstGeom prst="rect">
            <a:avLst/>
          </a:prstGeom>
        </p:spPr>
        <p:txBody>
          <a:bodyPr wrap="square">
            <a:spAutoFit/>
          </a:bodyPr>
          <a:lstStyle/>
          <a:p>
            <a:pPr marL="172800" indent="-172800">
              <a:spcAft>
                <a:spcPts val="300"/>
              </a:spcAft>
              <a:buClr>
                <a:srgbClr val="BCCF00"/>
              </a:buClr>
              <a:buSzPct val="130000"/>
              <a:buFont typeface="Arial" panose="020B0604020202020204" pitchFamily="34" charset="0"/>
              <a:buChar char="•"/>
            </a:pPr>
            <a:r>
              <a:rPr lang="fr-FR" sz="1600" b="1" dirty="0">
                <a:latin typeface="+mj-lt"/>
              </a:rPr>
              <a:t>Une même ambition pour tous les élèves.</a:t>
            </a:r>
          </a:p>
          <a:p>
            <a:pPr marL="172800" indent="-172800">
              <a:spcAft>
                <a:spcPts val="300"/>
              </a:spcAft>
              <a:buClr>
                <a:srgbClr val="BCCF00"/>
              </a:buClr>
              <a:buSzPct val="130000"/>
            </a:pPr>
            <a:endParaRPr lang="fr-FR" sz="1600" b="1" dirty="0">
              <a:latin typeface="+mj-lt"/>
            </a:endParaRPr>
          </a:p>
          <a:p>
            <a:pPr marL="172800" indent="-172800">
              <a:spcAft>
                <a:spcPts val="300"/>
              </a:spcAft>
              <a:buClr>
                <a:srgbClr val="BCCF00"/>
              </a:buClr>
              <a:buSzPct val="130000"/>
              <a:buFont typeface="Arial" panose="020B0604020202020204" pitchFamily="34" charset="0"/>
              <a:buChar char="•"/>
            </a:pPr>
            <a:r>
              <a:rPr lang="fr-FR" sz="1600" b="1" dirty="0">
                <a:latin typeface="+mj-lt"/>
              </a:rPr>
              <a:t>Un même programme pour tous les élèves.</a:t>
            </a:r>
          </a:p>
          <a:p>
            <a:pPr marL="172800" indent="-172800">
              <a:spcAft>
                <a:spcPts val="300"/>
              </a:spcAft>
              <a:buClr>
                <a:srgbClr val="BCCF00"/>
              </a:buClr>
              <a:buSzPct val="130000"/>
            </a:pPr>
            <a:r>
              <a:rPr lang="fr-FR" sz="1600" b="1" dirty="0">
                <a:latin typeface="+mj-lt"/>
              </a:rPr>
              <a:t> </a:t>
            </a:r>
          </a:p>
          <a:p>
            <a:pPr marL="172800" indent="-172800">
              <a:spcAft>
                <a:spcPts val="300"/>
              </a:spcAft>
              <a:buClr>
                <a:srgbClr val="BCCF00"/>
              </a:buClr>
              <a:buSzPct val="130000"/>
              <a:buFont typeface="Arial" panose="020B0604020202020204" pitchFamily="34" charset="0"/>
              <a:buChar char="•"/>
            </a:pPr>
            <a:r>
              <a:rPr lang="fr-FR" sz="1600" b="1" dirty="0">
                <a:latin typeface="+mj-lt"/>
              </a:rPr>
              <a:t>Les mêmes attendus pour tous les élèves.</a:t>
            </a:r>
          </a:p>
          <a:p>
            <a:pPr marL="172800" indent="-172800">
              <a:spcAft>
                <a:spcPts val="300"/>
              </a:spcAft>
              <a:buClr>
                <a:srgbClr val="BCCF00"/>
              </a:buClr>
              <a:buSzPct val="130000"/>
              <a:buFont typeface="Arial" panose="020B0604020202020204" pitchFamily="34" charset="0"/>
              <a:buChar char="•"/>
            </a:pPr>
            <a:endParaRPr lang="fr-FR" sz="1600" dirty="0">
              <a:latin typeface="+mj-lt"/>
            </a:endParaRPr>
          </a:p>
          <a:p>
            <a:pPr marL="172800" indent="-172800">
              <a:spcAft>
                <a:spcPts val="300"/>
              </a:spcAft>
              <a:buClr>
                <a:srgbClr val="BCCF00"/>
              </a:buClr>
              <a:buSzPct val="130000"/>
              <a:buFont typeface="Arial" panose="020B0604020202020204" pitchFamily="34" charset="0"/>
              <a:buChar char="•"/>
            </a:pPr>
            <a:r>
              <a:rPr lang="fr-FR" sz="1600" b="1" dirty="0">
                <a:latin typeface="+mj-lt"/>
              </a:rPr>
              <a:t>Avec des démarches adaptées aux besoins de chaque élève </a:t>
            </a:r>
            <a:br>
              <a:rPr lang="fr-FR" sz="1600" b="1" dirty="0">
                <a:latin typeface="+mj-lt"/>
              </a:rPr>
            </a:br>
            <a:r>
              <a:rPr lang="fr-FR" sz="1600" b="1" dirty="0">
                <a:latin typeface="+mj-lt"/>
              </a:rPr>
              <a:t>et une progression cohérente entre les groupes.</a:t>
            </a:r>
          </a:p>
          <a:p>
            <a:pPr algn="r">
              <a:spcAft>
                <a:spcPts val="500"/>
              </a:spcAft>
              <a:buClr>
                <a:srgbClr val="BCCF00"/>
              </a:buClr>
            </a:pPr>
            <a:endParaRPr lang="fr-FR" sz="1600" b="1" dirty="0">
              <a:latin typeface="+mj-lt"/>
            </a:endParaRPr>
          </a:p>
          <a:p>
            <a:pPr>
              <a:spcAft>
                <a:spcPts val="500"/>
              </a:spcAft>
            </a:pPr>
            <a:r>
              <a:rPr lang="fr-FR" sz="1600" b="1" dirty="0">
                <a:latin typeface="+mj-lt"/>
              </a:rPr>
              <a:t>Attention : </a:t>
            </a:r>
            <a:r>
              <a:rPr lang="fr-FR" sz="1600" dirty="0">
                <a:latin typeface="+mj-lt"/>
              </a:rPr>
              <a:t>les groupes ne sont pas des classes de niveaux. Ils ne font pas disparaître l’hétérogénéité, ils permettent de mieux y répondre.</a:t>
            </a:r>
          </a:p>
          <a:p>
            <a:pPr>
              <a:spcAft>
                <a:spcPts val="500"/>
              </a:spcAft>
            </a:pPr>
            <a:endParaRPr lang="fr-FR" sz="1600" dirty="0">
              <a:latin typeface="+mj-lt"/>
            </a:endParaRPr>
          </a:p>
          <a:p>
            <a:pPr marL="285750" indent="-285750">
              <a:spcAft>
                <a:spcPts val="500"/>
              </a:spcAft>
              <a:buFont typeface="Arial" panose="020B0604020202020204" pitchFamily="34" charset="0"/>
              <a:buChar char="•"/>
            </a:pPr>
            <a:endParaRPr lang="fr-FR" sz="1600" b="1" dirty="0">
              <a:latin typeface="+mj-lt"/>
            </a:endParaRPr>
          </a:p>
          <a:p>
            <a:pPr>
              <a:spcAft>
                <a:spcPts val="500"/>
              </a:spcAft>
            </a:pPr>
            <a:endParaRPr lang="fr-FR" sz="1600" b="1" dirty="0">
              <a:latin typeface="+mj-lt"/>
            </a:endParaRPr>
          </a:p>
          <a:p>
            <a:pPr marL="742950" lvl="1" indent="-285750">
              <a:spcAft>
                <a:spcPts val="500"/>
              </a:spcAft>
              <a:buFont typeface="Arial" panose="020B0604020202020204" pitchFamily="34" charset="0"/>
              <a:buChar char="•"/>
            </a:pPr>
            <a:endParaRPr lang="fr-FR" sz="1600" b="1" dirty="0">
              <a:latin typeface="+mj-lt"/>
            </a:endParaRPr>
          </a:p>
        </p:txBody>
      </p:sp>
      <p:sp>
        <p:nvSpPr>
          <p:cNvPr id="10" name="Rectangle 9">
            <a:extLst>
              <a:ext uri="{FF2B5EF4-FFF2-40B4-BE49-F238E27FC236}">
                <a16:creationId xmlns:a16="http://schemas.microsoft.com/office/drawing/2014/main" id="{34457A7F-CAB6-52B8-8D0C-3019C746137D}"/>
              </a:ext>
            </a:extLst>
          </p:cNvPr>
          <p:cNvSpPr/>
          <p:nvPr/>
        </p:nvSpPr>
        <p:spPr>
          <a:xfrm>
            <a:off x="784724" y="5085184"/>
            <a:ext cx="7531268" cy="738669"/>
          </a:xfrm>
          <a:prstGeom prst="rect">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r>
              <a:rPr lang="fr-FR" sz="1600" dirty="0">
                <a:solidFill>
                  <a:srgbClr val="0E2579"/>
                </a:solidFill>
                <a:latin typeface="+mj-lt"/>
              </a:rPr>
              <a:t>Les groupes, un levier pour mieux répondre à l’hétérogénéité </a:t>
            </a:r>
            <a:br>
              <a:rPr lang="fr-FR" sz="1600" dirty="0">
                <a:solidFill>
                  <a:srgbClr val="0E2579"/>
                </a:solidFill>
                <a:latin typeface="+mj-lt"/>
              </a:rPr>
            </a:br>
            <a:r>
              <a:rPr lang="fr-FR" sz="1600" dirty="0">
                <a:solidFill>
                  <a:srgbClr val="0E2579"/>
                </a:solidFill>
                <a:latin typeface="+mj-lt"/>
              </a:rPr>
              <a:t>des savoirs et des compétences des élèves à l’entrée au collège.</a:t>
            </a:r>
            <a:endParaRPr lang="fr-FR" sz="1600" dirty="0">
              <a:solidFill>
                <a:srgbClr val="0E2579"/>
              </a:solidFill>
              <a:latin typeface="Marianne" panose="02000000000000000000" pitchFamily="2" charset="0"/>
            </a:endParaRPr>
          </a:p>
        </p:txBody>
      </p:sp>
      <p:sp>
        <p:nvSpPr>
          <p:cNvPr id="12" name="Titre 1"/>
          <p:cNvSpPr txBox="1">
            <a:spLocks/>
          </p:cNvSpPr>
          <p:nvPr/>
        </p:nvSpPr>
        <p:spPr>
          <a:xfrm>
            <a:off x="1043608" y="836712"/>
            <a:ext cx="7031521" cy="587141"/>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n-lt"/>
              </a:rPr>
              <a:t>Les objectifs</a:t>
            </a:r>
          </a:p>
        </p:txBody>
      </p:sp>
      <p:sp>
        <p:nvSpPr>
          <p:cNvPr id="6" name="Espace réservé du numéro de diapositive 4">
            <a:extLst>
              <a:ext uri="{FF2B5EF4-FFF2-40B4-BE49-F238E27FC236}">
                <a16:creationId xmlns:a16="http://schemas.microsoft.com/office/drawing/2014/main" id="{9D17561C-47AE-D24B-8CD3-BA44CBA8B133}"/>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20</a:t>
            </a:fld>
            <a:endParaRPr lang="fr-FR" dirty="0"/>
          </a:p>
        </p:txBody>
      </p:sp>
    </p:spTree>
    <p:extLst>
      <p:ext uri="{BB962C8B-B14F-4D97-AF65-F5344CB8AC3E}">
        <p14:creationId xmlns:p14="http://schemas.microsoft.com/office/powerpoint/2010/main" val="347382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57F1E4F-1CFF-5643-939E-217C01CDF565}" type="slidenum">
              <a:rPr lang="en-US" smtClean="0"/>
              <a:pPr/>
              <a:t>21</a:t>
            </a:fld>
            <a:endParaRPr lang="en-US" dirty="0"/>
          </a:p>
        </p:txBody>
      </p:sp>
      <p:sp>
        <p:nvSpPr>
          <p:cNvPr id="7" name="Rectangle 6"/>
          <p:cNvSpPr/>
          <p:nvPr/>
        </p:nvSpPr>
        <p:spPr>
          <a:xfrm>
            <a:off x="784724" y="1700808"/>
            <a:ext cx="7531268" cy="6137578"/>
          </a:xfrm>
          <a:prstGeom prst="rect">
            <a:avLst/>
          </a:prstGeom>
        </p:spPr>
        <p:txBody>
          <a:bodyPr wrap="square">
            <a:spAutoFit/>
          </a:bodyPr>
          <a:lstStyle/>
          <a:p>
            <a:pPr marL="172800" indent="-172800">
              <a:spcAft>
                <a:spcPts val="300"/>
              </a:spcAft>
              <a:buClr>
                <a:srgbClr val="BCCF00"/>
              </a:buClr>
              <a:buSzPct val="130000"/>
              <a:buFont typeface="Arial" panose="020B0604020202020204" pitchFamily="34" charset="0"/>
              <a:buChar char="•"/>
            </a:pPr>
            <a:r>
              <a:rPr lang="fr-FR" sz="1600" b="1" dirty="0">
                <a:latin typeface="+mj-lt"/>
              </a:rPr>
              <a:t>Par l’expertise individuelle et collective </a:t>
            </a:r>
            <a:r>
              <a:rPr lang="fr-FR" sz="1600" dirty="0">
                <a:latin typeface="+mj-lt"/>
              </a:rPr>
              <a:t>des professeurs dans chacune </a:t>
            </a:r>
            <a:br>
              <a:rPr lang="fr-FR" sz="1600" dirty="0">
                <a:latin typeface="+mj-lt"/>
              </a:rPr>
            </a:br>
            <a:r>
              <a:rPr lang="fr-FR" sz="1600" dirty="0">
                <a:latin typeface="+mj-lt"/>
              </a:rPr>
              <a:t>de leur discipline.</a:t>
            </a:r>
            <a:br>
              <a:rPr lang="fr-FR" sz="1600" dirty="0">
                <a:latin typeface="+mj-lt"/>
              </a:rPr>
            </a:br>
            <a:r>
              <a:rPr lang="fr-FR" sz="1600" dirty="0">
                <a:latin typeface="+mj-lt"/>
              </a:rPr>
              <a:t>Pour constituer les groupes, les équipes sont les meilleurs juges en fonction du contexte de l’établissement. L’expertise des professeurs des écoles et du collège, les évaluations nationales de 6</a:t>
            </a:r>
            <a:r>
              <a:rPr lang="fr-FR" sz="1600" baseline="30000" dirty="0">
                <a:latin typeface="+mj-lt"/>
              </a:rPr>
              <a:t>e</a:t>
            </a:r>
            <a:r>
              <a:rPr lang="fr-FR" sz="1600" dirty="0">
                <a:latin typeface="+mj-lt"/>
              </a:rPr>
              <a:t> sont autant d’éléments qui peuvent guider les équipes pour leur mise en place.</a:t>
            </a:r>
          </a:p>
          <a:p>
            <a:pPr marL="172800" indent="-172800">
              <a:spcAft>
                <a:spcPts val="300"/>
              </a:spcAft>
              <a:buClr>
                <a:srgbClr val="BCCF00"/>
              </a:buClr>
              <a:buSzPct val="130000"/>
            </a:pPr>
            <a:endParaRPr lang="fr-FR" sz="1400" dirty="0">
              <a:latin typeface="+mj-lt"/>
            </a:endParaRPr>
          </a:p>
          <a:p>
            <a:pPr marL="172800" indent="-172800">
              <a:spcAft>
                <a:spcPts val="300"/>
              </a:spcAft>
              <a:buClr>
                <a:srgbClr val="BCCF00"/>
              </a:buClr>
              <a:buSzPct val="130000"/>
              <a:buFont typeface="Arial" panose="020B0604020202020204" pitchFamily="34" charset="0"/>
              <a:buChar char="•"/>
            </a:pPr>
            <a:r>
              <a:rPr lang="fr-FR" sz="1600" b="1" dirty="0">
                <a:latin typeface="+mj-lt"/>
              </a:rPr>
              <a:t>Par la connaissance globale des capacités et des besoins des élèves </a:t>
            </a:r>
            <a:r>
              <a:rPr lang="fr-FR" sz="1600" dirty="0">
                <a:latin typeface="+mj-lt"/>
              </a:rPr>
              <a:t>(manière d’apprendre, autonomie, etc.).</a:t>
            </a:r>
          </a:p>
          <a:p>
            <a:pPr marL="172800" indent="-172800">
              <a:spcAft>
                <a:spcPts val="300"/>
              </a:spcAft>
              <a:buClr>
                <a:srgbClr val="BCCF00"/>
              </a:buClr>
              <a:buSzPct val="130000"/>
            </a:pPr>
            <a:endParaRPr lang="fr-FR" sz="1050" b="1" dirty="0">
              <a:latin typeface="+mj-lt"/>
            </a:endParaRPr>
          </a:p>
          <a:p>
            <a:pPr marL="172800" indent="-172800">
              <a:spcAft>
                <a:spcPts val="300"/>
              </a:spcAft>
              <a:buClr>
                <a:srgbClr val="BCCF00"/>
              </a:buClr>
              <a:buSzPct val="130000"/>
              <a:buFont typeface="Arial" panose="020B0604020202020204" pitchFamily="34" charset="0"/>
              <a:buChar char="•"/>
            </a:pPr>
            <a:r>
              <a:rPr lang="fr-FR" sz="1600" b="1" dirty="0">
                <a:latin typeface="+mj-lt"/>
              </a:rPr>
              <a:t>Par l’exploitation des résultats des élèves aux évaluations nationales, </a:t>
            </a:r>
            <a:br>
              <a:rPr lang="fr-FR" sz="1600" b="1" dirty="0">
                <a:latin typeface="+mj-lt"/>
              </a:rPr>
            </a:br>
            <a:r>
              <a:rPr lang="fr-FR" sz="1600" b="1" dirty="0">
                <a:latin typeface="+mj-lt"/>
              </a:rPr>
              <a:t>en phase d’ajustement</a:t>
            </a:r>
            <a:r>
              <a:rPr lang="fr-FR" sz="1600" dirty="0">
                <a:latin typeface="+mj-lt"/>
              </a:rPr>
              <a:t>. </a:t>
            </a:r>
          </a:p>
          <a:p>
            <a:pPr marL="182563">
              <a:spcAft>
                <a:spcPts val="300"/>
              </a:spcAft>
              <a:buClr>
                <a:srgbClr val="BCCF00"/>
              </a:buClr>
              <a:buSzPct val="130000"/>
            </a:pPr>
            <a:r>
              <a:rPr lang="fr-FR" sz="1600" dirty="0">
                <a:latin typeface="+mj-lt"/>
              </a:rPr>
              <a:t>Il s’agit de prendre appui sur les résultats et non de dupliquer une répartition. </a:t>
            </a:r>
            <a:endParaRPr lang="fr-FR" sz="1600" b="1" dirty="0">
              <a:latin typeface="+mj-lt"/>
            </a:endParaRPr>
          </a:p>
          <a:p>
            <a:pPr>
              <a:spcAft>
                <a:spcPts val="500"/>
              </a:spcAft>
            </a:pPr>
            <a:endParaRPr lang="fr-FR" sz="1600" b="1" dirty="0">
              <a:latin typeface="+mj-lt"/>
            </a:endParaRPr>
          </a:p>
          <a:p>
            <a:pPr>
              <a:spcAft>
                <a:spcPts val="500"/>
              </a:spcAft>
            </a:pPr>
            <a:endParaRPr lang="fr-FR" sz="1600" b="1" dirty="0">
              <a:latin typeface="+mj-lt"/>
            </a:endParaRPr>
          </a:p>
          <a:p>
            <a:pPr>
              <a:spcAft>
                <a:spcPts val="500"/>
              </a:spcAft>
            </a:pPr>
            <a:endParaRPr lang="fr-FR" sz="1600" b="1" dirty="0">
              <a:latin typeface="+mj-lt"/>
            </a:endParaRPr>
          </a:p>
          <a:p>
            <a:pPr>
              <a:spcAft>
                <a:spcPts val="500"/>
              </a:spcAft>
            </a:pPr>
            <a:endParaRPr lang="fr-FR" sz="1600" b="1" dirty="0">
              <a:latin typeface="+mj-lt"/>
            </a:endParaRPr>
          </a:p>
          <a:p>
            <a:pPr>
              <a:spcAft>
                <a:spcPts val="500"/>
              </a:spcAft>
            </a:pPr>
            <a:r>
              <a:rPr lang="fr-FR" sz="1600" b="1" dirty="0">
                <a:latin typeface="+mj-lt"/>
              </a:rPr>
              <a:t>		</a:t>
            </a:r>
          </a:p>
          <a:p>
            <a:pPr>
              <a:spcAft>
                <a:spcPts val="500"/>
              </a:spcAft>
            </a:pPr>
            <a:endParaRPr lang="fr-FR" sz="1600" b="1" dirty="0">
              <a:latin typeface="+mj-lt"/>
            </a:endParaRPr>
          </a:p>
          <a:p>
            <a:pPr>
              <a:spcAft>
                <a:spcPts val="500"/>
              </a:spcAft>
            </a:pPr>
            <a:endParaRPr lang="fr-FR" sz="1600" b="1" dirty="0">
              <a:latin typeface="+mj-lt"/>
            </a:endParaRPr>
          </a:p>
          <a:p>
            <a:pPr>
              <a:spcAft>
                <a:spcPts val="500"/>
              </a:spcAft>
            </a:pPr>
            <a:endParaRPr lang="fr-FR" sz="1600" b="1" dirty="0">
              <a:latin typeface="+mj-lt"/>
            </a:endParaRPr>
          </a:p>
          <a:p>
            <a:pPr marL="742950" lvl="1" indent="-285750">
              <a:spcAft>
                <a:spcPts val="500"/>
              </a:spcAft>
              <a:buFont typeface="Arial" panose="020B0604020202020204" pitchFamily="34" charset="0"/>
              <a:buChar char="•"/>
            </a:pPr>
            <a:endParaRPr lang="fr-FR" sz="1600" b="1" dirty="0">
              <a:latin typeface="+mj-lt"/>
            </a:endParaRPr>
          </a:p>
        </p:txBody>
      </p:sp>
      <p:sp>
        <p:nvSpPr>
          <p:cNvPr id="9" name="Rectangle 8">
            <a:extLst>
              <a:ext uri="{FF2B5EF4-FFF2-40B4-BE49-F238E27FC236}">
                <a16:creationId xmlns:a16="http://schemas.microsoft.com/office/drawing/2014/main" id="{34457A7F-CAB6-52B8-8D0C-3019C746137D}"/>
              </a:ext>
            </a:extLst>
          </p:cNvPr>
          <p:cNvSpPr/>
          <p:nvPr/>
        </p:nvSpPr>
        <p:spPr>
          <a:xfrm>
            <a:off x="784724" y="5445224"/>
            <a:ext cx="7531268" cy="590229"/>
          </a:xfrm>
          <a:prstGeom prst="rect">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spcAft>
                <a:spcPts val="500"/>
              </a:spcAft>
            </a:pPr>
            <a:r>
              <a:rPr lang="fr-FR" sz="1600" dirty="0">
                <a:solidFill>
                  <a:srgbClr val="0E2579"/>
                </a:solidFill>
                <a:latin typeface="+mj-lt"/>
              </a:rPr>
              <a:t>L’objectif est le progrès de chaque élève.</a:t>
            </a:r>
          </a:p>
        </p:txBody>
      </p:sp>
      <p:sp>
        <p:nvSpPr>
          <p:cNvPr id="11" name="Titre 1"/>
          <p:cNvSpPr txBox="1">
            <a:spLocks/>
          </p:cNvSpPr>
          <p:nvPr/>
        </p:nvSpPr>
        <p:spPr>
          <a:xfrm>
            <a:off x="1259632" y="836712"/>
            <a:ext cx="6768752" cy="587141"/>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n-lt"/>
              </a:rPr>
              <a:t>La détermination des besoins intervient :</a:t>
            </a:r>
          </a:p>
        </p:txBody>
      </p:sp>
    </p:spTree>
    <p:extLst>
      <p:ext uri="{BB962C8B-B14F-4D97-AF65-F5344CB8AC3E}">
        <p14:creationId xmlns:p14="http://schemas.microsoft.com/office/powerpoint/2010/main" val="3602836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quarter" idx="14"/>
          </p:nvPr>
        </p:nvSpPr>
        <p:spPr>
          <a:xfrm>
            <a:off x="784723" y="2198736"/>
            <a:ext cx="7531269" cy="1512168"/>
          </a:xfrm>
        </p:spPr>
        <p:txBody>
          <a:bodyPr/>
          <a:lstStyle/>
          <a:p>
            <a:pPr marL="172800" lvl="2" indent="-172800">
              <a:spcBef>
                <a:spcPts val="0"/>
              </a:spcBef>
              <a:spcAft>
                <a:spcPts val="300"/>
              </a:spcAft>
              <a:buClr>
                <a:srgbClr val="BCCF00"/>
              </a:buClr>
              <a:buSzPct val="130000"/>
            </a:pPr>
            <a:r>
              <a:rPr lang="fr-FR" sz="1600" dirty="0">
                <a:latin typeface="+mj-lt"/>
              </a:rPr>
              <a:t>L’objectif des groupes est de </a:t>
            </a:r>
            <a:r>
              <a:rPr lang="fr-FR" sz="1600" b="1" dirty="0">
                <a:latin typeface="+mj-lt"/>
              </a:rPr>
              <a:t>réduire l’hétérogénéité</a:t>
            </a:r>
            <a:r>
              <a:rPr lang="fr-FR" sz="1600" dirty="0">
                <a:latin typeface="+mj-lt"/>
              </a:rPr>
              <a:t>, pas de la supprimer,</a:t>
            </a:r>
            <a:br>
              <a:rPr lang="fr-FR" sz="1600" dirty="0">
                <a:latin typeface="+mj-lt"/>
              </a:rPr>
            </a:br>
            <a:r>
              <a:rPr lang="fr-FR" sz="1600" dirty="0">
                <a:latin typeface="+mj-lt"/>
              </a:rPr>
              <a:t>de sorte à permettre la progression des élèves, des plus fragiles aux plus avancés.</a:t>
            </a:r>
          </a:p>
          <a:p>
            <a:pPr marL="172800" lvl="2" indent="-172800">
              <a:spcBef>
                <a:spcPts val="0"/>
              </a:spcBef>
              <a:spcAft>
                <a:spcPts val="300"/>
              </a:spcAft>
              <a:buClr>
                <a:srgbClr val="BCCF00"/>
              </a:buClr>
              <a:buSzPct val="130000"/>
              <a:buNone/>
            </a:pPr>
            <a:endParaRPr lang="fr-FR" sz="1600" dirty="0">
              <a:latin typeface="+mj-lt"/>
            </a:endParaRPr>
          </a:p>
          <a:p>
            <a:pPr marL="172800" lvl="2" indent="-172800">
              <a:spcBef>
                <a:spcPts val="0"/>
              </a:spcBef>
              <a:spcAft>
                <a:spcPts val="300"/>
              </a:spcAft>
              <a:buClr>
                <a:srgbClr val="BCCF00"/>
              </a:buClr>
              <a:buSzPct val="130000"/>
            </a:pPr>
            <a:r>
              <a:rPr lang="fr-FR" sz="1600" b="1" dirty="0">
                <a:latin typeface="+mj-lt"/>
              </a:rPr>
              <a:t>Le nombre de groupes est à ajuster </a:t>
            </a:r>
            <a:r>
              <a:rPr lang="fr-FR" sz="1600" dirty="0">
                <a:latin typeface="+mj-lt"/>
              </a:rPr>
              <a:t>au regard des résultats </a:t>
            </a:r>
            <a:br>
              <a:rPr lang="fr-FR" sz="1600" dirty="0">
                <a:latin typeface="+mj-lt"/>
              </a:rPr>
            </a:br>
            <a:r>
              <a:rPr lang="fr-FR" sz="1600" dirty="0">
                <a:latin typeface="+mj-lt"/>
              </a:rPr>
              <a:t>et des besoins des élèves. </a:t>
            </a:r>
          </a:p>
          <a:p>
            <a:pPr lvl="2" indent="0">
              <a:buNone/>
            </a:pPr>
            <a:endParaRPr lang="fr-FR" sz="1600" dirty="0">
              <a:latin typeface="+mj-lt"/>
            </a:endParaRPr>
          </a:p>
          <a:p>
            <a:pPr lvl="2" indent="0">
              <a:buNone/>
            </a:pPr>
            <a:endParaRPr lang="fr-FR" sz="1800" dirty="0">
              <a:latin typeface="+mj-lt"/>
            </a:endParaRPr>
          </a:p>
          <a:p>
            <a:endParaRPr lang="fr-FR" sz="1600" b="1" dirty="0">
              <a:latin typeface="+mj-lt"/>
            </a:endParaRPr>
          </a:p>
          <a:p>
            <a:endParaRPr lang="fr-FR" sz="1600" b="1" dirty="0">
              <a:latin typeface="+mj-lt"/>
            </a:endParaRPr>
          </a:p>
          <a:p>
            <a:pPr marL="285750" indent="-285750">
              <a:buFont typeface="Wingdings" panose="05000000000000000000" pitchFamily="2" charset="2"/>
              <a:buChar char="§"/>
            </a:pPr>
            <a:endParaRPr lang="fr-FR" sz="1400" dirty="0">
              <a:latin typeface="+mj-lt"/>
            </a:endParaRPr>
          </a:p>
        </p:txBody>
      </p:sp>
      <p:sp>
        <p:nvSpPr>
          <p:cNvPr id="9" name="Espace réservé du numéro de diapositive 4">
            <a:extLst>
              <a:ext uri="{FF2B5EF4-FFF2-40B4-BE49-F238E27FC236}">
                <a16:creationId xmlns:a16="http://schemas.microsoft.com/office/drawing/2014/main" id="{084E6EA7-1ED6-BBBF-9126-FE7756CB3CFF}"/>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22</a:t>
            </a:fld>
            <a:endParaRPr lang="fr-FR" dirty="0"/>
          </a:p>
        </p:txBody>
      </p:sp>
      <p:sp>
        <p:nvSpPr>
          <p:cNvPr id="10" name="Titre 1"/>
          <p:cNvSpPr txBox="1">
            <a:spLocks/>
          </p:cNvSpPr>
          <p:nvPr/>
        </p:nvSpPr>
        <p:spPr>
          <a:xfrm>
            <a:off x="1306377" y="836712"/>
            <a:ext cx="6768752" cy="587141"/>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n-lt"/>
              </a:rPr>
              <a:t>Est-il toujours nécessaire de créer </a:t>
            </a:r>
            <a:br>
              <a:rPr lang="fr-FR" sz="2500" b="1" dirty="0">
                <a:solidFill>
                  <a:srgbClr val="002060"/>
                </a:solidFill>
                <a:latin typeface="+mn-lt"/>
              </a:rPr>
            </a:br>
            <a:r>
              <a:rPr lang="fr-FR" sz="2500" b="1" dirty="0">
                <a:solidFill>
                  <a:srgbClr val="002060"/>
                </a:solidFill>
                <a:latin typeface="+mn-lt"/>
              </a:rPr>
              <a:t>plus de groupes que de classes ?</a:t>
            </a:r>
          </a:p>
        </p:txBody>
      </p:sp>
      <p:sp>
        <p:nvSpPr>
          <p:cNvPr id="11" name="Titre 1"/>
          <p:cNvSpPr txBox="1">
            <a:spLocks/>
          </p:cNvSpPr>
          <p:nvPr/>
        </p:nvSpPr>
        <p:spPr>
          <a:xfrm>
            <a:off x="1306377" y="4194850"/>
            <a:ext cx="6307623" cy="373800"/>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r>
              <a:rPr lang="fr-FR" sz="1600" b="1" i="1" dirty="0">
                <a:solidFill>
                  <a:srgbClr val="002060"/>
                </a:solidFill>
                <a:latin typeface="+mn-lt"/>
                <a:cs typeface="Arial" panose="020B0604020202020204" pitchFamily="34" charset="0"/>
              </a:rPr>
              <a:t>→</a:t>
            </a:r>
            <a:r>
              <a:rPr lang="fr-FR" sz="1500" b="1" i="1" dirty="0">
                <a:solidFill>
                  <a:srgbClr val="002060"/>
                </a:solidFill>
                <a:latin typeface="+mn-lt"/>
              </a:rPr>
              <a:t> 3 groupes </a:t>
            </a:r>
            <a:r>
              <a:rPr lang="fr-FR" sz="1500" i="1" dirty="0">
                <a:solidFill>
                  <a:srgbClr val="002060"/>
                </a:solidFill>
                <a:latin typeface="+mn-lt"/>
              </a:rPr>
              <a:t>peuvent être constitués, sans que cela soit </a:t>
            </a:r>
            <a:br>
              <a:rPr lang="fr-FR" sz="1500" i="1" dirty="0">
                <a:solidFill>
                  <a:srgbClr val="002060"/>
                </a:solidFill>
                <a:latin typeface="+mn-lt"/>
              </a:rPr>
            </a:br>
            <a:r>
              <a:rPr lang="fr-FR" sz="1500" i="1" dirty="0">
                <a:solidFill>
                  <a:srgbClr val="002060"/>
                </a:solidFill>
                <a:latin typeface="+mn-lt"/>
              </a:rPr>
              <a:t>une obligation.</a:t>
            </a:r>
          </a:p>
        </p:txBody>
      </p:sp>
      <p:sp>
        <p:nvSpPr>
          <p:cNvPr id="12" name="Titre 1"/>
          <p:cNvSpPr txBox="1">
            <a:spLocks/>
          </p:cNvSpPr>
          <p:nvPr/>
        </p:nvSpPr>
        <p:spPr>
          <a:xfrm>
            <a:off x="1306377" y="4890136"/>
            <a:ext cx="6307624" cy="864096"/>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r>
              <a:rPr lang="fr-FR" sz="1600" b="1" i="1" dirty="0">
                <a:solidFill>
                  <a:srgbClr val="002060"/>
                </a:solidFill>
                <a:latin typeface="+mn-lt"/>
                <a:cs typeface="Arial" panose="020B0604020202020204" pitchFamily="34" charset="0"/>
              </a:rPr>
              <a:t>→</a:t>
            </a:r>
            <a:r>
              <a:rPr lang="fr-FR" sz="1500" b="1" i="1" dirty="0">
                <a:solidFill>
                  <a:srgbClr val="002060"/>
                </a:solidFill>
                <a:latin typeface="+mn-lt"/>
              </a:rPr>
              <a:t> Si les effectifs par classe sont suffisamment réduits (≤ 25) ou en</a:t>
            </a:r>
          </a:p>
          <a:p>
            <a:r>
              <a:rPr lang="fr-FR" sz="1500" b="1" i="1" dirty="0">
                <a:solidFill>
                  <a:srgbClr val="002060"/>
                </a:solidFill>
                <a:latin typeface="+mn-lt"/>
              </a:rPr>
              <a:t>fonction des besoins effectivement constatés, </a:t>
            </a:r>
            <a:r>
              <a:rPr lang="fr-FR" sz="1500" i="1" dirty="0">
                <a:solidFill>
                  <a:srgbClr val="002060"/>
                </a:solidFill>
                <a:latin typeface="+mn-lt"/>
              </a:rPr>
              <a:t>il n’est pas nécessaire de créer un groupe supplémentaire par rapport au nombre de divisions.</a:t>
            </a:r>
          </a:p>
        </p:txBody>
      </p:sp>
    </p:spTree>
    <p:extLst>
      <p:ext uri="{BB962C8B-B14F-4D97-AF65-F5344CB8AC3E}">
        <p14:creationId xmlns:p14="http://schemas.microsoft.com/office/powerpoint/2010/main" val="1093750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quarter" idx="14"/>
          </p:nvPr>
        </p:nvSpPr>
        <p:spPr>
          <a:xfrm>
            <a:off x="827583" y="2161919"/>
            <a:ext cx="7247545" cy="3643345"/>
          </a:xfrm>
        </p:spPr>
        <p:txBody>
          <a:bodyPr/>
          <a:lstStyle/>
          <a:p>
            <a:pPr marL="172800" indent="-172800">
              <a:spcAft>
                <a:spcPts val="300"/>
              </a:spcAft>
              <a:buClr>
                <a:srgbClr val="BCCF00"/>
              </a:buClr>
              <a:buSzPct val="130000"/>
              <a:buFont typeface="Arial" panose="020B0604020202020204" pitchFamily="34" charset="0"/>
              <a:buChar char="•"/>
            </a:pPr>
            <a:r>
              <a:rPr lang="fr-FR" sz="1600" b="1" dirty="0">
                <a:latin typeface="+mj-lt"/>
              </a:rPr>
              <a:t>Les élèves changent de groupe </a:t>
            </a:r>
            <a:r>
              <a:rPr lang="fr-FR" sz="1600" dirty="0">
                <a:latin typeface="+mj-lt"/>
              </a:rPr>
              <a:t>au regard de leurs progrès et de leur niveau de maîtrise des connaissances et compétences, qui peuvent varier selon les chapitres au programme, par exemple. </a:t>
            </a:r>
          </a:p>
          <a:p>
            <a:pPr marL="172800" indent="-172800">
              <a:spcAft>
                <a:spcPts val="300"/>
              </a:spcAft>
              <a:buClr>
                <a:srgbClr val="BCCF00"/>
              </a:buClr>
              <a:buSzPct val="130000"/>
            </a:pPr>
            <a:endParaRPr lang="fr-FR" sz="1600" dirty="0">
              <a:latin typeface="+mj-lt"/>
            </a:endParaRPr>
          </a:p>
          <a:p>
            <a:pPr marL="172800" indent="-172800">
              <a:spcAft>
                <a:spcPts val="300"/>
              </a:spcAft>
              <a:buClr>
                <a:srgbClr val="BCCF00"/>
              </a:buClr>
              <a:buSzPct val="130000"/>
              <a:buFont typeface="Arial" panose="020B0604020202020204" pitchFamily="34" charset="0"/>
              <a:buChar char="•"/>
            </a:pPr>
            <a:r>
              <a:rPr lang="fr-FR" sz="1600" b="1" dirty="0">
                <a:latin typeface="+mj-lt"/>
              </a:rPr>
              <a:t>Des étapes clés facilitent l’organisation, </a:t>
            </a:r>
            <a:r>
              <a:rPr lang="fr-FR" sz="1600" b="1" dirty="0"/>
              <a:t>notamment pendant le regroupement des élèves dans leur classe de référence </a:t>
            </a:r>
            <a:r>
              <a:rPr lang="fr-FR" sz="1600" dirty="0">
                <a:latin typeface="+mj-lt"/>
              </a:rPr>
              <a:t>(par période, par trimestre, etc.). </a:t>
            </a:r>
          </a:p>
          <a:p>
            <a:pPr marL="172800" indent="-172800">
              <a:spcAft>
                <a:spcPts val="300"/>
              </a:spcAft>
              <a:buClr>
                <a:srgbClr val="BCCF00"/>
              </a:buClr>
              <a:buSzPct val="130000"/>
            </a:pPr>
            <a:endParaRPr lang="fr-FR" sz="1600" dirty="0">
              <a:latin typeface="+mj-lt"/>
            </a:endParaRPr>
          </a:p>
          <a:p>
            <a:pPr marL="172800" indent="-172800">
              <a:spcAft>
                <a:spcPts val="300"/>
              </a:spcAft>
              <a:buClr>
                <a:srgbClr val="BCCF00"/>
              </a:buClr>
              <a:buSzPct val="130000"/>
              <a:buFont typeface="Arial" panose="020B0604020202020204" pitchFamily="34" charset="0"/>
              <a:buChar char="•"/>
            </a:pPr>
            <a:r>
              <a:rPr lang="fr-FR" sz="1600" b="1" dirty="0">
                <a:latin typeface="+mj-lt"/>
              </a:rPr>
              <a:t>Les réflexions des équipes </a:t>
            </a:r>
            <a:r>
              <a:rPr lang="fr-FR" sz="1600" dirty="0">
                <a:latin typeface="+mj-lt"/>
              </a:rPr>
              <a:t>en français et en mathématiques portent :</a:t>
            </a:r>
          </a:p>
          <a:p>
            <a:pPr marL="401638" indent="-190500">
              <a:buClr>
                <a:srgbClr val="BCCF00"/>
              </a:buClr>
              <a:buFontTx/>
              <a:buChar char="-"/>
            </a:pPr>
            <a:r>
              <a:rPr lang="fr-FR" sz="1600" dirty="0">
                <a:latin typeface="+mj-lt"/>
              </a:rPr>
              <a:t>sur les critères qui permettent le regroupement des élèves ;</a:t>
            </a:r>
          </a:p>
          <a:p>
            <a:pPr marL="401638" indent="-190500">
              <a:buClr>
                <a:srgbClr val="BCCF00"/>
              </a:buClr>
              <a:buFontTx/>
              <a:buChar char="-"/>
            </a:pPr>
            <a:r>
              <a:rPr lang="fr-FR" sz="1600" dirty="0">
                <a:latin typeface="+mj-lt"/>
              </a:rPr>
              <a:t>sur des progressions partagées ;</a:t>
            </a:r>
          </a:p>
          <a:p>
            <a:pPr marL="401638" indent="-190500">
              <a:buClr>
                <a:srgbClr val="BCCF00"/>
              </a:buClr>
              <a:buFontTx/>
              <a:buChar char="-"/>
            </a:pPr>
            <a:r>
              <a:rPr lang="fr-FR" sz="1600" dirty="0">
                <a:latin typeface="+mj-lt"/>
              </a:rPr>
              <a:t>sur des évaluations communes.</a:t>
            </a:r>
          </a:p>
          <a:p>
            <a:pPr marL="285750" indent="-285750">
              <a:buFont typeface="Arial" panose="020B0604020202020204" pitchFamily="34" charset="0"/>
              <a:buChar char="•"/>
            </a:pPr>
            <a:endParaRPr lang="fr-FR" sz="1800" dirty="0"/>
          </a:p>
          <a:p>
            <a:endParaRPr lang="fr-FR" sz="1600" b="1" dirty="0"/>
          </a:p>
          <a:p>
            <a:endParaRPr lang="fr-FR" sz="1600" b="1" dirty="0"/>
          </a:p>
          <a:p>
            <a:pPr marL="285750" indent="-285750">
              <a:buFont typeface="Wingdings" panose="05000000000000000000" pitchFamily="2" charset="2"/>
              <a:buChar char="§"/>
            </a:pPr>
            <a:endParaRPr lang="fr-FR" sz="1400" dirty="0"/>
          </a:p>
        </p:txBody>
      </p:sp>
      <p:sp>
        <p:nvSpPr>
          <p:cNvPr id="9" name="Espace réservé du numéro de diapositive 4">
            <a:extLst>
              <a:ext uri="{FF2B5EF4-FFF2-40B4-BE49-F238E27FC236}">
                <a16:creationId xmlns:a16="http://schemas.microsoft.com/office/drawing/2014/main" id="{084E6EA7-1ED6-BBBF-9126-FE7756CB3CFF}"/>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23</a:t>
            </a:fld>
            <a:endParaRPr lang="fr-FR" dirty="0"/>
          </a:p>
        </p:txBody>
      </p:sp>
      <p:sp>
        <p:nvSpPr>
          <p:cNvPr id="11" name="Titre 1"/>
          <p:cNvSpPr txBox="1">
            <a:spLocks/>
          </p:cNvSpPr>
          <p:nvPr/>
        </p:nvSpPr>
        <p:spPr>
          <a:xfrm>
            <a:off x="1306377" y="836712"/>
            <a:ext cx="6768752" cy="587141"/>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n-lt"/>
              </a:rPr>
              <a:t>Comment permettre </a:t>
            </a:r>
            <a:br>
              <a:rPr lang="fr-FR" sz="2500" b="1" dirty="0">
                <a:solidFill>
                  <a:srgbClr val="002060"/>
                </a:solidFill>
                <a:latin typeface="+mn-lt"/>
              </a:rPr>
            </a:br>
            <a:r>
              <a:rPr lang="fr-FR" sz="2500" b="1" dirty="0">
                <a:solidFill>
                  <a:srgbClr val="002060"/>
                </a:solidFill>
                <a:latin typeface="+mn-lt"/>
              </a:rPr>
              <a:t>la fluidité des groupes ?</a:t>
            </a:r>
          </a:p>
        </p:txBody>
      </p:sp>
    </p:spTree>
    <p:extLst>
      <p:ext uri="{BB962C8B-B14F-4D97-AF65-F5344CB8AC3E}">
        <p14:creationId xmlns:p14="http://schemas.microsoft.com/office/powerpoint/2010/main" val="3257981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44E9F0-D2A9-7A8D-5785-E065FC59B255}"/>
              </a:ext>
            </a:extLst>
          </p:cNvPr>
          <p:cNvSpPr/>
          <p:nvPr/>
        </p:nvSpPr>
        <p:spPr>
          <a:xfrm>
            <a:off x="767314" y="1484784"/>
            <a:ext cx="3700495" cy="794403"/>
          </a:xfrm>
          <a:prstGeom prst="rect">
            <a:avLst/>
          </a:prstGeom>
          <a:solidFill>
            <a:srgbClr val="BCC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E2579"/>
                </a:solidFill>
                <a:effectLst/>
                <a:uLnTx/>
                <a:uFillTx/>
                <a:latin typeface="+mj-lt"/>
              </a:rPr>
              <a:t>Sur tout l’horaire de français</a:t>
            </a:r>
            <a:br>
              <a:rPr kumimoji="0" lang="fr-FR" sz="1400" b="1" i="0" u="none" strike="noStrike" kern="1200" cap="none" spc="0" normalizeH="0" baseline="0" noProof="0" dirty="0">
                <a:ln>
                  <a:noFill/>
                </a:ln>
                <a:solidFill>
                  <a:srgbClr val="0E2579"/>
                </a:solidFill>
                <a:effectLst/>
                <a:uLnTx/>
                <a:uFillTx/>
                <a:latin typeface="+mj-lt"/>
              </a:rPr>
            </a:br>
            <a:r>
              <a:rPr kumimoji="0" lang="fr-FR" sz="1400" b="1" i="0" u="none" strike="noStrike" kern="1200" cap="none" spc="0" normalizeH="0" baseline="0" noProof="0" dirty="0">
                <a:ln>
                  <a:noFill/>
                </a:ln>
                <a:solidFill>
                  <a:srgbClr val="0E2579"/>
                </a:solidFill>
                <a:effectLst/>
                <a:uLnTx/>
                <a:uFillTx/>
                <a:latin typeface="+mj-lt"/>
              </a:rPr>
              <a:t>et de mathématiques.</a:t>
            </a:r>
          </a:p>
        </p:txBody>
      </p:sp>
      <p:sp>
        <p:nvSpPr>
          <p:cNvPr id="11" name="Rectangle 10">
            <a:extLst>
              <a:ext uri="{FF2B5EF4-FFF2-40B4-BE49-F238E27FC236}">
                <a16:creationId xmlns:a16="http://schemas.microsoft.com/office/drawing/2014/main" id="{79EDBAF2-1FA7-43D2-C3B9-23F08F0977CC}"/>
              </a:ext>
            </a:extLst>
          </p:cNvPr>
          <p:cNvSpPr/>
          <p:nvPr/>
        </p:nvSpPr>
        <p:spPr>
          <a:xfrm>
            <a:off x="4644420" y="2213717"/>
            <a:ext cx="3708000" cy="794403"/>
          </a:xfrm>
          <a:prstGeom prst="rect">
            <a:avLst/>
          </a:prstGeom>
          <a:solidFill>
            <a:srgbClr val="BCC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fr-FR" sz="1400" b="1" i="0" u="none" strike="noStrike" kern="1200" cap="none" spc="0" normalizeH="0" baseline="0" noProof="0" dirty="0">
                <a:ln>
                  <a:noFill/>
                </a:ln>
                <a:solidFill>
                  <a:srgbClr val="0E2579"/>
                </a:solidFill>
                <a:effectLst/>
                <a:uLnTx/>
                <a:uFillTx/>
                <a:latin typeface="+mj-lt"/>
                <a:ea typeface="+mn-ea"/>
                <a:cs typeface="Arial" panose="020B0604020202020204" pitchFamily="34" charset="0"/>
              </a:rPr>
              <a:t>Dimension des groupes adaptée </a:t>
            </a:r>
            <a:br>
              <a:rPr kumimoji="0" lang="fr-FR" sz="1400" b="1" i="0" u="none" strike="noStrike" kern="1200" cap="none" spc="0" normalizeH="0" baseline="0" noProof="0" dirty="0">
                <a:ln>
                  <a:noFill/>
                </a:ln>
                <a:solidFill>
                  <a:srgbClr val="0E2579"/>
                </a:solidFill>
                <a:effectLst/>
                <a:uLnTx/>
                <a:uFillTx/>
                <a:latin typeface="+mj-lt"/>
                <a:ea typeface="+mn-ea"/>
                <a:cs typeface="Arial" panose="020B0604020202020204" pitchFamily="34" charset="0"/>
              </a:rPr>
            </a:br>
            <a:r>
              <a:rPr kumimoji="0" lang="fr-FR" sz="1400" b="0" i="0" u="none" strike="noStrike" kern="1200" cap="none" spc="0" normalizeH="0" baseline="0" noProof="0" dirty="0">
                <a:ln>
                  <a:noFill/>
                </a:ln>
                <a:solidFill>
                  <a:srgbClr val="0E2579"/>
                </a:solidFill>
                <a:effectLst/>
                <a:uLnTx/>
                <a:uFillTx/>
                <a:latin typeface="+mj-lt"/>
                <a:ea typeface="+mn-ea"/>
                <a:cs typeface="Arial" panose="020B0604020202020204" pitchFamily="34" charset="0"/>
              </a:rPr>
              <a:t>aux besoins</a:t>
            </a:r>
            <a:r>
              <a:rPr kumimoji="0" lang="fr-FR" sz="1400" b="0" i="0" u="none" strike="noStrike" kern="1200" cap="none" spc="0" normalizeH="0" noProof="0" dirty="0">
                <a:ln>
                  <a:noFill/>
                </a:ln>
                <a:solidFill>
                  <a:srgbClr val="0E2579"/>
                </a:solidFill>
                <a:effectLst/>
                <a:uLnTx/>
                <a:uFillTx/>
                <a:latin typeface="+mj-lt"/>
                <a:ea typeface="+mn-ea"/>
                <a:cs typeface="Arial" panose="020B0604020202020204" pitchFamily="34" charset="0"/>
              </a:rPr>
              <a:t> des élèves.</a:t>
            </a:r>
            <a:endParaRPr kumimoji="0" lang="fr-FR" sz="1000" b="0" i="0" u="none" strike="noStrike" kern="1200" cap="none" spc="0" normalizeH="0" baseline="0" noProof="0" dirty="0">
              <a:ln>
                <a:noFill/>
              </a:ln>
              <a:solidFill>
                <a:srgbClr val="0E2579"/>
              </a:solidFill>
              <a:effectLst/>
              <a:uLnTx/>
              <a:uFillTx/>
              <a:latin typeface="+mj-lt"/>
              <a:ea typeface="+mn-ea"/>
            </a:endParaRPr>
          </a:p>
        </p:txBody>
      </p:sp>
      <p:sp>
        <p:nvSpPr>
          <p:cNvPr id="12" name="Rectangle 11">
            <a:extLst>
              <a:ext uri="{FF2B5EF4-FFF2-40B4-BE49-F238E27FC236}">
                <a16:creationId xmlns:a16="http://schemas.microsoft.com/office/drawing/2014/main" id="{9A8EE38F-E38F-3064-4037-0880340B788B}"/>
              </a:ext>
            </a:extLst>
          </p:cNvPr>
          <p:cNvSpPr/>
          <p:nvPr/>
        </p:nvSpPr>
        <p:spPr>
          <a:xfrm>
            <a:off x="4651428" y="3115353"/>
            <a:ext cx="3700992" cy="2948839"/>
          </a:xfrm>
          <a:prstGeom prst="rect">
            <a:avLst/>
          </a:prstGeom>
          <a:solidFill>
            <a:srgbClr val="BCC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a:defRPr/>
            </a:pPr>
            <a:r>
              <a:rPr lang="fr-FR" sz="1400" dirty="0">
                <a:solidFill>
                  <a:srgbClr val="0E2579"/>
                </a:solidFill>
                <a:latin typeface="+mj-lt"/>
              </a:rPr>
              <a:t>Pour garantir la fluidité dans la constitution des groupes afin de tracer un chemin de progrès pour chaque élève : </a:t>
            </a:r>
          </a:p>
          <a:p>
            <a:pPr marL="182563" indent="-182563">
              <a:buFontTx/>
              <a:buChar char="-"/>
              <a:defRPr/>
            </a:pPr>
            <a:r>
              <a:rPr lang="fr-FR" sz="1400" b="1" dirty="0">
                <a:solidFill>
                  <a:srgbClr val="0E2579"/>
                </a:solidFill>
                <a:latin typeface="+mj-lt"/>
              </a:rPr>
              <a:t>réflexions des équipes </a:t>
            </a:r>
            <a:r>
              <a:rPr lang="fr-FR" sz="1400" dirty="0">
                <a:solidFill>
                  <a:srgbClr val="0E2579"/>
                </a:solidFill>
                <a:latin typeface="+mj-lt"/>
              </a:rPr>
              <a:t>sur des progressions et des évaluations communes ;</a:t>
            </a:r>
          </a:p>
          <a:p>
            <a:pPr marL="182563" indent="-182563">
              <a:buFontTx/>
              <a:buChar char="-"/>
              <a:defRPr/>
            </a:pPr>
            <a:r>
              <a:rPr lang="fr-FR" sz="1400" b="1" dirty="0">
                <a:solidFill>
                  <a:srgbClr val="0E2579"/>
                </a:solidFill>
                <a:latin typeface="+mj-lt"/>
              </a:rPr>
              <a:t>alignement des heures </a:t>
            </a:r>
            <a:r>
              <a:rPr lang="fr-FR" sz="1400" dirty="0">
                <a:solidFill>
                  <a:srgbClr val="0E2579"/>
                </a:solidFill>
                <a:latin typeface="+mj-lt"/>
              </a:rPr>
              <a:t>de français </a:t>
            </a:r>
            <a:br>
              <a:rPr lang="fr-FR" sz="1400" dirty="0">
                <a:solidFill>
                  <a:srgbClr val="0E2579"/>
                </a:solidFill>
                <a:latin typeface="+mj-lt"/>
              </a:rPr>
            </a:br>
            <a:r>
              <a:rPr lang="fr-FR" sz="1400" dirty="0">
                <a:solidFill>
                  <a:srgbClr val="0E2579"/>
                </a:solidFill>
                <a:latin typeface="+mj-lt"/>
              </a:rPr>
              <a:t>et de mathématiques entre plusieurs classes ;</a:t>
            </a:r>
          </a:p>
          <a:p>
            <a:pPr marL="182563" indent="-182563">
              <a:buFontTx/>
              <a:buChar char="-"/>
              <a:defRPr/>
            </a:pPr>
            <a:r>
              <a:rPr lang="fr-FR" sz="1400" dirty="0">
                <a:solidFill>
                  <a:srgbClr val="0E2579"/>
                </a:solidFill>
                <a:latin typeface="+mj-lt"/>
              </a:rPr>
              <a:t>Périodes en classe de référence ;</a:t>
            </a:r>
          </a:p>
          <a:p>
            <a:pPr marL="182563" indent="-182563">
              <a:buFontTx/>
              <a:buChar char="-"/>
              <a:defRPr/>
            </a:pPr>
            <a:r>
              <a:rPr lang="fr-FR" sz="1400" dirty="0">
                <a:solidFill>
                  <a:srgbClr val="0E2579"/>
                </a:solidFill>
                <a:latin typeface="+mj-lt"/>
              </a:rPr>
              <a:t>Réexamen périodique de la composition des groupes.</a:t>
            </a:r>
          </a:p>
        </p:txBody>
      </p:sp>
      <p:sp>
        <p:nvSpPr>
          <p:cNvPr id="49" name="Espace réservé du numéro de diapositive 4">
            <a:extLst>
              <a:ext uri="{FF2B5EF4-FFF2-40B4-BE49-F238E27FC236}">
                <a16:creationId xmlns:a16="http://schemas.microsoft.com/office/drawing/2014/main" id="{6CD64626-6732-E7AC-BB49-C97EB8E336FA}"/>
              </a:ext>
            </a:extLst>
          </p:cNvPr>
          <p:cNvSpPr>
            <a:spLocks noGrp="1"/>
          </p:cNvSpPr>
          <p:nvPr>
            <p:ph type="sldNum" sz="quarter" idx="12"/>
          </p:nvPr>
        </p:nvSpPr>
        <p:spPr>
          <a:xfrm>
            <a:off x="6281811" y="6358558"/>
            <a:ext cx="1350000" cy="4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0" i="0" u="none" strike="noStrike" kern="1200" cap="none" spc="0" normalizeH="0" baseline="0" noProof="0" smtClean="0">
                <a:ln>
                  <a:noFill/>
                </a:ln>
                <a:solidFill>
                  <a:srgbClr val="000000"/>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750" b="0" i="0" u="none" strike="noStrike" kern="1200" cap="none" spc="0" normalizeH="0" baseline="0" noProof="0" dirty="0">
              <a:ln>
                <a:noFill/>
              </a:ln>
              <a:solidFill>
                <a:srgbClr val="000000"/>
              </a:solidFill>
              <a:effectLst/>
              <a:uLnTx/>
              <a:uFillTx/>
              <a:latin typeface="+mj-lt"/>
              <a:ea typeface="+mn-ea"/>
              <a:cs typeface="+mn-cs"/>
            </a:endParaRPr>
          </a:p>
        </p:txBody>
      </p:sp>
      <p:sp>
        <p:nvSpPr>
          <p:cNvPr id="14" name="Rectangle 13">
            <a:extLst>
              <a:ext uri="{FF2B5EF4-FFF2-40B4-BE49-F238E27FC236}">
                <a16:creationId xmlns:a16="http://schemas.microsoft.com/office/drawing/2014/main" id="{5944E9F0-D2A9-7A8D-5785-E065FC59B255}"/>
              </a:ext>
            </a:extLst>
          </p:cNvPr>
          <p:cNvSpPr/>
          <p:nvPr/>
        </p:nvSpPr>
        <p:spPr>
          <a:xfrm>
            <a:off x="771759" y="3316372"/>
            <a:ext cx="3700495" cy="1440734"/>
          </a:xfrm>
          <a:prstGeom prst="rect">
            <a:avLst/>
          </a:prstGeom>
          <a:solidFill>
            <a:srgbClr val="BCC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spAutoFit/>
          </a:bodyPr>
          <a:lstStyle/>
          <a:p>
            <a:pPr lvl="0">
              <a:defRPr/>
            </a:pPr>
            <a:r>
              <a:rPr lang="fr-FR" sz="1400" dirty="0">
                <a:solidFill>
                  <a:srgbClr val="0E2579"/>
                </a:solidFill>
                <a:latin typeface="+mj-lt"/>
              </a:rPr>
              <a:t>Heures d’enseignement assurées</a:t>
            </a:r>
            <a:br>
              <a:rPr lang="fr-FR" sz="1400" dirty="0">
                <a:solidFill>
                  <a:srgbClr val="0E2579"/>
                </a:solidFill>
                <a:latin typeface="+mj-lt"/>
              </a:rPr>
            </a:br>
            <a:r>
              <a:rPr lang="fr-FR" sz="1400" b="1" dirty="0">
                <a:solidFill>
                  <a:srgbClr val="0E2579"/>
                </a:solidFill>
                <a:latin typeface="+mj-lt"/>
              </a:rPr>
              <a:t>par les professeurs de français</a:t>
            </a:r>
            <a:br>
              <a:rPr lang="fr-FR" sz="1400" b="1" dirty="0">
                <a:solidFill>
                  <a:srgbClr val="0E2579"/>
                </a:solidFill>
                <a:latin typeface="+mj-lt"/>
              </a:rPr>
            </a:br>
            <a:r>
              <a:rPr lang="fr-FR" sz="1400" b="1" dirty="0">
                <a:solidFill>
                  <a:srgbClr val="0E2579"/>
                </a:solidFill>
                <a:latin typeface="+mj-lt"/>
              </a:rPr>
              <a:t>et de mathématiques</a:t>
            </a:r>
            <a:r>
              <a:rPr lang="fr-FR" sz="1400" dirty="0">
                <a:solidFill>
                  <a:srgbClr val="0E2579"/>
                </a:solidFill>
                <a:latin typeface="+mj-lt"/>
              </a:rPr>
              <a:t> (intervention</a:t>
            </a:r>
            <a:br>
              <a:rPr lang="fr-FR" sz="1400" dirty="0">
                <a:solidFill>
                  <a:srgbClr val="0E2579"/>
                </a:solidFill>
                <a:latin typeface="+mj-lt"/>
              </a:rPr>
            </a:br>
            <a:r>
              <a:rPr lang="fr-FR" sz="1400" dirty="0">
                <a:solidFill>
                  <a:srgbClr val="0E2579"/>
                </a:solidFill>
                <a:latin typeface="+mj-lt"/>
              </a:rPr>
              <a:t>des professeurs des écoles possible</a:t>
            </a:r>
            <a:br>
              <a:rPr lang="fr-FR" sz="1400" dirty="0">
                <a:solidFill>
                  <a:srgbClr val="0E2579"/>
                </a:solidFill>
                <a:latin typeface="+mj-lt"/>
              </a:rPr>
            </a:br>
            <a:r>
              <a:rPr lang="fr-FR" sz="1400" dirty="0">
                <a:solidFill>
                  <a:srgbClr val="0E2579"/>
                </a:solidFill>
                <a:latin typeface="+mj-lt"/>
              </a:rPr>
              <a:t>en </a:t>
            </a:r>
            <a:r>
              <a:rPr lang="fr-FR" sz="1400" dirty="0" err="1">
                <a:solidFill>
                  <a:srgbClr val="0E2579"/>
                </a:solidFill>
                <a:latin typeface="+mj-lt"/>
              </a:rPr>
              <a:t>co</a:t>
            </a:r>
            <a:r>
              <a:rPr lang="fr-FR" sz="1400" dirty="0">
                <a:solidFill>
                  <a:srgbClr val="0E2579"/>
                </a:solidFill>
                <a:latin typeface="+mj-lt"/>
              </a:rPr>
              <a:t>-intervention).</a:t>
            </a:r>
          </a:p>
        </p:txBody>
      </p:sp>
      <p:sp>
        <p:nvSpPr>
          <p:cNvPr id="19" name="Rectangle 18">
            <a:extLst>
              <a:ext uri="{FF2B5EF4-FFF2-40B4-BE49-F238E27FC236}">
                <a16:creationId xmlns:a16="http://schemas.microsoft.com/office/drawing/2014/main" id="{79EDBAF2-1FA7-43D2-C3B9-23F08F0977CC}"/>
              </a:ext>
            </a:extLst>
          </p:cNvPr>
          <p:cNvSpPr/>
          <p:nvPr/>
        </p:nvSpPr>
        <p:spPr>
          <a:xfrm>
            <a:off x="4637412" y="1493637"/>
            <a:ext cx="3708000" cy="578959"/>
          </a:xfrm>
          <a:prstGeom prst="rect">
            <a:avLst/>
          </a:prstGeom>
          <a:solidFill>
            <a:srgbClr val="BCC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fr-FR" sz="1400" b="1" i="0" u="none" strike="noStrike" kern="1200" cap="none" spc="0" normalizeH="0" baseline="0" noProof="0" dirty="0">
                <a:ln>
                  <a:noFill/>
                </a:ln>
                <a:solidFill>
                  <a:srgbClr val="0E2579"/>
                </a:solidFill>
                <a:effectLst/>
                <a:uLnTx/>
                <a:uFillTx/>
                <a:latin typeface="+mj-lt"/>
                <a:ea typeface="+mn-ea"/>
                <a:cs typeface="Arial" panose="020B0604020202020204" pitchFamily="34" charset="0"/>
              </a:rPr>
              <a:t>Pas de</a:t>
            </a:r>
            <a:r>
              <a:rPr kumimoji="0" lang="fr-FR" sz="1400" b="1" i="0" u="none" strike="noStrike" kern="1200" cap="none" spc="0" normalizeH="0" noProof="0" dirty="0">
                <a:ln>
                  <a:noFill/>
                </a:ln>
                <a:solidFill>
                  <a:srgbClr val="0E2579"/>
                </a:solidFill>
                <a:effectLst/>
                <a:uLnTx/>
                <a:uFillTx/>
                <a:latin typeface="+mj-lt"/>
                <a:ea typeface="+mn-ea"/>
                <a:cs typeface="Arial" panose="020B0604020202020204" pitchFamily="34" charset="0"/>
              </a:rPr>
              <a:t> nombre </a:t>
            </a:r>
            <a:r>
              <a:rPr kumimoji="0" lang="fr-FR" sz="1400" b="1" i="0" u="none" strike="noStrike" kern="1200" cap="none" spc="0" normalizeH="0" noProof="0" dirty="0" err="1">
                <a:ln>
                  <a:noFill/>
                </a:ln>
                <a:solidFill>
                  <a:srgbClr val="0E2579"/>
                </a:solidFill>
                <a:effectLst/>
                <a:uLnTx/>
                <a:uFillTx/>
                <a:latin typeface="+mj-lt"/>
                <a:ea typeface="+mn-ea"/>
                <a:cs typeface="Arial" panose="020B0604020202020204" pitchFamily="34" charset="0"/>
              </a:rPr>
              <a:t>pré-</a:t>
            </a:r>
            <a:r>
              <a:rPr kumimoji="0" lang="fr-FR" sz="1400" b="1" i="0" u="none" strike="noStrike" kern="1200" cap="none" spc="0" normalizeH="0" baseline="0" noProof="0" dirty="0" err="1">
                <a:ln>
                  <a:noFill/>
                </a:ln>
                <a:solidFill>
                  <a:srgbClr val="0E2579"/>
                </a:solidFill>
                <a:effectLst/>
                <a:uLnTx/>
                <a:uFillTx/>
                <a:latin typeface="+mj-lt"/>
                <a:ea typeface="+mn-ea"/>
                <a:cs typeface="Arial" panose="020B0604020202020204" pitchFamily="34" charset="0"/>
              </a:rPr>
              <a:t>défini</a:t>
            </a:r>
            <a:r>
              <a:rPr kumimoji="0" lang="fr-FR" sz="1400" b="1" i="0" u="none" strike="noStrike" kern="1200" cap="none" spc="0" normalizeH="0" baseline="0" noProof="0" dirty="0">
                <a:ln>
                  <a:noFill/>
                </a:ln>
                <a:solidFill>
                  <a:srgbClr val="0E2579"/>
                </a:solidFill>
                <a:effectLst/>
                <a:uLnTx/>
                <a:uFillTx/>
                <a:latin typeface="+mj-lt"/>
                <a:ea typeface="+mn-ea"/>
                <a:cs typeface="Arial" panose="020B0604020202020204" pitchFamily="34" charset="0"/>
              </a:rPr>
              <a:t> </a:t>
            </a:r>
            <a:r>
              <a:rPr kumimoji="0" lang="fr-FR" sz="1400" i="0" u="none" strike="noStrike" kern="1200" cap="none" spc="0" normalizeH="0" baseline="0" noProof="0" dirty="0">
                <a:ln>
                  <a:noFill/>
                </a:ln>
                <a:solidFill>
                  <a:srgbClr val="0E2579"/>
                </a:solidFill>
                <a:effectLst/>
                <a:uLnTx/>
                <a:uFillTx/>
                <a:latin typeface="+mj-lt"/>
                <a:ea typeface="+mn-ea"/>
                <a:cs typeface="Arial" panose="020B0604020202020204" pitchFamily="34" charset="0"/>
              </a:rPr>
              <a:t>de groupes.</a:t>
            </a:r>
            <a:endParaRPr kumimoji="0" lang="fr-FR" sz="1000" i="0" u="none" strike="noStrike" kern="1200" cap="none" spc="0" normalizeH="0" baseline="0" noProof="0" dirty="0">
              <a:ln>
                <a:noFill/>
              </a:ln>
              <a:solidFill>
                <a:srgbClr val="0E2579"/>
              </a:solidFill>
              <a:effectLst/>
              <a:uLnTx/>
              <a:uFillTx/>
              <a:latin typeface="+mj-lt"/>
              <a:ea typeface="+mn-ea"/>
            </a:endParaRPr>
          </a:p>
        </p:txBody>
      </p:sp>
      <p:sp>
        <p:nvSpPr>
          <p:cNvPr id="16" name="Titre 1"/>
          <p:cNvSpPr txBox="1">
            <a:spLocks/>
          </p:cNvSpPr>
          <p:nvPr/>
        </p:nvSpPr>
        <p:spPr>
          <a:xfrm>
            <a:off x="791580" y="836712"/>
            <a:ext cx="7560840" cy="393361"/>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j-lt"/>
              </a:rPr>
              <a:t>Les caractéristiques des groupes</a:t>
            </a:r>
            <a:endParaRPr lang="fr-FR" sz="2500" b="1" strike="sngStrike" dirty="0">
              <a:solidFill>
                <a:schemeClr val="bg2"/>
              </a:solidFill>
              <a:effectLst>
                <a:outerShdw blurRad="38100" dist="38100" dir="2700000" algn="tl">
                  <a:srgbClr val="000000">
                    <a:alpha val="43137"/>
                  </a:srgbClr>
                </a:outerShdw>
              </a:effectLst>
              <a:latin typeface="+mj-lt"/>
            </a:endParaRPr>
          </a:p>
        </p:txBody>
      </p:sp>
      <p:sp>
        <p:nvSpPr>
          <p:cNvPr id="17" name="Rectangle 16">
            <a:extLst>
              <a:ext uri="{FF2B5EF4-FFF2-40B4-BE49-F238E27FC236}">
                <a16:creationId xmlns:a16="http://schemas.microsoft.com/office/drawing/2014/main" id="{5944E9F0-D2A9-7A8D-5785-E065FC59B255}"/>
              </a:ext>
            </a:extLst>
          </p:cNvPr>
          <p:cNvSpPr/>
          <p:nvPr/>
        </p:nvSpPr>
        <p:spPr>
          <a:xfrm>
            <a:off x="767313" y="2423718"/>
            <a:ext cx="3700495" cy="794403"/>
          </a:xfrm>
          <a:prstGeom prst="rect">
            <a:avLst/>
          </a:prstGeom>
          <a:solidFill>
            <a:srgbClr val="BCC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solidFill>
                  <a:srgbClr val="0E2579"/>
                </a:solidFill>
                <a:effectLst/>
                <a:uLnTx/>
                <a:uFillTx/>
                <a:latin typeface="+mj-lt"/>
              </a:rPr>
              <a:t>Mise en</a:t>
            </a:r>
            <a:r>
              <a:rPr kumimoji="0" lang="fr-FR" sz="1400" i="0" u="none" strike="noStrike" kern="1200" cap="none" spc="0" normalizeH="0" noProof="0" dirty="0">
                <a:ln>
                  <a:noFill/>
                </a:ln>
                <a:solidFill>
                  <a:srgbClr val="0E2579"/>
                </a:solidFill>
                <a:effectLst/>
                <a:uLnTx/>
                <a:uFillTx/>
                <a:latin typeface="+mj-lt"/>
              </a:rPr>
              <a:t> place </a:t>
            </a:r>
            <a:r>
              <a:rPr kumimoji="0" lang="fr-FR" sz="1400" b="1" i="0" u="none" strike="noStrike" kern="1200" cap="none" spc="0" normalizeH="0" noProof="0" dirty="0">
                <a:ln>
                  <a:noFill/>
                </a:ln>
                <a:solidFill>
                  <a:srgbClr val="0E2579"/>
                </a:solidFill>
                <a:effectLst/>
                <a:uLnTx/>
                <a:uFillTx/>
                <a:latin typeface="+mj-lt"/>
              </a:rPr>
              <a:t>d</a:t>
            </a:r>
            <a:r>
              <a:rPr lang="fr-FR" sz="1400" b="1" dirty="0">
                <a:solidFill>
                  <a:srgbClr val="0E2579"/>
                </a:solidFill>
                <a:latin typeface="+mj-lt"/>
              </a:rPr>
              <a:t>ès la rentrée 2024 </a:t>
            </a:r>
            <a:br>
              <a:rPr lang="fr-FR" sz="1400" b="1" dirty="0">
                <a:solidFill>
                  <a:srgbClr val="0E2579"/>
                </a:solidFill>
                <a:latin typeface="+mj-lt"/>
              </a:rPr>
            </a:br>
            <a:r>
              <a:rPr lang="fr-FR" sz="1400" b="1" dirty="0">
                <a:solidFill>
                  <a:srgbClr val="0E2579"/>
                </a:solidFill>
                <a:latin typeface="+mj-lt"/>
              </a:rPr>
              <a:t>pour les 6</a:t>
            </a:r>
            <a:r>
              <a:rPr lang="fr-FR" sz="1400" b="1" baseline="30000" dirty="0">
                <a:solidFill>
                  <a:srgbClr val="0E2579"/>
                </a:solidFill>
                <a:latin typeface="+mj-lt"/>
              </a:rPr>
              <a:t>e</a:t>
            </a:r>
            <a:r>
              <a:rPr lang="fr-FR" sz="1400" b="1" dirty="0">
                <a:solidFill>
                  <a:srgbClr val="0E2579"/>
                </a:solidFill>
                <a:latin typeface="+mj-lt"/>
              </a:rPr>
              <a:t> et 5</a:t>
            </a:r>
            <a:r>
              <a:rPr lang="fr-FR" sz="1400" b="1" baseline="30000" dirty="0">
                <a:solidFill>
                  <a:srgbClr val="0E2579"/>
                </a:solidFill>
                <a:latin typeface="+mj-lt"/>
              </a:rPr>
              <a:t>e</a:t>
            </a:r>
            <a:r>
              <a:rPr lang="fr-FR" sz="1400" b="1" dirty="0">
                <a:solidFill>
                  <a:srgbClr val="0E2579"/>
                </a:solidFill>
                <a:latin typeface="+mj-lt"/>
              </a:rPr>
              <a:t>.</a:t>
            </a:r>
            <a:endParaRPr kumimoji="0" lang="fr-FR" sz="1400" b="1" i="0" u="none" strike="noStrike" kern="1200" cap="none" spc="0" normalizeH="0" noProof="0" dirty="0">
              <a:ln>
                <a:noFill/>
              </a:ln>
              <a:solidFill>
                <a:srgbClr val="0E2579"/>
              </a:solidFill>
              <a:effectLst/>
              <a:uLnTx/>
              <a:uFillTx/>
              <a:latin typeface="+mj-lt"/>
            </a:endParaRPr>
          </a:p>
        </p:txBody>
      </p:sp>
      <p:sp>
        <p:nvSpPr>
          <p:cNvPr id="13" name="Rectangle 12">
            <a:extLst>
              <a:ext uri="{FF2B5EF4-FFF2-40B4-BE49-F238E27FC236}">
                <a16:creationId xmlns:a16="http://schemas.microsoft.com/office/drawing/2014/main" id="{5944E9F0-D2A9-7A8D-5785-E065FC59B255}"/>
              </a:ext>
            </a:extLst>
          </p:cNvPr>
          <p:cNvSpPr/>
          <p:nvPr/>
        </p:nvSpPr>
        <p:spPr>
          <a:xfrm>
            <a:off x="767312" y="4854992"/>
            <a:ext cx="3700495" cy="1440734"/>
          </a:xfrm>
          <a:prstGeom prst="rect">
            <a:avLst/>
          </a:prstGeom>
          <a:solidFill>
            <a:srgbClr val="BCC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spAutoFit/>
          </a:bodyPr>
          <a:lstStyle/>
          <a:p>
            <a:pPr lvl="0">
              <a:defRPr/>
            </a:pPr>
            <a:r>
              <a:rPr lang="fr-FR" sz="1400" b="1" dirty="0">
                <a:solidFill>
                  <a:srgbClr val="0E2579"/>
                </a:solidFill>
              </a:rPr>
              <a:t>Possibilité de regrouper les élèves conformément à leur classe de « référence » sur une ou plusieurs périodes de l’année, dans la limite de 10 semaines</a:t>
            </a:r>
            <a:r>
              <a:rPr lang="fr-FR" sz="1400" b="1" dirty="0">
                <a:solidFill>
                  <a:srgbClr val="0E2579"/>
                </a:solidFill>
                <a:latin typeface="+mj-lt"/>
              </a:rPr>
              <a:t>.</a:t>
            </a:r>
            <a:endParaRPr kumimoji="0" lang="fr-FR" sz="1400" b="1" i="0" u="none" strike="noStrike" kern="1200" cap="none" spc="0" normalizeH="0" noProof="0" dirty="0">
              <a:ln>
                <a:noFill/>
              </a:ln>
              <a:solidFill>
                <a:srgbClr val="0E2579"/>
              </a:solidFill>
              <a:effectLst/>
              <a:uLnTx/>
              <a:uFillTx/>
              <a:latin typeface="+mj-lt"/>
            </a:endParaRPr>
          </a:p>
        </p:txBody>
      </p:sp>
    </p:spTree>
    <p:extLst>
      <p:ext uri="{BB962C8B-B14F-4D97-AF65-F5344CB8AC3E}">
        <p14:creationId xmlns:p14="http://schemas.microsoft.com/office/powerpoint/2010/main" val="2722506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187624" y="836712"/>
            <a:ext cx="6768752" cy="393361"/>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j-lt"/>
              </a:rPr>
              <a:t>Le calendrier de mise en œuvre</a:t>
            </a:r>
          </a:p>
        </p:txBody>
      </p:sp>
      <p:sp>
        <p:nvSpPr>
          <p:cNvPr id="9" name="Espace réservé du numéro de diapositive 4">
            <a:extLst>
              <a:ext uri="{FF2B5EF4-FFF2-40B4-BE49-F238E27FC236}">
                <a16:creationId xmlns:a16="http://schemas.microsoft.com/office/drawing/2014/main" id="{6CD64626-6732-E7AC-BB49-C97EB8E336FA}"/>
              </a:ext>
            </a:extLst>
          </p:cNvPr>
          <p:cNvSpPr>
            <a:spLocks noGrp="1"/>
          </p:cNvSpPr>
          <p:nvPr>
            <p:ph type="sldNum" sz="quarter" idx="12"/>
          </p:nvPr>
        </p:nvSpPr>
        <p:spPr>
          <a:xfrm>
            <a:off x="6281811" y="6358558"/>
            <a:ext cx="1350000" cy="4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0" i="0" u="none" strike="noStrike" kern="1200" cap="none" spc="0" normalizeH="0" baseline="0" noProof="0" smtClean="0">
                <a:ln>
                  <a:noFill/>
                </a:ln>
                <a:solidFill>
                  <a:srgbClr val="000000"/>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750" b="0" i="0" u="none" strike="noStrike" kern="1200" cap="none" spc="0" normalizeH="0" baseline="0" noProof="0" dirty="0">
              <a:ln>
                <a:noFill/>
              </a:ln>
              <a:solidFill>
                <a:srgbClr val="000000"/>
              </a:solidFill>
              <a:effectLst/>
              <a:uLnTx/>
              <a:uFillTx/>
              <a:latin typeface="+mj-lt"/>
              <a:ea typeface="+mn-ea"/>
              <a:cs typeface="+mn-cs"/>
            </a:endParaRPr>
          </a:p>
        </p:txBody>
      </p:sp>
      <p:pic>
        <p:nvPicPr>
          <p:cNvPr id="5" name="Image 4">
            <a:extLst>
              <a:ext uri="{FF2B5EF4-FFF2-40B4-BE49-F238E27FC236}">
                <a16:creationId xmlns:a16="http://schemas.microsoft.com/office/drawing/2014/main" id="{D3584509-5D42-5E42-AD0D-3720C1ACE2BE}"/>
              </a:ext>
            </a:extLst>
          </p:cNvPr>
          <p:cNvPicPr>
            <a:picLocks noChangeAspect="1"/>
          </p:cNvPicPr>
          <p:nvPr/>
        </p:nvPicPr>
        <p:blipFill rotWithShape="1">
          <a:blip r:embed="rId3"/>
          <a:srcRect b="18971"/>
          <a:stretch/>
        </p:blipFill>
        <p:spPr>
          <a:xfrm>
            <a:off x="467544" y="1634075"/>
            <a:ext cx="8094338" cy="4536504"/>
          </a:xfrm>
          <a:prstGeom prst="rect">
            <a:avLst/>
          </a:prstGeom>
        </p:spPr>
      </p:pic>
    </p:spTree>
    <p:extLst>
      <p:ext uri="{BB962C8B-B14F-4D97-AF65-F5344CB8AC3E}">
        <p14:creationId xmlns:p14="http://schemas.microsoft.com/office/powerpoint/2010/main" val="1318143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1960" y="2105236"/>
            <a:ext cx="1143744" cy="279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4">
            <a:extLst>
              <a:ext uri="{FF2B5EF4-FFF2-40B4-BE49-F238E27FC236}">
                <a16:creationId xmlns:a16="http://schemas.microsoft.com/office/drawing/2014/main" id="{6CD64626-6732-E7AC-BB49-C97EB8E336FA}"/>
              </a:ext>
            </a:extLst>
          </p:cNvPr>
          <p:cNvSpPr>
            <a:spLocks noGrp="1"/>
          </p:cNvSpPr>
          <p:nvPr>
            <p:ph type="sldNum" sz="quarter" idx="12"/>
          </p:nvPr>
        </p:nvSpPr>
        <p:spPr>
          <a:xfrm>
            <a:off x="6281811" y="6358558"/>
            <a:ext cx="1350000" cy="4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0" i="0" u="none" strike="noStrike" kern="1200" cap="none" spc="0" normalizeH="0" baseline="0" noProof="0" smtClean="0">
                <a:ln>
                  <a:noFill/>
                </a:ln>
                <a:solidFill>
                  <a:srgbClr val="000000"/>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750" b="0" i="0" u="none" strike="noStrike" kern="1200" cap="none" spc="0" normalizeH="0" baseline="0" noProof="0" dirty="0">
              <a:ln>
                <a:noFill/>
              </a:ln>
              <a:solidFill>
                <a:srgbClr val="000000"/>
              </a:solidFill>
              <a:effectLst/>
              <a:uLnTx/>
              <a:uFillTx/>
              <a:latin typeface="+mj-lt"/>
              <a:ea typeface="+mn-ea"/>
              <a:cs typeface="+mn-cs"/>
            </a:endParaRPr>
          </a:p>
        </p:txBody>
      </p:sp>
      <p:pic>
        <p:nvPicPr>
          <p:cNvPr id="7" name="Image 6">
            <a:extLst>
              <a:ext uri="{FF2B5EF4-FFF2-40B4-BE49-F238E27FC236}">
                <a16:creationId xmlns:a16="http://schemas.microsoft.com/office/drawing/2014/main" id="{3F5C1589-DF37-0B49-1A95-7A9633BBC626}"/>
              </a:ext>
            </a:extLst>
          </p:cNvPr>
          <p:cNvPicPr>
            <a:picLocks noChangeAspect="1"/>
          </p:cNvPicPr>
          <p:nvPr/>
        </p:nvPicPr>
        <p:blipFill>
          <a:blip r:embed="rId2"/>
          <a:stretch>
            <a:fillRect/>
          </a:stretch>
        </p:blipFill>
        <p:spPr>
          <a:xfrm>
            <a:off x="9926" y="-19442"/>
            <a:ext cx="9144001" cy="6858000"/>
          </a:xfrm>
          <a:prstGeom prst="rect">
            <a:avLst/>
          </a:prstGeom>
        </p:spPr>
      </p:pic>
    </p:spTree>
    <p:extLst>
      <p:ext uri="{BB962C8B-B14F-4D97-AF65-F5344CB8AC3E}">
        <p14:creationId xmlns:p14="http://schemas.microsoft.com/office/powerpoint/2010/main" val="377270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187624" y="836712"/>
            <a:ext cx="6768752" cy="786959"/>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j-lt"/>
              </a:rPr>
              <a:t>3 groupes en mathématiques </a:t>
            </a:r>
            <a:br>
              <a:rPr lang="fr-FR" sz="2500" b="1" dirty="0">
                <a:solidFill>
                  <a:srgbClr val="002060"/>
                </a:solidFill>
                <a:latin typeface="+mj-lt"/>
              </a:rPr>
            </a:br>
            <a:r>
              <a:rPr lang="fr-FR" sz="2500" b="1" dirty="0">
                <a:solidFill>
                  <a:srgbClr val="002060"/>
                </a:solidFill>
                <a:latin typeface="+mj-lt"/>
              </a:rPr>
              <a:t>pour 2 classes de 6</a:t>
            </a:r>
            <a:r>
              <a:rPr lang="fr-FR" sz="2500" b="1" baseline="30000" dirty="0">
                <a:solidFill>
                  <a:srgbClr val="002060"/>
                </a:solidFill>
                <a:latin typeface="+mj-lt"/>
              </a:rPr>
              <a:t>e</a:t>
            </a:r>
            <a:r>
              <a:rPr lang="fr-FR" sz="2500" b="1" dirty="0">
                <a:solidFill>
                  <a:srgbClr val="002060"/>
                </a:solidFill>
                <a:latin typeface="+mj-lt"/>
              </a:rPr>
              <a:t> </a:t>
            </a:r>
          </a:p>
        </p:txBody>
      </p:sp>
      <p:sp>
        <p:nvSpPr>
          <p:cNvPr id="7" name="Espace réservé du numéro de diapositive 4">
            <a:extLst>
              <a:ext uri="{FF2B5EF4-FFF2-40B4-BE49-F238E27FC236}">
                <a16:creationId xmlns:a16="http://schemas.microsoft.com/office/drawing/2014/main" id="{6CD64626-6732-E7AC-BB49-C97EB8E336FA}"/>
              </a:ext>
            </a:extLst>
          </p:cNvPr>
          <p:cNvSpPr>
            <a:spLocks noGrp="1"/>
          </p:cNvSpPr>
          <p:nvPr>
            <p:ph type="sldNum" sz="quarter" idx="12"/>
          </p:nvPr>
        </p:nvSpPr>
        <p:spPr>
          <a:xfrm>
            <a:off x="6281811" y="6358558"/>
            <a:ext cx="1350000" cy="4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0" i="0" u="none" strike="noStrike" kern="1200" cap="none" spc="0" normalizeH="0" baseline="0" noProof="0" smtClean="0">
                <a:ln>
                  <a:noFill/>
                </a:ln>
                <a:solidFill>
                  <a:srgbClr val="000000"/>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750" b="0" i="0" u="none" strike="noStrike" kern="1200" cap="none" spc="0" normalizeH="0" baseline="0" noProof="0" dirty="0">
              <a:ln>
                <a:noFill/>
              </a:ln>
              <a:solidFill>
                <a:srgbClr val="000000"/>
              </a:solidFill>
              <a:effectLst/>
              <a:uLnTx/>
              <a:uFillTx/>
              <a:latin typeface="+mj-lt"/>
              <a:ea typeface="+mn-ea"/>
              <a:cs typeface="+mn-cs"/>
            </a:endParaRPr>
          </a:p>
        </p:txBody>
      </p:sp>
      <p:sp>
        <p:nvSpPr>
          <p:cNvPr id="8" name="Titre 1"/>
          <p:cNvSpPr txBox="1">
            <a:spLocks/>
          </p:cNvSpPr>
          <p:nvPr/>
        </p:nvSpPr>
        <p:spPr>
          <a:xfrm>
            <a:off x="353182" y="1556792"/>
            <a:ext cx="6739097" cy="54051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200" b="1" dirty="0">
                <a:solidFill>
                  <a:srgbClr val="0E2579"/>
                </a:solidFill>
              </a:rPr>
              <a:t>Contexte : </a:t>
            </a:r>
            <a:r>
              <a:rPr lang="fr-FR" sz="1200" b="1" dirty="0"/>
              <a:t>collège avec 56 élèves en 6</a:t>
            </a:r>
            <a:r>
              <a:rPr lang="fr-FR" sz="1200" b="1" baseline="30000" dirty="0"/>
              <a:t>e</a:t>
            </a:r>
            <a:r>
              <a:rPr lang="fr-FR" sz="1200" b="1" dirty="0"/>
              <a:t> répartis en 2 divisions (cas réel).</a:t>
            </a:r>
          </a:p>
        </p:txBody>
      </p:sp>
      <p:sp>
        <p:nvSpPr>
          <p:cNvPr id="9" name="ZoneTexte 8"/>
          <p:cNvSpPr txBox="1"/>
          <p:nvPr/>
        </p:nvSpPr>
        <p:spPr>
          <a:xfrm>
            <a:off x="467544" y="2331439"/>
            <a:ext cx="4531415" cy="461665"/>
          </a:xfrm>
          <a:prstGeom prst="rect">
            <a:avLst/>
          </a:prstGeom>
          <a:noFill/>
        </p:spPr>
        <p:txBody>
          <a:bodyPr wrap="square" rtlCol="0">
            <a:spAutoFit/>
          </a:bodyPr>
          <a:lstStyle/>
          <a:p>
            <a:pPr defTabSz="685800"/>
            <a:r>
              <a:rPr lang="fr-FR" sz="1200" dirty="0">
                <a:solidFill>
                  <a:prstClr val="black"/>
                </a:solidFill>
                <a:latin typeface="+mj-lt"/>
              </a:rPr>
              <a:t>Répartition des 56 élèves en fonction des données fournies par les évaluations nationales de 6</a:t>
            </a:r>
            <a:r>
              <a:rPr lang="fr-FR" sz="1200" baseline="30000" dirty="0">
                <a:solidFill>
                  <a:prstClr val="black"/>
                </a:solidFill>
                <a:latin typeface="+mj-lt"/>
              </a:rPr>
              <a:t>e</a:t>
            </a:r>
            <a:r>
              <a:rPr lang="fr-FR" sz="1200" dirty="0">
                <a:solidFill>
                  <a:prstClr val="black"/>
                </a:solidFill>
                <a:latin typeface="+mj-lt"/>
              </a:rPr>
              <a:t> en mathématiques </a:t>
            </a:r>
          </a:p>
        </p:txBody>
      </p:sp>
      <p:sp>
        <p:nvSpPr>
          <p:cNvPr id="15" name="ZoneTexte 14"/>
          <p:cNvSpPr txBox="1"/>
          <p:nvPr/>
        </p:nvSpPr>
        <p:spPr>
          <a:xfrm>
            <a:off x="330012" y="2018701"/>
            <a:ext cx="33695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BCCF00"/>
                </a:solidFill>
                <a:effectLst/>
                <a:uLnTx/>
                <a:uFillTx/>
                <a:latin typeface="+mj-lt"/>
              </a:rPr>
              <a:t>1</a:t>
            </a:r>
            <a:r>
              <a:rPr kumimoji="0" lang="fr-FR" sz="1800" b="0" i="0" u="none" strike="noStrike" kern="1200" cap="none" spc="0" normalizeH="0" baseline="0" noProof="0" dirty="0">
                <a:ln>
                  <a:noFill/>
                </a:ln>
                <a:solidFill>
                  <a:prstClr val="black"/>
                </a:solidFill>
                <a:effectLst/>
                <a:uLnTx/>
                <a:uFillTx/>
                <a:latin typeface="+mj-lt"/>
              </a:rPr>
              <a:t> </a:t>
            </a:r>
            <a:r>
              <a:rPr lang="fr-FR" sz="1600" b="1" noProof="0" dirty="0">
                <a:solidFill>
                  <a:srgbClr val="0E2579"/>
                </a:solidFill>
                <a:latin typeface="+mj-lt"/>
              </a:rPr>
              <a:t>I</a:t>
            </a:r>
            <a:r>
              <a:rPr kumimoji="0" lang="fr-FR" sz="1600" b="1" i="0" u="none" strike="noStrike" kern="1200" cap="none" spc="0" normalizeH="0" baseline="0" noProof="0" dirty="0">
                <a:ln>
                  <a:noFill/>
                </a:ln>
                <a:solidFill>
                  <a:srgbClr val="0E2579"/>
                </a:solidFill>
                <a:effectLst/>
                <a:uLnTx/>
                <a:uFillTx/>
                <a:latin typeface="+mj-lt"/>
              </a:rPr>
              <a:t>dentifier </a:t>
            </a:r>
            <a:r>
              <a:rPr lang="fr-FR" sz="1600" b="1" dirty="0">
                <a:solidFill>
                  <a:srgbClr val="0E2579"/>
                </a:solidFill>
                <a:latin typeface="+mj-lt"/>
              </a:rPr>
              <a:t>l</a:t>
            </a:r>
            <a:r>
              <a:rPr kumimoji="0" lang="fr-FR" sz="1600" b="1" i="0" u="none" strike="noStrike" kern="1200" cap="none" spc="0" normalizeH="0" baseline="0" noProof="0" dirty="0">
                <a:ln>
                  <a:noFill/>
                </a:ln>
                <a:solidFill>
                  <a:srgbClr val="0E2579"/>
                </a:solidFill>
                <a:effectLst/>
                <a:uLnTx/>
                <a:uFillTx/>
                <a:latin typeface="+mj-lt"/>
              </a:rPr>
              <a:t>es besoins </a:t>
            </a:r>
          </a:p>
        </p:txBody>
      </p:sp>
      <p:grpSp>
        <p:nvGrpSpPr>
          <p:cNvPr id="39" name="Groupe 38"/>
          <p:cNvGrpSpPr/>
          <p:nvPr/>
        </p:nvGrpSpPr>
        <p:grpSpPr>
          <a:xfrm>
            <a:off x="5364089" y="2060848"/>
            <a:ext cx="3428250" cy="905869"/>
            <a:chOff x="6025650" y="70833"/>
            <a:chExt cx="2600527" cy="1399553"/>
          </a:xfrm>
        </p:grpSpPr>
        <p:graphicFrame>
          <p:nvGraphicFramePr>
            <p:cNvPr id="40" name="Diagramme 39"/>
            <p:cNvGraphicFramePr/>
            <p:nvPr>
              <p:extLst>
                <p:ext uri="{D42A27DB-BD31-4B8C-83A1-F6EECF244321}">
                  <p14:modId xmlns:p14="http://schemas.microsoft.com/office/powerpoint/2010/main" val="4104002824"/>
                </p:ext>
              </p:extLst>
            </p:nvPr>
          </p:nvGraphicFramePr>
          <p:xfrm>
            <a:off x="6113286" y="196849"/>
            <a:ext cx="2424225" cy="127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 name="Rectangle à coins arrondis 40"/>
            <p:cNvSpPr/>
            <p:nvPr/>
          </p:nvSpPr>
          <p:spPr>
            <a:xfrm>
              <a:off x="6025650" y="70833"/>
              <a:ext cx="797396" cy="266973"/>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lang="fr-FR" sz="1000" kern="0" dirty="0">
                  <a:solidFill>
                    <a:prstClr val="black"/>
                  </a:solidFill>
                  <a:latin typeface="+mj-lt"/>
                </a:rPr>
                <a:t>À</a:t>
              </a:r>
              <a:r>
                <a:rPr kumimoji="0" lang="fr-FR" sz="1000" b="0" i="0" u="none" strike="noStrike" kern="0" cap="none" spc="0" normalizeH="0" baseline="0" noProof="0" dirty="0">
                  <a:ln>
                    <a:noFill/>
                  </a:ln>
                  <a:solidFill>
                    <a:prstClr val="black"/>
                  </a:solidFill>
                  <a:effectLst/>
                  <a:uLnTx/>
                  <a:uFillTx/>
                  <a:latin typeface="+mj-lt"/>
                </a:rPr>
                <a:t> besoins </a:t>
              </a:r>
            </a:p>
          </p:txBody>
        </p:sp>
        <p:sp>
          <p:nvSpPr>
            <p:cNvPr id="42" name="Rectangle à coins arrondis 41"/>
            <p:cNvSpPr/>
            <p:nvPr/>
          </p:nvSpPr>
          <p:spPr>
            <a:xfrm>
              <a:off x="6917466" y="70833"/>
              <a:ext cx="797396" cy="264507"/>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Intermédiaires</a:t>
              </a:r>
            </a:p>
          </p:txBody>
        </p:sp>
        <p:sp>
          <p:nvSpPr>
            <p:cNvPr id="43" name="Rectangle à coins arrondis 42"/>
            <p:cNvSpPr/>
            <p:nvPr/>
          </p:nvSpPr>
          <p:spPr>
            <a:xfrm>
              <a:off x="7828183" y="70833"/>
              <a:ext cx="797994" cy="264507"/>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Satisfaisants</a:t>
              </a:r>
            </a:p>
          </p:txBody>
        </p:sp>
      </p:grpSp>
      <p:sp>
        <p:nvSpPr>
          <p:cNvPr id="49" name="ZoneTexte 48"/>
          <p:cNvSpPr txBox="1"/>
          <p:nvPr/>
        </p:nvSpPr>
        <p:spPr>
          <a:xfrm>
            <a:off x="319905" y="2923090"/>
            <a:ext cx="626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BCCF00"/>
                </a:solidFill>
                <a:effectLst/>
                <a:uLnTx/>
                <a:uFillTx/>
                <a:latin typeface="+mj-lt"/>
                <a:ea typeface="+mn-ea"/>
                <a:cs typeface="+mn-cs"/>
              </a:rPr>
              <a:t>2 </a:t>
            </a:r>
            <a:r>
              <a:rPr kumimoji="0" lang="fr-FR" sz="1600" b="1" i="0" u="none" strike="noStrike" kern="1200" cap="none" spc="0" normalizeH="0" baseline="0" noProof="0" dirty="0">
                <a:ln>
                  <a:noFill/>
                </a:ln>
                <a:solidFill>
                  <a:srgbClr val="0E2579"/>
                </a:solidFill>
                <a:effectLst/>
                <a:uLnTx/>
                <a:uFillTx/>
                <a:latin typeface="+mj-lt"/>
                <a:ea typeface="+mn-ea"/>
                <a:cs typeface="+mn-cs"/>
              </a:rPr>
              <a:t>Organiser pour répondre aux besoins des élèves</a:t>
            </a:r>
          </a:p>
        </p:txBody>
      </p:sp>
      <p:sp>
        <p:nvSpPr>
          <p:cNvPr id="68" name="Ellipse 67"/>
          <p:cNvSpPr/>
          <p:nvPr/>
        </p:nvSpPr>
        <p:spPr>
          <a:xfrm>
            <a:off x="5411919" y="4722023"/>
            <a:ext cx="821522" cy="467431"/>
          </a:xfrm>
          <a:prstGeom prst="ellipse">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prstClr val="white"/>
                </a:solidFill>
                <a:effectLst/>
                <a:uLnTx/>
                <a:uFillTx/>
                <a:latin typeface="+mj-lt"/>
                <a:ea typeface="+mn-ea"/>
                <a:cs typeface="+mn-cs"/>
              </a:rPr>
              <a:t>+ 4,5 h</a:t>
            </a:r>
          </a:p>
        </p:txBody>
      </p:sp>
      <p:grpSp>
        <p:nvGrpSpPr>
          <p:cNvPr id="69" name="Groupe 68"/>
          <p:cNvGrpSpPr/>
          <p:nvPr/>
        </p:nvGrpSpPr>
        <p:grpSpPr>
          <a:xfrm>
            <a:off x="539552" y="4396727"/>
            <a:ext cx="1750285" cy="1129953"/>
            <a:chOff x="2396906" y="1735783"/>
            <a:chExt cx="2333714" cy="1506604"/>
          </a:xfrm>
        </p:grpSpPr>
        <p:sp>
          <p:nvSpPr>
            <p:cNvPr id="70" name="Rectangle 69"/>
            <p:cNvSpPr/>
            <p:nvPr/>
          </p:nvSpPr>
          <p:spPr>
            <a:xfrm>
              <a:off x="2727646" y="1847460"/>
              <a:ext cx="1623527" cy="625151"/>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28</a:t>
              </a:r>
            </a:p>
          </p:txBody>
        </p:sp>
        <p:sp>
          <p:nvSpPr>
            <p:cNvPr id="71" name="Rectangle 70"/>
            <p:cNvSpPr/>
            <p:nvPr/>
          </p:nvSpPr>
          <p:spPr>
            <a:xfrm>
              <a:off x="2727646" y="2617236"/>
              <a:ext cx="1623527" cy="625151"/>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28</a:t>
              </a:r>
            </a:p>
          </p:txBody>
        </p:sp>
        <p:sp>
          <p:nvSpPr>
            <p:cNvPr id="72" name="Accolade fermante 71"/>
            <p:cNvSpPr/>
            <p:nvPr/>
          </p:nvSpPr>
          <p:spPr>
            <a:xfrm>
              <a:off x="4432041" y="1847460"/>
              <a:ext cx="298579" cy="1385855"/>
            </a:xfrm>
            <a:prstGeom prst="righ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3" name="Rectangle à coins arrondis 72"/>
            <p:cNvSpPr/>
            <p:nvPr/>
          </p:nvSpPr>
          <p:spPr>
            <a:xfrm>
              <a:off x="2396906" y="2564590"/>
              <a:ext cx="602876" cy="323321"/>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6</a:t>
              </a:r>
              <a:r>
                <a:rPr kumimoji="0" lang="fr-FR" sz="1000" b="0" i="0" u="none" strike="noStrike" kern="0" cap="none" spc="0" normalizeH="0" baseline="30000" noProof="0" dirty="0">
                  <a:ln>
                    <a:noFill/>
                  </a:ln>
                  <a:solidFill>
                    <a:prstClr val="black"/>
                  </a:solidFill>
                  <a:effectLst/>
                  <a:uLnTx/>
                  <a:uFillTx/>
                  <a:latin typeface="+mj-lt"/>
                  <a:ea typeface="+mn-ea"/>
                  <a:cs typeface="+mn-cs"/>
                </a:rPr>
                <a:t>e</a:t>
              </a:r>
              <a:r>
                <a:rPr kumimoji="0" lang="fr-FR" sz="1000" b="0" i="0" u="none" strike="noStrike" kern="0" cap="none" spc="0" normalizeH="0" baseline="0" noProof="0" dirty="0">
                  <a:ln>
                    <a:noFill/>
                  </a:ln>
                  <a:solidFill>
                    <a:prstClr val="black"/>
                  </a:solidFill>
                  <a:effectLst/>
                  <a:uLnTx/>
                  <a:uFillTx/>
                  <a:latin typeface="+mj-lt"/>
                  <a:ea typeface="+mn-ea"/>
                  <a:cs typeface="+mn-cs"/>
                </a:rPr>
                <a:t> B</a:t>
              </a:r>
            </a:p>
          </p:txBody>
        </p:sp>
        <p:sp>
          <p:nvSpPr>
            <p:cNvPr id="74" name="Rectangle à coins arrondis 73"/>
            <p:cNvSpPr/>
            <p:nvPr/>
          </p:nvSpPr>
          <p:spPr>
            <a:xfrm>
              <a:off x="2402782" y="1735783"/>
              <a:ext cx="596999" cy="267847"/>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6</a:t>
              </a:r>
              <a:r>
                <a:rPr kumimoji="0" lang="fr-FR" sz="1000" b="0" i="0" u="none" strike="noStrike" kern="0" cap="none" spc="0" normalizeH="0" baseline="30000" noProof="0" dirty="0">
                  <a:ln>
                    <a:noFill/>
                  </a:ln>
                  <a:solidFill>
                    <a:prstClr val="black"/>
                  </a:solidFill>
                  <a:effectLst/>
                  <a:uLnTx/>
                  <a:uFillTx/>
                  <a:latin typeface="+mj-lt"/>
                  <a:ea typeface="+mn-ea"/>
                  <a:cs typeface="+mn-cs"/>
                </a:rPr>
                <a:t>e</a:t>
              </a:r>
              <a:r>
                <a:rPr kumimoji="0" lang="fr-FR" sz="1000" b="0" i="0" u="none" strike="noStrike" kern="0" cap="none" spc="0" normalizeH="0" baseline="0" noProof="0" dirty="0">
                  <a:ln>
                    <a:noFill/>
                  </a:ln>
                  <a:solidFill>
                    <a:prstClr val="black"/>
                  </a:solidFill>
                  <a:effectLst/>
                  <a:uLnTx/>
                  <a:uFillTx/>
                  <a:latin typeface="+mj-lt"/>
                  <a:ea typeface="+mn-ea"/>
                  <a:cs typeface="+mn-cs"/>
                </a:rPr>
                <a:t> A</a:t>
              </a:r>
            </a:p>
          </p:txBody>
        </p:sp>
      </p:grpSp>
      <p:sp>
        <p:nvSpPr>
          <p:cNvPr id="75" name="ZoneTexte 74"/>
          <p:cNvSpPr txBox="1"/>
          <p:nvPr/>
        </p:nvSpPr>
        <p:spPr>
          <a:xfrm>
            <a:off x="609220" y="3354171"/>
            <a:ext cx="1574418" cy="246221"/>
          </a:xfrm>
          <a:prstGeom prst="rect">
            <a:avLst/>
          </a:prstGeom>
          <a:noFill/>
        </p:spPr>
        <p:txBody>
          <a:bodyPr wrap="square" rtlCol="0">
            <a:spAutoFit/>
          </a:bodyPr>
          <a:lstStyle/>
          <a:p>
            <a:pPr algn="ctr" defTabSz="685800"/>
            <a:r>
              <a:rPr lang="fr-FR" sz="1000" b="1" dirty="0">
                <a:solidFill>
                  <a:prstClr val="black"/>
                </a:solidFill>
                <a:latin typeface="+mj-lt"/>
              </a:rPr>
              <a:t>Effectif des divisions</a:t>
            </a:r>
          </a:p>
        </p:txBody>
      </p:sp>
      <p:sp>
        <p:nvSpPr>
          <p:cNvPr id="76" name="ZoneTexte 75"/>
          <p:cNvSpPr txBox="1"/>
          <p:nvPr/>
        </p:nvSpPr>
        <p:spPr>
          <a:xfrm>
            <a:off x="3021746" y="3316607"/>
            <a:ext cx="1792949" cy="400110"/>
          </a:xfrm>
          <a:prstGeom prst="rect">
            <a:avLst/>
          </a:prstGeom>
          <a:noFill/>
        </p:spPr>
        <p:txBody>
          <a:bodyPr wrap="square" rtlCol="0">
            <a:spAutoFit/>
          </a:bodyPr>
          <a:lstStyle/>
          <a:p>
            <a:pPr algn="ctr" defTabSz="685800"/>
            <a:r>
              <a:rPr lang="fr-FR" sz="1000" b="1" dirty="0">
                <a:solidFill>
                  <a:prstClr val="black"/>
                </a:solidFill>
                <a:latin typeface="+mj-lt"/>
              </a:rPr>
              <a:t>Effectif et composition des groupes</a:t>
            </a:r>
          </a:p>
        </p:txBody>
      </p:sp>
      <p:sp>
        <p:nvSpPr>
          <p:cNvPr id="77" name="ZoneTexte 76"/>
          <p:cNvSpPr txBox="1"/>
          <p:nvPr/>
        </p:nvSpPr>
        <p:spPr>
          <a:xfrm>
            <a:off x="5076056" y="3366035"/>
            <a:ext cx="1340724" cy="246221"/>
          </a:xfrm>
          <a:prstGeom prst="rect">
            <a:avLst/>
          </a:prstGeom>
          <a:noFill/>
        </p:spPr>
        <p:txBody>
          <a:bodyPr wrap="square" rtlCol="0">
            <a:spAutoFit/>
          </a:bodyPr>
          <a:lstStyle/>
          <a:p>
            <a:pPr algn="ctr" defTabSz="685800"/>
            <a:r>
              <a:rPr lang="fr-FR" sz="1000" b="1" dirty="0">
                <a:solidFill>
                  <a:prstClr val="black"/>
                </a:solidFill>
                <a:latin typeface="+mj-lt"/>
              </a:rPr>
              <a:t>Impact</a:t>
            </a:r>
            <a:r>
              <a:rPr lang="fr-FR" sz="825" b="1" dirty="0">
                <a:solidFill>
                  <a:prstClr val="black"/>
                </a:solidFill>
                <a:latin typeface="+mj-lt"/>
              </a:rPr>
              <a:t> DHG</a:t>
            </a:r>
          </a:p>
        </p:txBody>
      </p:sp>
      <p:sp>
        <p:nvSpPr>
          <p:cNvPr id="78" name="Rectangle 77"/>
          <p:cNvSpPr/>
          <p:nvPr/>
        </p:nvSpPr>
        <p:spPr>
          <a:xfrm rot="16200000">
            <a:off x="1464006" y="4855305"/>
            <a:ext cx="1837334" cy="269846"/>
          </a:xfrm>
          <a:prstGeom prst="rect">
            <a:avLst/>
          </a:prstGeom>
          <a:solidFill>
            <a:srgbClr val="0E2579"/>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UN SEUL ALIGNEMENT</a:t>
            </a:r>
          </a:p>
        </p:txBody>
      </p:sp>
      <p:grpSp>
        <p:nvGrpSpPr>
          <p:cNvPr id="79" name="Groupe 78"/>
          <p:cNvGrpSpPr/>
          <p:nvPr/>
        </p:nvGrpSpPr>
        <p:grpSpPr>
          <a:xfrm>
            <a:off x="2610829" y="3748655"/>
            <a:ext cx="2203867" cy="2416649"/>
            <a:chOff x="3776198" y="2132217"/>
            <a:chExt cx="2073232" cy="1489911"/>
          </a:xfrm>
        </p:grpSpPr>
        <p:sp>
          <p:nvSpPr>
            <p:cNvPr id="80" name="Rectangle 79"/>
            <p:cNvSpPr/>
            <p:nvPr/>
          </p:nvSpPr>
          <p:spPr>
            <a:xfrm>
              <a:off x="4047375" y="2177225"/>
              <a:ext cx="1791934" cy="39401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11 élèves à besoins</a:t>
              </a:r>
            </a:p>
          </p:txBody>
        </p:sp>
        <p:sp>
          <p:nvSpPr>
            <p:cNvPr id="81" name="Rectangle 80"/>
            <p:cNvSpPr/>
            <p:nvPr/>
          </p:nvSpPr>
          <p:spPr>
            <a:xfrm>
              <a:off x="4033352" y="2687463"/>
              <a:ext cx="1816078" cy="333937"/>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20 élèves intermédiaires </a:t>
              </a:r>
            </a:p>
          </p:txBody>
        </p:sp>
        <p:sp>
          <p:nvSpPr>
            <p:cNvPr id="82" name="Rectangle à coins arrondis 81"/>
            <p:cNvSpPr/>
            <p:nvPr/>
          </p:nvSpPr>
          <p:spPr>
            <a:xfrm>
              <a:off x="3776198" y="2132217"/>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1</a:t>
              </a:r>
            </a:p>
          </p:txBody>
        </p:sp>
        <p:sp>
          <p:nvSpPr>
            <p:cNvPr id="83" name="Rectangle 82"/>
            <p:cNvSpPr/>
            <p:nvPr/>
          </p:nvSpPr>
          <p:spPr>
            <a:xfrm>
              <a:off x="4042484" y="3146175"/>
              <a:ext cx="1806945" cy="47595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25 élèves dont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5 intermédiaires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20 satisfaisants</a:t>
              </a:r>
            </a:p>
          </p:txBody>
        </p:sp>
      </p:grpSp>
      <p:sp>
        <p:nvSpPr>
          <p:cNvPr id="84" name="Rectangle à coins arrondis 83"/>
          <p:cNvSpPr/>
          <p:nvPr/>
        </p:nvSpPr>
        <p:spPr>
          <a:xfrm>
            <a:off x="2610829" y="4534272"/>
            <a:ext cx="521011" cy="297367"/>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2</a:t>
            </a:r>
          </a:p>
        </p:txBody>
      </p:sp>
      <p:sp>
        <p:nvSpPr>
          <p:cNvPr id="85" name="Rectangle à coins arrondis 84"/>
          <p:cNvSpPr/>
          <p:nvPr/>
        </p:nvSpPr>
        <p:spPr>
          <a:xfrm>
            <a:off x="2610829" y="5332831"/>
            <a:ext cx="521011" cy="297367"/>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3</a:t>
            </a:r>
          </a:p>
        </p:txBody>
      </p:sp>
      <p:sp>
        <p:nvSpPr>
          <p:cNvPr id="86" name="Accolade fermante 85"/>
          <p:cNvSpPr/>
          <p:nvPr/>
        </p:nvSpPr>
        <p:spPr>
          <a:xfrm>
            <a:off x="4864260" y="3942613"/>
            <a:ext cx="482222" cy="2087236"/>
          </a:xfrm>
          <a:prstGeom prst="righ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8" name="ZoneTexte 87"/>
          <p:cNvSpPr txBox="1"/>
          <p:nvPr/>
        </p:nvSpPr>
        <p:spPr>
          <a:xfrm>
            <a:off x="6536357" y="3366035"/>
            <a:ext cx="2138174" cy="2708434"/>
          </a:xfrm>
          <a:prstGeom prst="rect">
            <a:avLst/>
          </a:prstGeom>
          <a:noFill/>
          <a:ln w="3175">
            <a:solidFill>
              <a:srgbClr val="BCCF00"/>
            </a:solidFill>
          </a:ln>
        </p:spPr>
        <p:txBody>
          <a:bodyPr wrap="square" rtlCol="0">
            <a:spAutoFit/>
          </a:bodyPr>
          <a:lstStyle/>
          <a:p>
            <a:r>
              <a:rPr lang="fr-FR" sz="1000" i="1" dirty="0"/>
              <a:t>L’équipe pédagogique constate qu’un petit groupe d’élèves est en très grande difficulté en mathématiques et décide de constituer un groupe spécifiquement pour répondre à leurs difficultés. </a:t>
            </a:r>
          </a:p>
          <a:p>
            <a:endParaRPr lang="fr-FR" sz="1000" i="1" dirty="0"/>
          </a:p>
          <a:p>
            <a:r>
              <a:rPr lang="fr-FR" sz="1000" i="1" dirty="0"/>
              <a:t>Parmi les élèves au niveau intermédiaire, l’expertise de l’équipe pédagogique permet de distinguer 5 élèves qui peuvent utilement rejoindre le groupe 3.</a:t>
            </a:r>
          </a:p>
          <a:p>
            <a:endParaRPr lang="fr-FR" sz="1000" i="1" dirty="0"/>
          </a:p>
          <a:p>
            <a:r>
              <a:rPr lang="fr-FR" sz="1000" i="1" dirty="0"/>
              <a:t>Durant l’année, la composition de ces groupes va évoluer pour s’ajuster aux besoins des élèves.</a:t>
            </a:r>
          </a:p>
        </p:txBody>
      </p:sp>
    </p:spTree>
    <p:extLst>
      <p:ext uri="{BB962C8B-B14F-4D97-AF65-F5344CB8AC3E}">
        <p14:creationId xmlns:p14="http://schemas.microsoft.com/office/powerpoint/2010/main" val="3778186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187624" y="836712"/>
            <a:ext cx="6768752" cy="393361"/>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j-lt"/>
              </a:rPr>
              <a:t>2 groupes en français pour 2 classes de 6</a:t>
            </a:r>
            <a:r>
              <a:rPr lang="fr-FR" sz="2500" b="1" baseline="30000" dirty="0">
                <a:solidFill>
                  <a:srgbClr val="002060"/>
                </a:solidFill>
                <a:latin typeface="+mj-lt"/>
              </a:rPr>
              <a:t>e</a:t>
            </a:r>
            <a:r>
              <a:rPr lang="fr-FR" sz="2500" b="1" dirty="0">
                <a:solidFill>
                  <a:srgbClr val="002060"/>
                </a:solidFill>
                <a:latin typeface="+mj-lt"/>
              </a:rPr>
              <a:t> </a:t>
            </a:r>
          </a:p>
        </p:txBody>
      </p:sp>
      <p:sp>
        <p:nvSpPr>
          <p:cNvPr id="7" name="Espace réservé du numéro de diapositive 4">
            <a:extLst>
              <a:ext uri="{FF2B5EF4-FFF2-40B4-BE49-F238E27FC236}">
                <a16:creationId xmlns:a16="http://schemas.microsoft.com/office/drawing/2014/main" id="{6CD64626-6732-E7AC-BB49-C97EB8E336FA}"/>
              </a:ext>
            </a:extLst>
          </p:cNvPr>
          <p:cNvSpPr>
            <a:spLocks noGrp="1"/>
          </p:cNvSpPr>
          <p:nvPr>
            <p:ph type="sldNum" sz="quarter" idx="12"/>
          </p:nvPr>
        </p:nvSpPr>
        <p:spPr>
          <a:xfrm>
            <a:off x="6281811" y="6358558"/>
            <a:ext cx="1350000" cy="4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0" i="0" u="none" strike="noStrike" kern="1200" cap="none" spc="0" normalizeH="0" baseline="0" noProof="0" smtClean="0">
                <a:ln>
                  <a:noFill/>
                </a:ln>
                <a:solidFill>
                  <a:srgbClr val="000000"/>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750" b="0" i="0" u="none" strike="noStrike" kern="1200" cap="none" spc="0" normalizeH="0" baseline="0" noProof="0" dirty="0">
              <a:ln>
                <a:noFill/>
              </a:ln>
              <a:solidFill>
                <a:srgbClr val="000000"/>
              </a:solidFill>
              <a:effectLst/>
              <a:uLnTx/>
              <a:uFillTx/>
              <a:latin typeface="+mj-lt"/>
              <a:ea typeface="+mn-ea"/>
              <a:cs typeface="+mn-cs"/>
            </a:endParaRPr>
          </a:p>
        </p:txBody>
      </p:sp>
      <p:sp>
        <p:nvSpPr>
          <p:cNvPr id="8" name="Titre 1"/>
          <p:cNvSpPr txBox="1">
            <a:spLocks/>
          </p:cNvSpPr>
          <p:nvPr/>
        </p:nvSpPr>
        <p:spPr>
          <a:xfrm>
            <a:off x="395535" y="1556792"/>
            <a:ext cx="5994837" cy="54051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200" b="1" dirty="0">
                <a:solidFill>
                  <a:srgbClr val="0E2579"/>
                </a:solidFill>
              </a:rPr>
              <a:t>Contexte : </a:t>
            </a:r>
            <a:r>
              <a:rPr lang="fr-FR" sz="1200" b="1" dirty="0"/>
              <a:t>petit collège rural, 44 élèves en 6</a:t>
            </a:r>
            <a:r>
              <a:rPr lang="fr-FR" sz="1200" b="1" baseline="30000" dirty="0"/>
              <a:t>e</a:t>
            </a:r>
            <a:r>
              <a:rPr lang="fr-FR" sz="1200" b="1" dirty="0"/>
              <a:t> répartis en 2 divisions (cas réel).</a:t>
            </a:r>
          </a:p>
        </p:txBody>
      </p:sp>
      <p:sp>
        <p:nvSpPr>
          <p:cNvPr id="9" name="ZoneTexte 8"/>
          <p:cNvSpPr txBox="1"/>
          <p:nvPr/>
        </p:nvSpPr>
        <p:spPr>
          <a:xfrm>
            <a:off x="467544" y="2348880"/>
            <a:ext cx="4531415" cy="461665"/>
          </a:xfrm>
          <a:prstGeom prst="rect">
            <a:avLst/>
          </a:prstGeom>
          <a:noFill/>
        </p:spPr>
        <p:txBody>
          <a:bodyPr wrap="square" rtlCol="0">
            <a:spAutoFit/>
          </a:bodyPr>
          <a:lstStyle/>
          <a:p>
            <a:pPr defTabSz="685800"/>
            <a:r>
              <a:rPr lang="fr-FR" sz="1200" dirty="0">
                <a:solidFill>
                  <a:prstClr val="black"/>
                </a:solidFill>
                <a:latin typeface="+mj-lt"/>
              </a:rPr>
              <a:t>Répartition des 44 élèves en fonction des donnés fournies par les évaluations nationales de 6</a:t>
            </a:r>
            <a:r>
              <a:rPr lang="fr-FR" sz="1200" baseline="30000" dirty="0">
                <a:solidFill>
                  <a:prstClr val="black"/>
                </a:solidFill>
                <a:latin typeface="+mj-lt"/>
              </a:rPr>
              <a:t>e</a:t>
            </a:r>
            <a:r>
              <a:rPr lang="fr-FR" sz="1200" dirty="0">
                <a:solidFill>
                  <a:prstClr val="black"/>
                </a:solidFill>
                <a:latin typeface="+mj-lt"/>
              </a:rPr>
              <a:t> en français </a:t>
            </a:r>
          </a:p>
        </p:txBody>
      </p:sp>
      <p:sp>
        <p:nvSpPr>
          <p:cNvPr id="68" name="Ellipse 67"/>
          <p:cNvSpPr/>
          <p:nvPr/>
        </p:nvSpPr>
        <p:spPr>
          <a:xfrm>
            <a:off x="5310359" y="4467465"/>
            <a:ext cx="821522" cy="467431"/>
          </a:xfrm>
          <a:prstGeom prst="ellipse">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prstClr val="white"/>
                </a:solidFill>
                <a:effectLst/>
                <a:uLnTx/>
                <a:uFillTx/>
                <a:latin typeface="+mj-lt"/>
                <a:ea typeface="+mn-ea"/>
                <a:cs typeface="+mn-cs"/>
              </a:rPr>
              <a:t>Aucun</a:t>
            </a:r>
          </a:p>
        </p:txBody>
      </p:sp>
      <p:grpSp>
        <p:nvGrpSpPr>
          <p:cNvPr id="69" name="Groupe 68"/>
          <p:cNvGrpSpPr/>
          <p:nvPr/>
        </p:nvGrpSpPr>
        <p:grpSpPr>
          <a:xfrm>
            <a:off x="539552" y="4290967"/>
            <a:ext cx="1750285" cy="1046195"/>
            <a:chOff x="2396906" y="1847460"/>
            <a:chExt cx="2333714" cy="1394927"/>
          </a:xfrm>
        </p:grpSpPr>
        <p:sp>
          <p:nvSpPr>
            <p:cNvPr id="70" name="Rectangle 69"/>
            <p:cNvSpPr/>
            <p:nvPr/>
          </p:nvSpPr>
          <p:spPr>
            <a:xfrm>
              <a:off x="2727646" y="1847460"/>
              <a:ext cx="1623527" cy="625151"/>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22</a:t>
              </a:r>
            </a:p>
          </p:txBody>
        </p:sp>
        <p:sp>
          <p:nvSpPr>
            <p:cNvPr id="71" name="Rectangle 70"/>
            <p:cNvSpPr/>
            <p:nvPr/>
          </p:nvSpPr>
          <p:spPr>
            <a:xfrm>
              <a:off x="2727646" y="2617236"/>
              <a:ext cx="1623527" cy="625151"/>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22</a:t>
              </a:r>
            </a:p>
          </p:txBody>
        </p:sp>
        <p:sp>
          <p:nvSpPr>
            <p:cNvPr id="72" name="Accolade fermante 71"/>
            <p:cNvSpPr/>
            <p:nvPr/>
          </p:nvSpPr>
          <p:spPr>
            <a:xfrm>
              <a:off x="4432041" y="1847460"/>
              <a:ext cx="298579" cy="1385855"/>
            </a:xfrm>
            <a:prstGeom prst="righ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3" name="Rectangle à coins arrondis 72"/>
            <p:cNvSpPr/>
            <p:nvPr/>
          </p:nvSpPr>
          <p:spPr>
            <a:xfrm>
              <a:off x="2396906" y="2792754"/>
              <a:ext cx="602876" cy="323321"/>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6</a:t>
              </a:r>
              <a:r>
                <a:rPr kumimoji="0" lang="fr-FR" sz="1000" b="0" i="0" u="none" strike="noStrike" kern="0" cap="none" spc="0" normalizeH="0" baseline="30000" noProof="0" dirty="0">
                  <a:ln>
                    <a:noFill/>
                  </a:ln>
                  <a:solidFill>
                    <a:prstClr val="black"/>
                  </a:solidFill>
                  <a:effectLst/>
                  <a:uLnTx/>
                  <a:uFillTx/>
                  <a:latin typeface="+mj-lt"/>
                  <a:ea typeface="+mn-ea"/>
                  <a:cs typeface="+mn-cs"/>
                </a:rPr>
                <a:t>e</a:t>
              </a:r>
              <a:r>
                <a:rPr kumimoji="0" lang="fr-FR" sz="1000" b="0" i="0" u="none" strike="noStrike" kern="0" cap="none" spc="0" normalizeH="0" baseline="0" noProof="0" dirty="0">
                  <a:ln>
                    <a:noFill/>
                  </a:ln>
                  <a:solidFill>
                    <a:prstClr val="black"/>
                  </a:solidFill>
                  <a:effectLst/>
                  <a:uLnTx/>
                  <a:uFillTx/>
                  <a:latin typeface="+mj-lt"/>
                  <a:ea typeface="+mn-ea"/>
                  <a:cs typeface="+mn-cs"/>
                </a:rPr>
                <a:t> B</a:t>
              </a:r>
            </a:p>
          </p:txBody>
        </p:sp>
        <p:sp>
          <p:nvSpPr>
            <p:cNvPr id="74" name="Rectangle à coins arrondis 73"/>
            <p:cNvSpPr/>
            <p:nvPr/>
          </p:nvSpPr>
          <p:spPr>
            <a:xfrm>
              <a:off x="2402782" y="1986077"/>
              <a:ext cx="596999" cy="267847"/>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6</a:t>
              </a:r>
              <a:r>
                <a:rPr kumimoji="0" lang="fr-FR" sz="1000" b="0" i="0" u="none" strike="noStrike" kern="0" cap="none" spc="0" normalizeH="0" baseline="30000" noProof="0" dirty="0">
                  <a:ln>
                    <a:noFill/>
                  </a:ln>
                  <a:solidFill>
                    <a:prstClr val="black"/>
                  </a:solidFill>
                  <a:effectLst/>
                  <a:uLnTx/>
                  <a:uFillTx/>
                  <a:latin typeface="+mj-lt"/>
                  <a:ea typeface="+mn-ea"/>
                  <a:cs typeface="+mn-cs"/>
                </a:rPr>
                <a:t>e</a:t>
              </a:r>
              <a:r>
                <a:rPr kumimoji="0" lang="fr-FR" sz="1000" b="0" i="0" u="none" strike="noStrike" kern="0" cap="none" spc="0" normalizeH="0" baseline="0" noProof="0" dirty="0">
                  <a:ln>
                    <a:noFill/>
                  </a:ln>
                  <a:solidFill>
                    <a:prstClr val="black"/>
                  </a:solidFill>
                  <a:effectLst/>
                  <a:uLnTx/>
                  <a:uFillTx/>
                  <a:latin typeface="+mj-lt"/>
                  <a:ea typeface="+mn-ea"/>
                  <a:cs typeface="+mn-cs"/>
                </a:rPr>
                <a:t> A</a:t>
              </a:r>
            </a:p>
          </p:txBody>
        </p:sp>
      </p:grpSp>
      <p:sp>
        <p:nvSpPr>
          <p:cNvPr id="75" name="ZoneTexte 74"/>
          <p:cNvSpPr txBox="1"/>
          <p:nvPr/>
        </p:nvSpPr>
        <p:spPr>
          <a:xfrm>
            <a:off x="609220" y="3394556"/>
            <a:ext cx="1574418" cy="246221"/>
          </a:xfrm>
          <a:prstGeom prst="rect">
            <a:avLst/>
          </a:prstGeom>
          <a:noFill/>
        </p:spPr>
        <p:txBody>
          <a:bodyPr wrap="square" rtlCol="0">
            <a:spAutoFit/>
          </a:bodyPr>
          <a:lstStyle/>
          <a:p>
            <a:pPr algn="ctr" defTabSz="685800"/>
            <a:r>
              <a:rPr lang="fr-FR" sz="1000" b="1" dirty="0">
                <a:solidFill>
                  <a:prstClr val="black"/>
                </a:solidFill>
                <a:latin typeface="+mj-lt"/>
              </a:rPr>
              <a:t>Effectif des divisions</a:t>
            </a:r>
          </a:p>
        </p:txBody>
      </p:sp>
      <p:sp>
        <p:nvSpPr>
          <p:cNvPr id="76" name="ZoneTexte 75"/>
          <p:cNvSpPr txBox="1"/>
          <p:nvPr/>
        </p:nvSpPr>
        <p:spPr>
          <a:xfrm>
            <a:off x="3021746" y="3356992"/>
            <a:ext cx="1792949" cy="400110"/>
          </a:xfrm>
          <a:prstGeom prst="rect">
            <a:avLst/>
          </a:prstGeom>
          <a:noFill/>
        </p:spPr>
        <p:txBody>
          <a:bodyPr wrap="square" rtlCol="0">
            <a:spAutoFit/>
          </a:bodyPr>
          <a:lstStyle/>
          <a:p>
            <a:pPr algn="ctr" defTabSz="685800"/>
            <a:r>
              <a:rPr lang="fr-FR" sz="1000" b="1" dirty="0">
                <a:solidFill>
                  <a:prstClr val="black"/>
                </a:solidFill>
                <a:latin typeface="+mj-lt"/>
              </a:rPr>
              <a:t>Effectif et composition des groupes</a:t>
            </a:r>
          </a:p>
        </p:txBody>
      </p:sp>
      <p:sp>
        <p:nvSpPr>
          <p:cNvPr id="77" name="ZoneTexte 76"/>
          <p:cNvSpPr txBox="1"/>
          <p:nvPr/>
        </p:nvSpPr>
        <p:spPr>
          <a:xfrm>
            <a:off x="5004048" y="3406420"/>
            <a:ext cx="1340724" cy="246221"/>
          </a:xfrm>
          <a:prstGeom prst="rect">
            <a:avLst/>
          </a:prstGeom>
          <a:noFill/>
        </p:spPr>
        <p:txBody>
          <a:bodyPr wrap="square" rtlCol="0">
            <a:spAutoFit/>
          </a:bodyPr>
          <a:lstStyle/>
          <a:p>
            <a:pPr algn="ctr" defTabSz="685800"/>
            <a:r>
              <a:rPr lang="fr-FR" sz="1000" b="1" dirty="0">
                <a:solidFill>
                  <a:prstClr val="black"/>
                </a:solidFill>
                <a:latin typeface="+mj-lt"/>
              </a:rPr>
              <a:t>Impact</a:t>
            </a:r>
            <a:r>
              <a:rPr lang="fr-FR" sz="825" b="1" dirty="0">
                <a:solidFill>
                  <a:prstClr val="black"/>
                </a:solidFill>
                <a:latin typeface="+mj-lt"/>
              </a:rPr>
              <a:t> DHG</a:t>
            </a:r>
          </a:p>
        </p:txBody>
      </p:sp>
      <p:sp>
        <p:nvSpPr>
          <p:cNvPr id="78" name="Rectangle 77"/>
          <p:cNvSpPr/>
          <p:nvPr/>
        </p:nvSpPr>
        <p:spPr>
          <a:xfrm rot="16200000">
            <a:off x="1484001" y="4675739"/>
            <a:ext cx="1837334" cy="269846"/>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UN SEUL ALIGNEMENT</a:t>
            </a:r>
          </a:p>
        </p:txBody>
      </p:sp>
      <p:grpSp>
        <p:nvGrpSpPr>
          <p:cNvPr id="79" name="Groupe 78"/>
          <p:cNvGrpSpPr/>
          <p:nvPr/>
        </p:nvGrpSpPr>
        <p:grpSpPr>
          <a:xfrm>
            <a:off x="2610829" y="3960639"/>
            <a:ext cx="2203867" cy="1470709"/>
            <a:chOff x="3776198" y="2114680"/>
            <a:chExt cx="2073232" cy="906720"/>
          </a:xfrm>
        </p:grpSpPr>
        <p:sp>
          <p:nvSpPr>
            <p:cNvPr id="80" name="Rectangle 79"/>
            <p:cNvSpPr/>
            <p:nvPr/>
          </p:nvSpPr>
          <p:spPr>
            <a:xfrm>
              <a:off x="4047375" y="2177225"/>
              <a:ext cx="1791934" cy="39401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16 élèves dont</a:t>
              </a:r>
              <a:br>
                <a:rPr kumimoji="0" lang="fr-FR" sz="1000" b="0" i="0" u="none" strike="noStrike" kern="0" cap="none" spc="0" normalizeH="0" baseline="0" noProof="0" dirty="0">
                  <a:ln>
                    <a:noFill/>
                  </a:ln>
                  <a:solidFill>
                    <a:prstClr val="white"/>
                  </a:solidFill>
                  <a:effectLst/>
                  <a:uLnTx/>
                  <a:uFillTx/>
                  <a:latin typeface="+mj-lt"/>
                  <a:ea typeface="+mn-ea"/>
                  <a:cs typeface="+mn-cs"/>
                </a:rPr>
              </a:br>
              <a:r>
                <a:rPr kumimoji="0" lang="fr-FR" sz="1000" b="0" i="0" u="none" strike="noStrike" kern="0" cap="none" spc="0" normalizeH="0" baseline="0" noProof="0" dirty="0">
                  <a:ln>
                    <a:noFill/>
                  </a:ln>
                  <a:solidFill>
                    <a:prstClr val="white"/>
                  </a:solidFill>
                  <a:effectLst/>
                  <a:uLnTx/>
                  <a:uFillTx/>
                  <a:latin typeface="+mj-lt"/>
                  <a:ea typeface="+mn-ea"/>
                  <a:cs typeface="+mn-cs"/>
                </a:rPr>
                <a:t>11 à besoins</a:t>
              </a:r>
              <a:br>
                <a:rPr kumimoji="0" lang="fr-FR" sz="1000" b="0" i="0" u="none" strike="noStrike" kern="0" cap="none" spc="0" normalizeH="0" baseline="0" noProof="0" dirty="0">
                  <a:ln>
                    <a:noFill/>
                  </a:ln>
                  <a:solidFill>
                    <a:prstClr val="white"/>
                  </a:solidFill>
                  <a:effectLst/>
                  <a:uLnTx/>
                  <a:uFillTx/>
                  <a:latin typeface="+mj-lt"/>
                  <a:ea typeface="+mn-ea"/>
                  <a:cs typeface="+mn-cs"/>
                </a:rPr>
              </a:br>
              <a:r>
                <a:rPr kumimoji="0" lang="fr-FR" sz="1000" b="0" i="0" u="none" strike="noStrike" kern="0" cap="none" spc="0" normalizeH="0" baseline="0" noProof="0" dirty="0">
                  <a:ln>
                    <a:noFill/>
                  </a:ln>
                  <a:solidFill>
                    <a:prstClr val="white"/>
                  </a:solidFill>
                  <a:effectLst/>
                  <a:uLnTx/>
                  <a:uFillTx/>
                  <a:latin typeface="+mj-lt"/>
                  <a:ea typeface="+mn-ea"/>
                  <a:cs typeface="+mn-cs"/>
                </a:rPr>
                <a:t>5 intermédiaires</a:t>
              </a:r>
            </a:p>
          </p:txBody>
        </p:sp>
        <p:sp>
          <p:nvSpPr>
            <p:cNvPr id="81" name="Rectangle 80"/>
            <p:cNvSpPr/>
            <p:nvPr/>
          </p:nvSpPr>
          <p:spPr>
            <a:xfrm>
              <a:off x="4033352" y="2687463"/>
              <a:ext cx="1816078" cy="333937"/>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28 élèves dont</a:t>
              </a:r>
              <a:br>
                <a:rPr kumimoji="0" lang="fr-FR" sz="1000" b="0" i="0" u="none" strike="noStrike" kern="0" cap="none" spc="0" normalizeH="0" baseline="0" noProof="0" dirty="0">
                  <a:ln>
                    <a:noFill/>
                  </a:ln>
                  <a:solidFill>
                    <a:prstClr val="white"/>
                  </a:solidFill>
                  <a:effectLst/>
                  <a:uLnTx/>
                  <a:uFillTx/>
                  <a:latin typeface="+mj-lt"/>
                  <a:ea typeface="+mn-ea"/>
                  <a:cs typeface="+mn-cs"/>
                </a:rPr>
              </a:br>
              <a:r>
                <a:rPr kumimoji="0" lang="fr-FR" sz="1000" b="0" i="0" u="none" strike="noStrike" kern="0" cap="none" spc="0" normalizeH="0" baseline="0" noProof="0" dirty="0">
                  <a:ln>
                    <a:noFill/>
                  </a:ln>
                  <a:solidFill>
                    <a:prstClr val="white"/>
                  </a:solidFill>
                  <a:effectLst/>
                  <a:uLnTx/>
                  <a:uFillTx/>
                  <a:latin typeface="+mj-lt"/>
                  <a:ea typeface="+mn-ea"/>
                  <a:cs typeface="+mn-cs"/>
                </a:rPr>
                <a:t>13 intermédiaires</a:t>
              </a:r>
              <a:br>
                <a:rPr kumimoji="0" lang="fr-FR" sz="1000" b="0" i="0" u="none" strike="noStrike" kern="0" cap="none" spc="0" normalizeH="0" baseline="0" noProof="0" dirty="0">
                  <a:ln>
                    <a:noFill/>
                  </a:ln>
                  <a:solidFill>
                    <a:prstClr val="white"/>
                  </a:solidFill>
                  <a:effectLst/>
                  <a:uLnTx/>
                  <a:uFillTx/>
                  <a:latin typeface="+mj-lt"/>
                  <a:ea typeface="+mn-ea"/>
                  <a:cs typeface="+mn-cs"/>
                </a:rPr>
              </a:br>
              <a:r>
                <a:rPr kumimoji="0" lang="fr-FR" sz="1000" b="0" i="0" u="none" strike="noStrike" kern="0" cap="none" spc="0" normalizeH="0" baseline="0" noProof="0" dirty="0">
                  <a:ln>
                    <a:noFill/>
                  </a:ln>
                  <a:solidFill>
                    <a:prstClr val="white"/>
                  </a:solidFill>
                  <a:effectLst/>
                  <a:uLnTx/>
                  <a:uFillTx/>
                  <a:latin typeface="+mj-lt"/>
                  <a:ea typeface="+mn-ea"/>
                  <a:cs typeface="+mn-cs"/>
                </a:rPr>
                <a:t>15 satisfaisants </a:t>
              </a:r>
            </a:p>
          </p:txBody>
        </p:sp>
        <p:sp>
          <p:nvSpPr>
            <p:cNvPr id="82" name="Rectangle à coins arrondis 81"/>
            <p:cNvSpPr/>
            <p:nvPr/>
          </p:nvSpPr>
          <p:spPr>
            <a:xfrm>
              <a:off x="3776198" y="2114680"/>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1</a:t>
              </a:r>
            </a:p>
          </p:txBody>
        </p:sp>
      </p:grpSp>
      <p:sp>
        <p:nvSpPr>
          <p:cNvPr id="84" name="Rectangle à coins arrondis 83"/>
          <p:cNvSpPr/>
          <p:nvPr/>
        </p:nvSpPr>
        <p:spPr>
          <a:xfrm>
            <a:off x="2610829" y="4773939"/>
            <a:ext cx="521011" cy="297367"/>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2</a:t>
            </a:r>
          </a:p>
        </p:txBody>
      </p:sp>
      <p:sp>
        <p:nvSpPr>
          <p:cNvPr id="86" name="Accolade fermante 85"/>
          <p:cNvSpPr/>
          <p:nvPr/>
        </p:nvSpPr>
        <p:spPr>
          <a:xfrm>
            <a:off x="4899574" y="4086932"/>
            <a:ext cx="203385" cy="1272406"/>
          </a:xfrm>
          <a:prstGeom prst="righ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8" name="ZoneTexte 87"/>
          <p:cNvSpPr txBox="1"/>
          <p:nvPr/>
        </p:nvSpPr>
        <p:spPr>
          <a:xfrm>
            <a:off x="6300192" y="3140968"/>
            <a:ext cx="2607304" cy="3062377"/>
          </a:xfrm>
          <a:prstGeom prst="rect">
            <a:avLst/>
          </a:prstGeom>
          <a:noFill/>
          <a:ln w="3175">
            <a:solidFill>
              <a:srgbClr val="BCCF00"/>
            </a:solidFill>
          </a:ln>
        </p:spPr>
        <p:txBody>
          <a:bodyPr wrap="square" rtlCol="0">
            <a:spAutoFit/>
          </a:bodyPr>
          <a:lstStyle/>
          <a:p>
            <a:r>
              <a:rPr lang="fr-FR" sz="1000" i="1" dirty="0"/>
              <a:t>L’équipe éducative constate que 16 élèves sont en difficulté en français et décide de constituer un groupe pour mieux les accompagner et ainsi les faire progresser au premier trimestre.</a:t>
            </a:r>
          </a:p>
          <a:p>
            <a:endParaRPr lang="fr-FR" sz="1000" i="1" dirty="0"/>
          </a:p>
          <a:p>
            <a:r>
              <a:rPr lang="fr-FR" sz="1000" i="1" dirty="0"/>
              <a:t>L’équipe éducative accepte de constituer un groupe à l’effectif plus important d’élèves qui ont besoin de moins d’accompagnement pour la durée</a:t>
            </a:r>
            <a:br>
              <a:rPr lang="fr-FR" sz="1000" i="1" dirty="0"/>
            </a:br>
            <a:r>
              <a:rPr lang="fr-FR" sz="1000" i="1" dirty="0"/>
              <a:t>d’un trimestre. </a:t>
            </a:r>
          </a:p>
          <a:p>
            <a:endParaRPr lang="fr-FR" sz="1000" i="1" dirty="0"/>
          </a:p>
          <a:p>
            <a:r>
              <a:rPr lang="fr-FR" sz="1000" i="1" dirty="0"/>
              <a:t>Au second trimestre, les groupes seront recomposés. </a:t>
            </a:r>
          </a:p>
          <a:p>
            <a:endParaRPr lang="fr-FR" sz="1000" i="1" dirty="0"/>
          </a:p>
          <a:p>
            <a:r>
              <a:rPr lang="fr-FR" sz="1000" i="1" dirty="0"/>
              <a:t>Par ailleurs, ce schéma n’a pas d’impact sur la DHG, ni sur les postes, et les deux professeurs de français de l’établissement sont mobilisés simultanément. </a:t>
            </a:r>
          </a:p>
        </p:txBody>
      </p:sp>
      <p:graphicFrame>
        <p:nvGraphicFramePr>
          <p:cNvPr id="31" name="Diagramme 30">
            <a:extLst>
              <a:ext uri="{FF2B5EF4-FFF2-40B4-BE49-F238E27FC236}">
                <a16:creationId xmlns:a16="http://schemas.microsoft.com/office/drawing/2014/main" id="{6093B9B7-5230-E14F-9A38-34C1B119130A}"/>
              </a:ext>
            </a:extLst>
          </p:cNvPr>
          <p:cNvGraphicFramePr/>
          <p:nvPr>
            <p:extLst>
              <p:ext uri="{D42A27DB-BD31-4B8C-83A1-F6EECF244321}">
                <p14:modId xmlns:p14="http://schemas.microsoft.com/office/powerpoint/2010/main" val="2999274880"/>
              </p:ext>
            </p:extLst>
          </p:nvPr>
        </p:nvGraphicFramePr>
        <p:xfrm>
          <a:off x="5479619" y="2142413"/>
          <a:ext cx="3195833" cy="824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2" name="Rectangle à coins arrondis 31">
            <a:extLst>
              <a:ext uri="{FF2B5EF4-FFF2-40B4-BE49-F238E27FC236}">
                <a16:creationId xmlns:a16="http://schemas.microsoft.com/office/drawing/2014/main" id="{E06B7F91-081C-3F42-B6AF-7AF560A9A145}"/>
              </a:ext>
            </a:extLst>
          </p:cNvPr>
          <p:cNvSpPr/>
          <p:nvPr/>
        </p:nvSpPr>
        <p:spPr>
          <a:xfrm>
            <a:off x="5364089" y="2060848"/>
            <a:ext cx="1051200" cy="17280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lang="fr-FR" sz="1000" kern="0" dirty="0">
                <a:solidFill>
                  <a:prstClr val="black"/>
                </a:solidFill>
                <a:latin typeface="+mj-lt"/>
              </a:rPr>
              <a:t>À</a:t>
            </a:r>
            <a:r>
              <a:rPr kumimoji="0" lang="fr-FR" sz="1000" b="0" i="0" u="none" strike="noStrike" kern="0" cap="none" spc="0" normalizeH="0" baseline="0" noProof="0" dirty="0">
                <a:ln>
                  <a:noFill/>
                </a:ln>
                <a:solidFill>
                  <a:prstClr val="black"/>
                </a:solidFill>
                <a:effectLst/>
                <a:uLnTx/>
                <a:uFillTx/>
                <a:latin typeface="+mj-lt"/>
              </a:rPr>
              <a:t> besoins </a:t>
            </a:r>
          </a:p>
        </p:txBody>
      </p:sp>
      <p:sp>
        <p:nvSpPr>
          <p:cNvPr id="33" name="Rectangle à coins arrondis 32">
            <a:extLst>
              <a:ext uri="{FF2B5EF4-FFF2-40B4-BE49-F238E27FC236}">
                <a16:creationId xmlns:a16="http://schemas.microsoft.com/office/drawing/2014/main" id="{1CA58F75-6C98-224A-9FB2-667E1D8CFBBB}"/>
              </a:ext>
            </a:extLst>
          </p:cNvPr>
          <p:cNvSpPr/>
          <p:nvPr/>
        </p:nvSpPr>
        <p:spPr>
          <a:xfrm>
            <a:off x="6539762" y="2060848"/>
            <a:ext cx="1051200" cy="171204"/>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Intermédiaires</a:t>
            </a:r>
          </a:p>
        </p:txBody>
      </p:sp>
      <p:sp>
        <p:nvSpPr>
          <p:cNvPr id="34" name="Rectangle à coins arrondis 33">
            <a:extLst>
              <a:ext uri="{FF2B5EF4-FFF2-40B4-BE49-F238E27FC236}">
                <a16:creationId xmlns:a16="http://schemas.microsoft.com/office/drawing/2014/main" id="{5848EFAB-5068-964C-A54E-A41E710DDBBF}"/>
              </a:ext>
            </a:extLst>
          </p:cNvPr>
          <p:cNvSpPr/>
          <p:nvPr/>
        </p:nvSpPr>
        <p:spPr>
          <a:xfrm>
            <a:off x="7740351" y="2060848"/>
            <a:ext cx="1051988" cy="171204"/>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Satisfaisants</a:t>
            </a:r>
          </a:p>
        </p:txBody>
      </p:sp>
      <p:sp>
        <p:nvSpPr>
          <p:cNvPr id="35" name="ZoneTexte 34">
            <a:extLst>
              <a:ext uri="{FF2B5EF4-FFF2-40B4-BE49-F238E27FC236}">
                <a16:creationId xmlns:a16="http://schemas.microsoft.com/office/drawing/2014/main" id="{E0D8254D-9532-1449-82FD-3982E1799AC1}"/>
              </a:ext>
            </a:extLst>
          </p:cNvPr>
          <p:cNvSpPr txBox="1"/>
          <p:nvPr/>
        </p:nvSpPr>
        <p:spPr>
          <a:xfrm>
            <a:off x="330012" y="2018701"/>
            <a:ext cx="33695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BCCF00"/>
                </a:solidFill>
                <a:effectLst/>
                <a:uLnTx/>
                <a:uFillTx/>
                <a:latin typeface="+mj-lt"/>
              </a:rPr>
              <a:t>1</a:t>
            </a:r>
            <a:r>
              <a:rPr kumimoji="0" lang="fr-FR" sz="1800" b="0" i="0" u="none" strike="noStrike" kern="1200" cap="none" spc="0" normalizeH="0" baseline="0" noProof="0" dirty="0">
                <a:ln>
                  <a:noFill/>
                </a:ln>
                <a:solidFill>
                  <a:prstClr val="black"/>
                </a:solidFill>
                <a:effectLst/>
                <a:uLnTx/>
                <a:uFillTx/>
                <a:latin typeface="+mj-lt"/>
              </a:rPr>
              <a:t> </a:t>
            </a:r>
            <a:r>
              <a:rPr lang="fr-FR" sz="1600" b="1" noProof="0" dirty="0">
                <a:solidFill>
                  <a:srgbClr val="0E2579"/>
                </a:solidFill>
                <a:latin typeface="+mj-lt"/>
              </a:rPr>
              <a:t>I</a:t>
            </a:r>
            <a:r>
              <a:rPr kumimoji="0" lang="fr-FR" sz="1600" b="1" i="0" u="none" strike="noStrike" kern="1200" cap="none" spc="0" normalizeH="0" baseline="0" noProof="0" dirty="0">
                <a:ln>
                  <a:noFill/>
                </a:ln>
                <a:solidFill>
                  <a:srgbClr val="0E2579"/>
                </a:solidFill>
                <a:effectLst/>
                <a:uLnTx/>
                <a:uFillTx/>
                <a:latin typeface="+mj-lt"/>
              </a:rPr>
              <a:t>dentifier </a:t>
            </a:r>
            <a:r>
              <a:rPr lang="fr-FR" sz="1600" b="1" dirty="0">
                <a:solidFill>
                  <a:srgbClr val="0E2579"/>
                </a:solidFill>
                <a:latin typeface="+mj-lt"/>
              </a:rPr>
              <a:t>l</a:t>
            </a:r>
            <a:r>
              <a:rPr kumimoji="0" lang="fr-FR" sz="1600" b="1" i="0" u="none" strike="noStrike" kern="1200" cap="none" spc="0" normalizeH="0" baseline="0" noProof="0" dirty="0">
                <a:ln>
                  <a:noFill/>
                </a:ln>
                <a:solidFill>
                  <a:srgbClr val="0E2579"/>
                </a:solidFill>
                <a:effectLst/>
                <a:uLnTx/>
                <a:uFillTx/>
                <a:latin typeface="+mj-lt"/>
              </a:rPr>
              <a:t>es besoins </a:t>
            </a:r>
          </a:p>
        </p:txBody>
      </p:sp>
      <p:sp>
        <p:nvSpPr>
          <p:cNvPr id="36" name="ZoneTexte 35">
            <a:extLst>
              <a:ext uri="{FF2B5EF4-FFF2-40B4-BE49-F238E27FC236}">
                <a16:creationId xmlns:a16="http://schemas.microsoft.com/office/drawing/2014/main" id="{7D17EEB9-63F0-C944-B93E-350FCF1398A4}"/>
              </a:ext>
            </a:extLst>
          </p:cNvPr>
          <p:cNvSpPr txBox="1"/>
          <p:nvPr/>
        </p:nvSpPr>
        <p:spPr>
          <a:xfrm>
            <a:off x="319905" y="2923090"/>
            <a:ext cx="626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BCCF00"/>
                </a:solidFill>
                <a:effectLst/>
                <a:uLnTx/>
                <a:uFillTx/>
                <a:latin typeface="+mj-lt"/>
                <a:ea typeface="+mn-ea"/>
                <a:cs typeface="+mn-cs"/>
              </a:rPr>
              <a:t>2 </a:t>
            </a:r>
            <a:r>
              <a:rPr kumimoji="0" lang="fr-FR" sz="1600" b="1" i="0" u="none" strike="noStrike" kern="1200" cap="none" spc="0" normalizeH="0" baseline="0" noProof="0" dirty="0">
                <a:ln>
                  <a:noFill/>
                </a:ln>
                <a:solidFill>
                  <a:srgbClr val="0E2579"/>
                </a:solidFill>
                <a:effectLst/>
                <a:uLnTx/>
                <a:uFillTx/>
                <a:latin typeface="+mj-lt"/>
                <a:ea typeface="+mn-ea"/>
                <a:cs typeface="+mn-cs"/>
              </a:rPr>
              <a:t>Organiser pour répondre aux besoins des élèves</a:t>
            </a:r>
          </a:p>
        </p:txBody>
      </p:sp>
    </p:spTree>
    <p:extLst>
      <p:ext uri="{BB962C8B-B14F-4D97-AF65-F5344CB8AC3E}">
        <p14:creationId xmlns:p14="http://schemas.microsoft.com/office/powerpoint/2010/main" val="2160579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007604" y="836712"/>
            <a:ext cx="7128792" cy="393361"/>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j-lt"/>
              </a:rPr>
              <a:t>4 groupes en mathématiques </a:t>
            </a:r>
            <a:br>
              <a:rPr lang="fr-FR" sz="2500" b="1" dirty="0">
                <a:solidFill>
                  <a:srgbClr val="002060"/>
                </a:solidFill>
                <a:latin typeface="+mj-lt"/>
              </a:rPr>
            </a:br>
            <a:r>
              <a:rPr lang="fr-FR" sz="2500" b="1" dirty="0">
                <a:solidFill>
                  <a:srgbClr val="002060"/>
                </a:solidFill>
                <a:latin typeface="+mj-lt"/>
              </a:rPr>
              <a:t>et 3 groupes en français pour 3 classes de 5</a:t>
            </a:r>
            <a:r>
              <a:rPr lang="fr-FR" sz="2500" b="1" baseline="30000" dirty="0">
                <a:solidFill>
                  <a:srgbClr val="002060"/>
                </a:solidFill>
                <a:latin typeface="+mj-lt"/>
              </a:rPr>
              <a:t>e</a:t>
            </a:r>
            <a:endParaRPr lang="fr-FR" sz="2500" b="1" dirty="0">
              <a:solidFill>
                <a:srgbClr val="002060"/>
              </a:solidFill>
              <a:latin typeface="+mj-lt"/>
            </a:endParaRPr>
          </a:p>
        </p:txBody>
      </p:sp>
      <p:sp>
        <p:nvSpPr>
          <p:cNvPr id="7" name="Espace réservé du numéro de diapositive 4">
            <a:extLst>
              <a:ext uri="{FF2B5EF4-FFF2-40B4-BE49-F238E27FC236}">
                <a16:creationId xmlns:a16="http://schemas.microsoft.com/office/drawing/2014/main" id="{6CD64626-6732-E7AC-BB49-C97EB8E336FA}"/>
              </a:ext>
            </a:extLst>
          </p:cNvPr>
          <p:cNvSpPr>
            <a:spLocks noGrp="1"/>
          </p:cNvSpPr>
          <p:nvPr>
            <p:ph type="sldNum" sz="quarter" idx="12"/>
          </p:nvPr>
        </p:nvSpPr>
        <p:spPr>
          <a:xfrm>
            <a:off x="6281811" y="6358558"/>
            <a:ext cx="1350000" cy="4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0" i="0" u="none" strike="noStrike" kern="1200" cap="none" spc="0" normalizeH="0" baseline="0" noProof="0" smtClean="0">
                <a:ln>
                  <a:noFill/>
                </a:ln>
                <a:solidFill>
                  <a:srgbClr val="000000"/>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750" b="0" i="0" u="none" strike="noStrike" kern="1200" cap="none" spc="0" normalizeH="0" baseline="0" noProof="0" dirty="0">
              <a:ln>
                <a:noFill/>
              </a:ln>
              <a:solidFill>
                <a:srgbClr val="000000"/>
              </a:solidFill>
              <a:effectLst/>
              <a:uLnTx/>
              <a:uFillTx/>
              <a:latin typeface="+mj-lt"/>
              <a:ea typeface="+mn-ea"/>
              <a:cs typeface="+mn-cs"/>
            </a:endParaRPr>
          </a:p>
        </p:txBody>
      </p:sp>
      <p:sp>
        <p:nvSpPr>
          <p:cNvPr id="8" name="Titre 1"/>
          <p:cNvSpPr txBox="1">
            <a:spLocks/>
          </p:cNvSpPr>
          <p:nvPr/>
        </p:nvSpPr>
        <p:spPr>
          <a:xfrm>
            <a:off x="392528" y="1664345"/>
            <a:ext cx="6843768" cy="54051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200" b="1" dirty="0">
                <a:solidFill>
                  <a:srgbClr val="0E2579"/>
                </a:solidFill>
              </a:rPr>
              <a:t>Contexte : </a:t>
            </a:r>
            <a:r>
              <a:rPr lang="fr-FR" sz="1200" b="1" dirty="0"/>
              <a:t>collège REP+ de petite taille, 63 élèves en 5</a:t>
            </a:r>
            <a:r>
              <a:rPr lang="fr-FR" sz="1200" b="1" baseline="30000" dirty="0"/>
              <a:t>e</a:t>
            </a:r>
            <a:r>
              <a:rPr lang="fr-FR" sz="1200" b="1" dirty="0"/>
              <a:t> répartis en 3 divisions (cas réel).</a:t>
            </a:r>
          </a:p>
        </p:txBody>
      </p:sp>
      <p:sp>
        <p:nvSpPr>
          <p:cNvPr id="68" name="Ellipse 67"/>
          <p:cNvSpPr/>
          <p:nvPr/>
        </p:nvSpPr>
        <p:spPr>
          <a:xfrm>
            <a:off x="5225533" y="3372001"/>
            <a:ext cx="821522" cy="467431"/>
          </a:xfrm>
          <a:prstGeom prst="ellipse">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prstClr val="white"/>
                </a:solidFill>
                <a:effectLst/>
                <a:uLnTx/>
                <a:uFillTx/>
                <a:latin typeface="+mj-lt"/>
                <a:ea typeface="+mn-ea"/>
                <a:cs typeface="+mn-cs"/>
              </a:rPr>
              <a:t>+ 3,5 h</a:t>
            </a:r>
          </a:p>
        </p:txBody>
      </p:sp>
      <p:sp>
        <p:nvSpPr>
          <p:cNvPr id="75" name="ZoneTexte 74"/>
          <p:cNvSpPr txBox="1"/>
          <p:nvPr/>
        </p:nvSpPr>
        <p:spPr>
          <a:xfrm>
            <a:off x="609220" y="2314436"/>
            <a:ext cx="1574418" cy="246221"/>
          </a:xfrm>
          <a:prstGeom prst="rect">
            <a:avLst/>
          </a:prstGeom>
          <a:noFill/>
        </p:spPr>
        <p:txBody>
          <a:bodyPr wrap="square" rtlCol="0">
            <a:spAutoFit/>
          </a:bodyPr>
          <a:lstStyle/>
          <a:p>
            <a:pPr algn="ctr" defTabSz="685800"/>
            <a:r>
              <a:rPr lang="fr-FR" sz="1000" b="1" dirty="0">
                <a:solidFill>
                  <a:prstClr val="black"/>
                </a:solidFill>
                <a:latin typeface="+mj-lt"/>
              </a:rPr>
              <a:t>Effectif des divisions</a:t>
            </a:r>
          </a:p>
        </p:txBody>
      </p:sp>
      <p:sp>
        <p:nvSpPr>
          <p:cNvPr id="76" name="ZoneTexte 75"/>
          <p:cNvSpPr txBox="1"/>
          <p:nvPr/>
        </p:nvSpPr>
        <p:spPr>
          <a:xfrm>
            <a:off x="3021746" y="2276872"/>
            <a:ext cx="1792949" cy="400110"/>
          </a:xfrm>
          <a:prstGeom prst="rect">
            <a:avLst/>
          </a:prstGeom>
          <a:noFill/>
        </p:spPr>
        <p:txBody>
          <a:bodyPr wrap="square" rtlCol="0">
            <a:spAutoFit/>
          </a:bodyPr>
          <a:lstStyle/>
          <a:p>
            <a:pPr algn="ctr" defTabSz="685800"/>
            <a:r>
              <a:rPr lang="fr-FR" sz="1000" b="1" dirty="0">
                <a:solidFill>
                  <a:prstClr val="black"/>
                </a:solidFill>
                <a:latin typeface="+mj-lt"/>
              </a:rPr>
              <a:t>Effectif et composition des groupes</a:t>
            </a:r>
          </a:p>
        </p:txBody>
      </p:sp>
      <p:sp>
        <p:nvSpPr>
          <p:cNvPr id="77" name="ZoneTexte 76"/>
          <p:cNvSpPr txBox="1"/>
          <p:nvPr/>
        </p:nvSpPr>
        <p:spPr>
          <a:xfrm>
            <a:off x="5004048" y="2326300"/>
            <a:ext cx="1340724" cy="246221"/>
          </a:xfrm>
          <a:prstGeom prst="rect">
            <a:avLst/>
          </a:prstGeom>
          <a:noFill/>
        </p:spPr>
        <p:txBody>
          <a:bodyPr wrap="square" rtlCol="0">
            <a:spAutoFit/>
          </a:bodyPr>
          <a:lstStyle/>
          <a:p>
            <a:pPr algn="ctr" defTabSz="685800"/>
            <a:r>
              <a:rPr lang="fr-FR" sz="1000" b="1" dirty="0">
                <a:solidFill>
                  <a:prstClr val="black"/>
                </a:solidFill>
                <a:latin typeface="+mj-lt"/>
              </a:rPr>
              <a:t>Impact</a:t>
            </a:r>
            <a:r>
              <a:rPr lang="fr-FR" sz="825" b="1" dirty="0">
                <a:solidFill>
                  <a:prstClr val="black"/>
                </a:solidFill>
                <a:latin typeface="+mj-lt"/>
              </a:rPr>
              <a:t> DHG</a:t>
            </a:r>
          </a:p>
        </p:txBody>
      </p:sp>
      <p:sp>
        <p:nvSpPr>
          <p:cNvPr id="78" name="Rectangle 77"/>
          <p:cNvSpPr/>
          <p:nvPr/>
        </p:nvSpPr>
        <p:spPr>
          <a:xfrm rot="16200000">
            <a:off x="1795758" y="3505068"/>
            <a:ext cx="1240058" cy="317348"/>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UN SEUL ALIGNEMENT</a:t>
            </a:r>
          </a:p>
        </p:txBody>
      </p:sp>
      <p:grpSp>
        <p:nvGrpSpPr>
          <p:cNvPr id="79" name="Groupe 78"/>
          <p:cNvGrpSpPr/>
          <p:nvPr/>
        </p:nvGrpSpPr>
        <p:grpSpPr>
          <a:xfrm>
            <a:off x="2644302" y="2838916"/>
            <a:ext cx="2141365" cy="288200"/>
            <a:chOff x="3857775" y="2153456"/>
            <a:chExt cx="1981534" cy="276398"/>
          </a:xfrm>
        </p:grpSpPr>
        <p:sp>
          <p:nvSpPr>
            <p:cNvPr id="80" name="Rectangle 79"/>
            <p:cNvSpPr/>
            <p:nvPr/>
          </p:nvSpPr>
          <p:spPr>
            <a:xfrm>
              <a:off x="4047375" y="2224651"/>
              <a:ext cx="1791934" cy="20520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15</a:t>
              </a:r>
            </a:p>
          </p:txBody>
        </p:sp>
        <p:sp>
          <p:nvSpPr>
            <p:cNvPr id="82" name="Rectangle à coins arrondis 81"/>
            <p:cNvSpPr/>
            <p:nvPr/>
          </p:nvSpPr>
          <p:spPr>
            <a:xfrm>
              <a:off x="3857775" y="2153456"/>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1</a:t>
              </a:r>
            </a:p>
          </p:txBody>
        </p:sp>
      </p:grpSp>
      <p:sp>
        <p:nvSpPr>
          <p:cNvPr id="86" name="Accolade fermante 85"/>
          <p:cNvSpPr/>
          <p:nvPr/>
        </p:nvSpPr>
        <p:spPr>
          <a:xfrm>
            <a:off x="4917534" y="2906836"/>
            <a:ext cx="142867" cy="1376935"/>
          </a:xfrm>
          <a:prstGeom prst="righ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8" name="ZoneTexte 87"/>
          <p:cNvSpPr txBox="1"/>
          <p:nvPr/>
        </p:nvSpPr>
        <p:spPr>
          <a:xfrm>
            <a:off x="6626359" y="3391587"/>
            <a:ext cx="2019475" cy="1785104"/>
          </a:xfrm>
          <a:prstGeom prst="rect">
            <a:avLst/>
          </a:prstGeom>
          <a:noFill/>
          <a:ln w="3175">
            <a:solidFill>
              <a:srgbClr val="BCCF00"/>
            </a:solidFill>
          </a:ln>
        </p:spPr>
        <p:txBody>
          <a:bodyPr wrap="square" rtlCol="0">
            <a:spAutoFit/>
          </a:bodyPr>
          <a:lstStyle/>
          <a:p>
            <a:r>
              <a:rPr lang="fr-FR" sz="1000" i="1" dirty="0"/>
              <a:t>Dans ce collège, l’équipe éducative constate que les besoins des élèves en mathématiques sont plus importants qu’en français.</a:t>
            </a:r>
          </a:p>
          <a:p>
            <a:endParaRPr lang="fr-FR" sz="1000" i="1" dirty="0"/>
          </a:p>
          <a:p>
            <a:r>
              <a:rPr lang="fr-FR" sz="1000" i="1" dirty="0"/>
              <a:t>Pour répondre aux besoins des élèves, il est décidé de constituer un groupe supplémentaire en mathématiques seulement.</a:t>
            </a:r>
          </a:p>
        </p:txBody>
      </p:sp>
      <p:sp>
        <p:nvSpPr>
          <p:cNvPr id="35" name="ZoneTexte 34"/>
          <p:cNvSpPr txBox="1"/>
          <p:nvPr/>
        </p:nvSpPr>
        <p:spPr>
          <a:xfrm>
            <a:off x="568810" y="2682577"/>
            <a:ext cx="1614464" cy="258128"/>
          </a:xfrm>
          <a:prstGeom prst="round2SameRect">
            <a:avLst/>
          </a:prstGeom>
          <a:solidFill>
            <a:srgbClr val="BCCF00"/>
          </a:solidFill>
          <a:ln>
            <a:noFill/>
          </a:ln>
          <a:effectLst/>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prstClr val="black"/>
                </a:solidFill>
                <a:effectLst/>
                <a:uLnTx/>
                <a:uFillTx/>
                <a:latin typeface="+mj-lt"/>
                <a:ea typeface="+mn-ea"/>
                <a:cs typeface="+mn-cs"/>
              </a:rPr>
              <a:t>Mathématiques</a:t>
            </a:r>
          </a:p>
        </p:txBody>
      </p:sp>
      <p:sp>
        <p:nvSpPr>
          <p:cNvPr id="57" name="Rectangle à coins arrondis 56"/>
          <p:cNvSpPr/>
          <p:nvPr/>
        </p:nvSpPr>
        <p:spPr>
          <a:xfrm>
            <a:off x="225416" y="2727499"/>
            <a:ext cx="6056395" cy="1712053"/>
          </a:xfrm>
          <a:prstGeom prst="roundRect">
            <a:avLst/>
          </a:prstGeom>
          <a:noFill/>
          <a:ln w="19050">
            <a:solidFill>
              <a:srgbClr val="BC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a:off x="797505" y="3501008"/>
            <a:ext cx="1046930" cy="31572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21</a:t>
            </a:r>
          </a:p>
        </p:txBody>
      </p:sp>
      <p:sp>
        <p:nvSpPr>
          <p:cNvPr id="59" name="Rectangle à coins arrondis 58"/>
          <p:cNvSpPr/>
          <p:nvPr/>
        </p:nvSpPr>
        <p:spPr>
          <a:xfrm>
            <a:off x="536402" y="3558428"/>
            <a:ext cx="447749" cy="200885"/>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5</a:t>
            </a:r>
            <a:r>
              <a:rPr kumimoji="0" lang="fr-FR" sz="1000" b="0" i="0" u="none" strike="noStrike" kern="0" cap="none" spc="0" normalizeH="0" baseline="30000" noProof="0" dirty="0">
                <a:ln>
                  <a:noFill/>
                </a:ln>
                <a:solidFill>
                  <a:prstClr val="black"/>
                </a:solidFill>
                <a:effectLst/>
                <a:uLnTx/>
                <a:uFillTx/>
                <a:latin typeface="+mj-lt"/>
                <a:ea typeface="+mn-ea"/>
                <a:cs typeface="+mn-cs"/>
              </a:rPr>
              <a:t>e</a:t>
            </a:r>
            <a:r>
              <a:rPr kumimoji="0" lang="fr-FR" sz="1000" b="0" i="0" u="none" strike="noStrike" kern="0" cap="none" spc="0" normalizeH="0" baseline="0" noProof="0" dirty="0">
                <a:ln>
                  <a:noFill/>
                </a:ln>
                <a:solidFill>
                  <a:prstClr val="black"/>
                </a:solidFill>
                <a:effectLst/>
                <a:uLnTx/>
                <a:uFillTx/>
                <a:latin typeface="+mj-lt"/>
                <a:ea typeface="+mn-ea"/>
                <a:cs typeface="+mn-cs"/>
              </a:rPr>
              <a:t> B</a:t>
            </a:r>
          </a:p>
        </p:txBody>
      </p:sp>
      <p:sp>
        <p:nvSpPr>
          <p:cNvPr id="60" name="Rectangle 59"/>
          <p:cNvSpPr/>
          <p:nvPr/>
        </p:nvSpPr>
        <p:spPr>
          <a:xfrm>
            <a:off x="815765" y="3921592"/>
            <a:ext cx="1013036" cy="322350"/>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21</a:t>
            </a:r>
          </a:p>
        </p:txBody>
      </p:sp>
      <p:sp>
        <p:nvSpPr>
          <p:cNvPr id="61" name="Rectangle à coins arrondis 60"/>
          <p:cNvSpPr/>
          <p:nvPr/>
        </p:nvSpPr>
        <p:spPr>
          <a:xfrm>
            <a:off x="554662" y="3979012"/>
            <a:ext cx="447749" cy="200885"/>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5</a:t>
            </a:r>
            <a:r>
              <a:rPr kumimoji="0" lang="fr-FR" sz="1000" b="0" i="0" u="none" strike="noStrike" kern="0" cap="none" spc="0" normalizeH="0" baseline="30000" noProof="0" dirty="0">
                <a:ln>
                  <a:noFill/>
                </a:ln>
                <a:solidFill>
                  <a:prstClr val="black"/>
                </a:solidFill>
                <a:effectLst/>
                <a:uLnTx/>
                <a:uFillTx/>
                <a:latin typeface="+mj-lt"/>
                <a:ea typeface="+mn-ea"/>
                <a:cs typeface="+mn-cs"/>
              </a:rPr>
              <a:t>e</a:t>
            </a:r>
            <a:r>
              <a:rPr kumimoji="0" lang="fr-FR" sz="1000" b="0" i="0" u="none" strike="noStrike" kern="0" cap="none" spc="0" normalizeH="0" baseline="0" noProof="0" dirty="0">
                <a:ln>
                  <a:noFill/>
                </a:ln>
                <a:solidFill>
                  <a:prstClr val="black"/>
                </a:solidFill>
                <a:effectLst/>
                <a:uLnTx/>
                <a:uFillTx/>
                <a:latin typeface="+mj-lt"/>
                <a:ea typeface="+mn-ea"/>
                <a:cs typeface="+mn-cs"/>
              </a:rPr>
              <a:t> C</a:t>
            </a:r>
          </a:p>
        </p:txBody>
      </p:sp>
      <p:sp>
        <p:nvSpPr>
          <p:cNvPr id="62" name="Rectangle 61"/>
          <p:cNvSpPr/>
          <p:nvPr/>
        </p:nvSpPr>
        <p:spPr>
          <a:xfrm>
            <a:off x="805063" y="3080425"/>
            <a:ext cx="1021122" cy="311162"/>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21</a:t>
            </a:r>
          </a:p>
        </p:txBody>
      </p:sp>
      <p:sp>
        <p:nvSpPr>
          <p:cNvPr id="63" name="Rectangle à coins arrondis 62"/>
          <p:cNvSpPr/>
          <p:nvPr/>
        </p:nvSpPr>
        <p:spPr>
          <a:xfrm>
            <a:off x="543960" y="3137844"/>
            <a:ext cx="447749" cy="200885"/>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5</a:t>
            </a:r>
            <a:r>
              <a:rPr kumimoji="0" lang="fr-FR" sz="1000" b="0" i="0" u="none" strike="noStrike" kern="0" cap="none" spc="0" normalizeH="0" baseline="30000" noProof="0" dirty="0">
                <a:ln>
                  <a:noFill/>
                </a:ln>
                <a:solidFill>
                  <a:prstClr val="black"/>
                </a:solidFill>
                <a:effectLst/>
                <a:uLnTx/>
                <a:uFillTx/>
                <a:latin typeface="+mj-lt"/>
                <a:ea typeface="+mn-ea"/>
                <a:cs typeface="+mn-cs"/>
              </a:rPr>
              <a:t>e</a:t>
            </a:r>
            <a:r>
              <a:rPr kumimoji="0" lang="fr-FR" sz="1000" b="0" i="0" u="none" strike="noStrike" kern="0" cap="none" spc="0" normalizeH="0" baseline="0" noProof="0" dirty="0">
                <a:ln>
                  <a:noFill/>
                </a:ln>
                <a:solidFill>
                  <a:prstClr val="black"/>
                </a:solidFill>
                <a:effectLst/>
                <a:uLnTx/>
                <a:uFillTx/>
                <a:latin typeface="+mj-lt"/>
                <a:ea typeface="+mn-ea"/>
                <a:cs typeface="+mn-cs"/>
              </a:rPr>
              <a:t> A</a:t>
            </a:r>
          </a:p>
        </p:txBody>
      </p:sp>
      <p:sp>
        <p:nvSpPr>
          <p:cNvPr id="64" name="Accolade fermante 63"/>
          <p:cNvSpPr/>
          <p:nvPr/>
        </p:nvSpPr>
        <p:spPr>
          <a:xfrm>
            <a:off x="1940380" y="3152710"/>
            <a:ext cx="223934" cy="1039391"/>
          </a:xfrm>
          <a:prstGeom prst="righ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3" name="Ellipse 92"/>
          <p:cNvSpPr/>
          <p:nvPr/>
        </p:nvSpPr>
        <p:spPr>
          <a:xfrm>
            <a:off x="5202287" y="5237280"/>
            <a:ext cx="821522" cy="467431"/>
          </a:xfrm>
          <a:prstGeom prst="ellipse">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prstClr val="white"/>
                </a:solidFill>
                <a:effectLst/>
                <a:uLnTx/>
                <a:uFillTx/>
                <a:latin typeface="+mj-lt"/>
                <a:ea typeface="+mn-ea"/>
                <a:cs typeface="+mn-cs"/>
              </a:rPr>
              <a:t>Aucun</a:t>
            </a:r>
          </a:p>
        </p:txBody>
      </p:sp>
      <p:sp>
        <p:nvSpPr>
          <p:cNvPr id="98" name="Accolade fermante 97"/>
          <p:cNvSpPr/>
          <p:nvPr/>
        </p:nvSpPr>
        <p:spPr>
          <a:xfrm>
            <a:off x="4943638" y="4805387"/>
            <a:ext cx="149475" cy="1273061"/>
          </a:xfrm>
          <a:prstGeom prst="righ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9" name="ZoneTexte 98"/>
          <p:cNvSpPr txBox="1"/>
          <p:nvPr/>
        </p:nvSpPr>
        <p:spPr>
          <a:xfrm>
            <a:off x="594914" y="4581128"/>
            <a:ext cx="1614464" cy="258128"/>
          </a:xfrm>
          <a:prstGeom prst="round2SameRect">
            <a:avLst/>
          </a:prstGeom>
          <a:solidFill>
            <a:srgbClr val="BCCF00"/>
          </a:solidFill>
          <a:ln>
            <a:noFill/>
          </a:ln>
          <a:effectLst/>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prstClr val="black"/>
                </a:solidFill>
                <a:effectLst/>
                <a:uLnTx/>
                <a:uFillTx/>
                <a:latin typeface="+mj-lt"/>
                <a:ea typeface="+mn-ea"/>
                <a:cs typeface="+mn-cs"/>
              </a:rPr>
              <a:t>Français</a:t>
            </a:r>
          </a:p>
        </p:txBody>
      </p:sp>
      <p:sp>
        <p:nvSpPr>
          <p:cNvPr id="100" name="Rectangle à coins arrondis 99"/>
          <p:cNvSpPr/>
          <p:nvPr/>
        </p:nvSpPr>
        <p:spPr>
          <a:xfrm>
            <a:off x="251520" y="4626050"/>
            <a:ext cx="6056395" cy="1638052"/>
          </a:xfrm>
          <a:prstGeom prst="roundRect">
            <a:avLst/>
          </a:prstGeom>
          <a:noFill/>
          <a:ln w="19050">
            <a:solidFill>
              <a:srgbClr val="BC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Rectangle 100"/>
          <p:cNvSpPr/>
          <p:nvPr/>
        </p:nvSpPr>
        <p:spPr>
          <a:xfrm>
            <a:off x="823609" y="5399559"/>
            <a:ext cx="1046930" cy="31572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21</a:t>
            </a:r>
          </a:p>
        </p:txBody>
      </p:sp>
      <p:sp>
        <p:nvSpPr>
          <p:cNvPr id="102" name="Rectangle à coins arrondis 101"/>
          <p:cNvSpPr/>
          <p:nvPr/>
        </p:nvSpPr>
        <p:spPr>
          <a:xfrm>
            <a:off x="562506" y="5456979"/>
            <a:ext cx="447749" cy="200885"/>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5</a:t>
            </a:r>
            <a:r>
              <a:rPr kumimoji="0" lang="fr-FR" sz="1000" b="0" i="0" u="none" strike="noStrike" kern="0" cap="none" spc="0" normalizeH="0" baseline="30000" noProof="0" dirty="0">
                <a:ln>
                  <a:noFill/>
                </a:ln>
                <a:solidFill>
                  <a:prstClr val="black"/>
                </a:solidFill>
                <a:effectLst/>
                <a:uLnTx/>
                <a:uFillTx/>
                <a:latin typeface="+mj-lt"/>
                <a:ea typeface="+mn-ea"/>
                <a:cs typeface="+mn-cs"/>
              </a:rPr>
              <a:t>e</a:t>
            </a:r>
            <a:r>
              <a:rPr kumimoji="0" lang="fr-FR" sz="1000" b="0" i="0" u="none" strike="noStrike" kern="0" cap="none" spc="0" normalizeH="0" baseline="0" noProof="0" dirty="0">
                <a:ln>
                  <a:noFill/>
                </a:ln>
                <a:solidFill>
                  <a:prstClr val="black"/>
                </a:solidFill>
                <a:effectLst/>
                <a:uLnTx/>
                <a:uFillTx/>
                <a:latin typeface="+mj-lt"/>
                <a:ea typeface="+mn-ea"/>
                <a:cs typeface="+mn-cs"/>
              </a:rPr>
              <a:t> B</a:t>
            </a:r>
          </a:p>
        </p:txBody>
      </p:sp>
      <p:sp>
        <p:nvSpPr>
          <p:cNvPr id="103" name="Rectangle 102"/>
          <p:cNvSpPr/>
          <p:nvPr/>
        </p:nvSpPr>
        <p:spPr>
          <a:xfrm>
            <a:off x="841869" y="5820143"/>
            <a:ext cx="1013036" cy="322350"/>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21</a:t>
            </a:r>
          </a:p>
        </p:txBody>
      </p:sp>
      <p:sp>
        <p:nvSpPr>
          <p:cNvPr id="104" name="Rectangle à coins arrondis 103"/>
          <p:cNvSpPr/>
          <p:nvPr/>
        </p:nvSpPr>
        <p:spPr>
          <a:xfrm>
            <a:off x="580766" y="5877563"/>
            <a:ext cx="447749" cy="200885"/>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5</a:t>
            </a:r>
            <a:r>
              <a:rPr kumimoji="0" lang="fr-FR" sz="1000" b="0" i="0" u="none" strike="noStrike" kern="0" cap="none" spc="0" normalizeH="0" baseline="30000" noProof="0" dirty="0">
                <a:ln>
                  <a:noFill/>
                </a:ln>
                <a:solidFill>
                  <a:prstClr val="black"/>
                </a:solidFill>
                <a:effectLst/>
                <a:uLnTx/>
                <a:uFillTx/>
                <a:latin typeface="+mj-lt"/>
                <a:ea typeface="+mn-ea"/>
                <a:cs typeface="+mn-cs"/>
              </a:rPr>
              <a:t>e</a:t>
            </a:r>
            <a:r>
              <a:rPr kumimoji="0" lang="fr-FR" sz="1000" b="0" i="0" u="none" strike="noStrike" kern="0" cap="none" spc="0" normalizeH="0" baseline="0" noProof="0" dirty="0">
                <a:ln>
                  <a:noFill/>
                </a:ln>
                <a:solidFill>
                  <a:prstClr val="black"/>
                </a:solidFill>
                <a:effectLst/>
                <a:uLnTx/>
                <a:uFillTx/>
                <a:latin typeface="+mj-lt"/>
                <a:ea typeface="+mn-ea"/>
                <a:cs typeface="+mn-cs"/>
              </a:rPr>
              <a:t> C</a:t>
            </a:r>
          </a:p>
        </p:txBody>
      </p:sp>
      <p:sp>
        <p:nvSpPr>
          <p:cNvPr id="105" name="Rectangle 104"/>
          <p:cNvSpPr/>
          <p:nvPr/>
        </p:nvSpPr>
        <p:spPr>
          <a:xfrm>
            <a:off x="831167" y="4978976"/>
            <a:ext cx="1021122" cy="311162"/>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21</a:t>
            </a:r>
          </a:p>
        </p:txBody>
      </p:sp>
      <p:sp>
        <p:nvSpPr>
          <p:cNvPr id="106" name="Rectangle à coins arrondis 105"/>
          <p:cNvSpPr/>
          <p:nvPr/>
        </p:nvSpPr>
        <p:spPr>
          <a:xfrm>
            <a:off x="570064" y="5036395"/>
            <a:ext cx="447749" cy="200885"/>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5</a:t>
            </a:r>
            <a:r>
              <a:rPr kumimoji="0" lang="fr-FR" sz="1000" b="0" i="0" u="none" strike="noStrike" kern="0" cap="none" spc="0" normalizeH="0" baseline="30000" noProof="0" dirty="0">
                <a:ln>
                  <a:noFill/>
                </a:ln>
                <a:solidFill>
                  <a:prstClr val="black"/>
                </a:solidFill>
                <a:effectLst/>
                <a:uLnTx/>
                <a:uFillTx/>
                <a:latin typeface="+mj-lt"/>
                <a:ea typeface="+mn-ea"/>
                <a:cs typeface="+mn-cs"/>
              </a:rPr>
              <a:t>e</a:t>
            </a:r>
            <a:r>
              <a:rPr kumimoji="0" lang="fr-FR" sz="1000" b="0" i="0" u="none" strike="noStrike" kern="0" cap="none" spc="0" normalizeH="0" baseline="0" noProof="0" dirty="0">
                <a:ln>
                  <a:noFill/>
                </a:ln>
                <a:solidFill>
                  <a:prstClr val="black"/>
                </a:solidFill>
                <a:effectLst/>
                <a:uLnTx/>
                <a:uFillTx/>
                <a:latin typeface="+mj-lt"/>
                <a:ea typeface="+mn-ea"/>
                <a:cs typeface="+mn-cs"/>
              </a:rPr>
              <a:t> A</a:t>
            </a:r>
          </a:p>
        </p:txBody>
      </p:sp>
      <p:sp>
        <p:nvSpPr>
          <p:cNvPr id="107" name="Accolade fermante 106"/>
          <p:cNvSpPr/>
          <p:nvPr/>
        </p:nvSpPr>
        <p:spPr>
          <a:xfrm>
            <a:off x="1966484" y="5051261"/>
            <a:ext cx="223934" cy="1039391"/>
          </a:xfrm>
          <a:prstGeom prst="righ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117" name="Groupe 116"/>
          <p:cNvGrpSpPr/>
          <p:nvPr/>
        </p:nvGrpSpPr>
        <p:grpSpPr>
          <a:xfrm>
            <a:off x="2646357" y="3190784"/>
            <a:ext cx="2141365" cy="288200"/>
            <a:chOff x="3857775" y="2153456"/>
            <a:chExt cx="1981534" cy="276398"/>
          </a:xfrm>
        </p:grpSpPr>
        <p:sp>
          <p:nvSpPr>
            <p:cNvPr id="118" name="Rectangle 117"/>
            <p:cNvSpPr/>
            <p:nvPr/>
          </p:nvSpPr>
          <p:spPr>
            <a:xfrm>
              <a:off x="4047375" y="2224651"/>
              <a:ext cx="1791934" cy="20520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15</a:t>
              </a:r>
            </a:p>
          </p:txBody>
        </p:sp>
        <p:sp>
          <p:nvSpPr>
            <p:cNvPr id="119" name="Rectangle à coins arrondis 118"/>
            <p:cNvSpPr/>
            <p:nvPr/>
          </p:nvSpPr>
          <p:spPr>
            <a:xfrm>
              <a:off x="3857775" y="2153456"/>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2</a:t>
              </a:r>
            </a:p>
          </p:txBody>
        </p:sp>
      </p:grpSp>
      <p:grpSp>
        <p:nvGrpSpPr>
          <p:cNvPr id="120" name="Groupe 119"/>
          <p:cNvGrpSpPr/>
          <p:nvPr/>
        </p:nvGrpSpPr>
        <p:grpSpPr>
          <a:xfrm>
            <a:off x="2659313" y="3583361"/>
            <a:ext cx="2141365" cy="288200"/>
            <a:chOff x="3857775" y="2153456"/>
            <a:chExt cx="1981534" cy="276398"/>
          </a:xfrm>
        </p:grpSpPr>
        <p:sp>
          <p:nvSpPr>
            <p:cNvPr id="121" name="Rectangle 120"/>
            <p:cNvSpPr/>
            <p:nvPr/>
          </p:nvSpPr>
          <p:spPr>
            <a:xfrm>
              <a:off x="4047375" y="2224651"/>
              <a:ext cx="1791934" cy="20520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17</a:t>
              </a:r>
            </a:p>
          </p:txBody>
        </p:sp>
        <p:sp>
          <p:nvSpPr>
            <p:cNvPr id="122" name="Rectangle à coins arrondis 121"/>
            <p:cNvSpPr/>
            <p:nvPr/>
          </p:nvSpPr>
          <p:spPr>
            <a:xfrm>
              <a:off x="3857775" y="2153456"/>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3</a:t>
              </a:r>
            </a:p>
          </p:txBody>
        </p:sp>
      </p:grpSp>
      <p:grpSp>
        <p:nvGrpSpPr>
          <p:cNvPr id="123" name="Groupe 122"/>
          <p:cNvGrpSpPr/>
          <p:nvPr/>
        </p:nvGrpSpPr>
        <p:grpSpPr>
          <a:xfrm>
            <a:off x="2678169" y="3969905"/>
            <a:ext cx="2141365" cy="288200"/>
            <a:chOff x="3857775" y="2153456"/>
            <a:chExt cx="1981534" cy="276398"/>
          </a:xfrm>
        </p:grpSpPr>
        <p:sp>
          <p:nvSpPr>
            <p:cNvPr id="124" name="Rectangle 123"/>
            <p:cNvSpPr/>
            <p:nvPr/>
          </p:nvSpPr>
          <p:spPr>
            <a:xfrm>
              <a:off x="4047375" y="2224651"/>
              <a:ext cx="1791934" cy="20520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16</a:t>
              </a:r>
            </a:p>
          </p:txBody>
        </p:sp>
        <p:sp>
          <p:nvSpPr>
            <p:cNvPr id="125" name="Rectangle à coins arrondis 124"/>
            <p:cNvSpPr/>
            <p:nvPr/>
          </p:nvSpPr>
          <p:spPr>
            <a:xfrm>
              <a:off x="3857775" y="2153456"/>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4</a:t>
              </a:r>
            </a:p>
          </p:txBody>
        </p:sp>
      </p:grpSp>
      <p:sp>
        <p:nvSpPr>
          <p:cNvPr id="126" name="Rectangle 125"/>
          <p:cNvSpPr/>
          <p:nvPr/>
        </p:nvSpPr>
        <p:spPr>
          <a:xfrm rot="16200000">
            <a:off x="1811907" y="5398746"/>
            <a:ext cx="1240058" cy="317348"/>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UN SEUL ALIGNEMENT</a:t>
            </a:r>
          </a:p>
        </p:txBody>
      </p:sp>
      <p:grpSp>
        <p:nvGrpSpPr>
          <p:cNvPr id="127" name="Groupe 126"/>
          <p:cNvGrpSpPr/>
          <p:nvPr/>
        </p:nvGrpSpPr>
        <p:grpSpPr>
          <a:xfrm>
            <a:off x="2743479" y="5041154"/>
            <a:ext cx="2141365" cy="288200"/>
            <a:chOff x="3857775" y="2153456"/>
            <a:chExt cx="1981534" cy="276398"/>
          </a:xfrm>
        </p:grpSpPr>
        <p:sp>
          <p:nvSpPr>
            <p:cNvPr id="128" name="Rectangle 127"/>
            <p:cNvSpPr/>
            <p:nvPr/>
          </p:nvSpPr>
          <p:spPr>
            <a:xfrm>
              <a:off x="4047375" y="2224651"/>
              <a:ext cx="1791934" cy="20520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15</a:t>
              </a:r>
            </a:p>
          </p:txBody>
        </p:sp>
        <p:sp>
          <p:nvSpPr>
            <p:cNvPr id="129" name="Rectangle à coins arrondis 128"/>
            <p:cNvSpPr/>
            <p:nvPr/>
          </p:nvSpPr>
          <p:spPr>
            <a:xfrm>
              <a:off x="3857775" y="2153456"/>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1</a:t>
              </a:r>
            </a:p>
          </p:txBody>
        </p:sp>
      </p:grpSp>
      <p:grpSp>
        <p:nvGrpSpPr>
          <p:cNvPr id="130" name="Groupe 129"/>
          <p:cNvGrpSpPr/>
          <p:nvPr/>
        </p:nvGrpSpPr>
        <p:grpSpPr>
          <a:xfrm>
            <a:off x="2745534" y="5393022"/>
            <a:ext cx="2141365" cy="288200"/>
            <a:chOff x="3857775" y="2153456"/>
            <a:chExt cx="1981534" cy="276398"/>
          </a:xfrm>
        </p:grpSpPr>
        <p:sp>
          <p:nvSpPr>
            <p:cNvPr id="131" name="Rectangle 130"/>
            <p:cNvSpPr/>
            <p:nvPr/>
          </p:nvSpPr>
          <p:spPr>
            <a:xfrm>
              <a:off x="4047375" y="2224651"/>
              <a:ext cx="1791934" cy="20520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22</a:t>
              </a:r>
            </a:p>
          </p:txBody>
        </p:sp>
        <p:sp>
          <p:nvSpPr>
            <p:cNvPr id="132" name="Rectangle à coins arrondis 131"/>
            <p:cNvSpPr/>
            <p:nvPr/>
          </p:nvSpPr>
          <p:spPr>
            <a:xfrm>
              <a:off x="3857775" y="2153456"/>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2</a:t>
              </a:r>
            </a:p>
          </p:txBody>
        </p:sp>
      </p:grpSp>
      <p:grpSp>
        <p:nvGrpSpPr>
          <p:cNvPr id="133" name="Groupe 132"/>
          <p:cNvGrpSpPr/>
          <p:nvPr/>
        </p:nvGrpSpPr>
        <p:grpSpPr>
          <a:xfrm>
            <a:off x="2758490" y="5785599"/>
            <a:ext cx="2141365" cy="288200"/>
            <a:chOff x="3857775" y="2153456"/>
            <a:chExt cx="1981534" cy="276398"/>
          </a:xfrm>
        </p:grpSpPr>
        <p:sp>
          <p:nvSpPr>
            <p:cNvPr id="134" name="Rectangle 133"/>
            <p:cNvSpPr/>
            <p:nvPr/>
          </p:nvSpPr>
          <p:spPr>
            <a:xfrm>
              <a:off x="4047375" y="2224651"/>
              <a:ext cx="1791934" cy="20520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26</a:t>
              </a:r>
            </a:p>
          </p:txBody>
        </p:sp>
        <p:sp>
          <p:nvSpPr>
            <p:cNvPr id="135" name="Rectangle à coins arrondis 134"/>
            <p:cNvSpPr/>
            <p:nvPr/>
          </p:nvSpPr>
          <p:spPr>
            <a:xfrm>
              <a:off x="3857775" y="2153456"/>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3</a:t>
              </a:r>
            </a:p>
          </p:txBody>
        </p:sp>
      </p:grpSp>
    </p:spTree>
    <p:extLst>
      <p:ext uri="{BB962C8B-B14F-4D97-AF65-F5344CB8AC3E}">
        <p14:creationId xmlns:p14="http://schemas.microsoft.com/office/powerpoint/2010/main" val="54774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57F1E4F-1CFF-5643-939E-217C01CDF565}" type="slidenum">
              <a:rPr lang="en-US" smtClean="0"/>
              <a:pPr/>
              <a:t>3</a:t>
            </a:fld>
            <a:endParaRPr lang="en-US" dirty="0"/>
          </a:p>
        </p:txBody>
      </p:sp>
      <p:sp>
        <p:nvSpPr>
          <p:cNvPr id="7" name="Titre 1"/>
          <p:cNvSpPr txBox="1">
            <a:spLocks/>
          </p:cNvSpPr>
          <p:nvPr/>
        </p:nvSpPr>
        <p:spPr>
          <a:xfrm>
            <a:off x="1043608" y="6021288"/>
            <a:ext cx="6686858" cy="504056"/>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1400" b="1" i="1" dirty="0">
                <a:solidFill>
                  <a:srgbClr val="002060"/>
                </a:solidFill>
                <a:latin typeface="+mn-lt"/>
                <a:cs typeface="Arial" panose="020B0604020202020204" pitchFamily="34" charset="0"/>
              </a:rPr>
              <a:t>→</a:t>
            </a:r>
            <a:r>
              <a:rPr lang="fr-FR" sz="1400" b="1" i="1" dirty="0">
                <a:solidFill>
                  <a:srgbClr val="002060"/>
                </a:solidFill>
                <a:latin typeface="+mn-lt"/>
              </a:rPr>
              <a:t> Un collège au défi de l’hétérogénéité des élèves</a:t>
            </a:r>
          </a:p>
        </p:txBody>
      </p:sp>
      <p:sp>
        <p:nvSpPr>
          <p:cNvPr id="5" name="Titre 1">
            <a:extLst>
              <a:ext uri="{FF2B5EF4-FFF2-40B4-BE49-F238E27FC236}">
                <a16:creationId xmlns:a16="http://schemas.microsoft.com/office/drawing/2014/main" id="{1FE325A2-237D-D0F9-7F8E-A575C4E81AD9}"/>
              </a:ext>
            </a:extLst>
          </p:cNvPr>
          <p:cNvSpPr txBox="1">
            <a:spLocks/>
          </p:cNvSpPr>
          <p:nvPr/>
        </p:nvSpPr>
        <p:spPr>
          <a:xfrm>
            <a:off x="3383868" y="836712"/>
            <a:ext cx="1872208" cy="446219"/>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j-lt"/>
              </a:rPr>
              <a:t>Le constat</a:t>
            </a:r>
          </a:p>
        </p:txBody>
      </p:sp>
      <p:pic>
        <p:nvPicPr>
          <p:cNvPr id="9" name="Image 8">
            <a:extLst>
              <a:ext uri="{FF2B5EF4-FFF2-40B4-BE49-F238E27FC236}">
                <a16:creationId xmlns:a16="http://schemas.microsoft.com/office/drawing/2014/main" id="{989D9BD5-78EA-994C-A16F-A154B5BC17E9}"/>
              </a:ext>
            </a:extLst>
          </p:cNvPr>
          <p:cNvPicPr>
            <a:picLocks noChangeAspect="1"/>
          </p:cNvPicPr>
          <p:nvPr/>
        </p:nvPicPr>
        <p:blipFill>
          <a:blip r:embed="rId2"/>
          <a:stretch>
            <a:fillRect/>
          </a:stretch>
        </p:blipFill>
        <p:spPr>
          <a:xfrm>
            <a:off x="1026007" y="1260822"/>
            <a:ext cx="6995379" cy="4784522"/>
          </a:xfrm>
          <a:prstGeom prst="rect">
            <a:avLst/>
          </a:prstGeom>
        </p:spPr>
      </p:pic>
    </p:spTree>
    <p:extLst>
      <p:ext uri="{BB962C8B-B14F-4D97-AF65-F5344CB8AC3E}">
        <p14:creationId xmlns:p14="http://schemas.microsoft.com/office/powerpoint/2010/main" val="2478753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330249" y="836712"/>
            <a:ext cx="6483502" cy="393361"/>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j-lt"/>
              </a:rPr>
              <a:t>8 groupes en mathématiques </a:t>
            </a:r>
            <a:br>
              <a:rPr lang="fr-FR" sz="2500" b="1" dirty="0">
                <a:solidFill>
                  <a:srgbClr val="002060"/>
                </a:solidFill>
                <a:latin typeface="+mj-lt"/>
              </a:rPr>
            </a:br>
            <a:r>
              <a:rPr lang="fr-FR" sz="2500" b="1" dirty="0">
                <a:solidFill>
                  <a:srgbClr val="002060"/>
                </a:solidFill>
                <a:latin typeface="+mj-lt"/>
              </a:rPr>
              <a:t>sur 2 alignements pour 6 classes de 6</a:t>
            </a:r>
            <a:r>
              <a:rPr lang="fr-FR" sz="2500" b="1" baseline="30000" dirty="0">
                <a:solidFill>
                  <a:srgbClr val="002060"/>
                </a:solidFill>
                <a:latin typeface="+mj-lt"/>
              </a:rPr>
              <a:t>e</a:t>
            </a:r>
            <a:endParaRPr lang="fr-FR" sz="2500" b="1" dirty="0">
              <a:solidFill>
                <a:srgbClr val="002060"/>
              </a:solidFill>
              <a:latin typeface="+mj-lt"/>
            </a:endParaRPr>
          </a:p>
        </p:txBody>
      </p:sp>
      <p:sp>
        <p:nvSpPr>
          <p:cNvPr id="7" name="Espace réservé du numéro de diapositive 4">
            <a:extLst>
              <a:ext uri="{FF2B5EF4-FFF2-40B4-BE49-F238E27FC236}">
                <a16:creationId xmlns:a16="http://schemas.microsoft.com/office/drawing/2014/main" id="{6CD64626-6732-E7AC-BB49-C97EB8E336FA}"/>
              </a:ext>
            </a:extLst>
          </p:cNvPr>
          <p:cNvSpPr>
            <a:spLocks noGrp="1"/>
          </p:cNvSpPr>
          <p:nvPr>
            <p:ph type="sldNum" sz="quarter" idx="12"/>
          </p:nvPr>
        </p:nvSpPr>
        <p:spPr>
          <a:xfrm>
            <a:off x="6281811" y="6358558"/>
            <a:ext cx="1350000" cy="4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0" i="0" u="none" strike="noStrike" kern="1200" cap="none" spc="0" normalizeH="0" baseline="0" noProof="0" smtClean="0">
                <a:ln>
                  <a:noFill/>
                </a:ln>
                <a:solidFill>
                  <a:srgbClr val="000000"/>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750" b="0" i="0" u="none" strike="noStrike" kern="1200" cap="none" spc="0" normalizeH="0" baseline="0" noProof="0" dirty="0">
              <a:ln>
                <a:noFill/>
              </a:ln>
              <a:solidFill>
                <a:srgbClr val="000000"/>
              </a:solidFill>
              <a:effectLst/>
              <a:uLnTx/>
              <a:uFillTx/>
              <a:latin typeface="+mj-lt"/>
              <a:ea typeface="+mn-ea"/>
              <a:cs typeface="+mn-cs"/>
            </a:endParaRPr>
          </a:p>
        </p:txBody>
      </p:sp>
      <p:sp>
        <p:nvSpPr>
          <p:cNvPr id="8" name="Titre 1"/>
          <p:cNvSpPr txBox="1">
            <a:spLocks/>
          </p:cNvSpPr>
          <p:nvPr/>
        </p:nvSpPr>
        <p:spPr>
          <a:xfrm>
            <a:off x="395536" y="1808361"/>
            <a:ext cx="6843768" cy="54051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200" b="1" dirty="0">
                <a:solidFill>
                  <a:srgbClr val="0E2579"/>
                </a:solidFill>
              </a:rPr>
              <a:t>Contexte : </a:t>
            </a:r>
            <a:r>
              <a:rPr lang="fr-FR" sz="1200" b="1" dirty="0"/>
              <a:t>collège taille importante, 168 élèves en 6</a:t>
            </a:r>
            <a:r>
              <a:rPr lang="fr-FR" sz="1200" b="1" baseline="30000" dirty="0"/>
              <a:t>e</a:t>
            </a:r>
            <a:r>
              <a:rPr lang="fr-FR" sz="1200" b="1" dirty="0"/>
              <a:t> répartis en 6 divisions (cas réel).</a:t>
            </a:r>
          </a:p>
        </p:txBody>
      </p:sp>
      <p:sp>
        <p:nvSpPr>
          <p:cNvPr id="68" name="Ellipse 67"/>
          <p:cNvSpPr/>
          <p:nvPr/>
        </p:nvSpPr>
        <p:spPr>
          <a:xfrm>
            <a:off x="5225533" y="3469675"/>
            <a:ext cx="821522" cy="467431"/>
          </a:xfrm>
          <a:prstGeom prst="ellipse">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prstClr val="white"/>
                </a:solidFill>
                <a:effectLst/>
                <a:uLnTx/>
                <a:uFillTx/>
                <a:latin typeface="+mj-lt"/>
                <a:ea typeface="+mn-ea"/>
                <a:cs typeface="+mn-cs"/>
              </a:rPr>
              <a:t>+ 4,5 h</a:t>
            </a:r>
          </a:p>
        </p:txBody>
      </p:sp>
      <p:sp>
        <p:nvSpPr>
          <p:cNvPr id="75" name="ZoneTexte 74"/>
          <p:cNvSpPr txBox="1"/>
          <p:nvPr/>
        </p:nvSpPr>
        <p:spPr>
          <a:xfrm>
            <a:off x="609220" y="2412110"/>
            <a:ext cx="1574418" cy="246221"/>
          </a:xfrm>
          <a:prstGeom prst="rect">
            <a:avLst/>
          </a:prstGeom>
          <a:noFill/>
        </p:spPr>
        <p:txBody>
          <a:bodyPr wrap="square" rtlCol="0">
            <a:spAutoFit/>
          </a:bodyPr>
          <a:lstStyle/>
          <a:p>
            <a:pPr algn="ctr" defTabSz="685800"/>
            <a:r>
              <a:rPr lang="fr-FR" sz="1000" b="1" dirty="0">
                <a:solidFill>
                  <a:prstClr val="black"/>
                </a:solidFill>
                <a:latin typeface="+mj-lt"/>
              </a:rPr>
              <a:t>Effectif des divisions</a:t>
            </a:r>
          </a:p>
        </p:txBody>
      </p:sp>
      <p:sp>
        <p:nvSpPr>
          <p:cNvPr id="76" name="ZoneTexte 75"/>
          <p:cNvSpPr txBox="1"/>
          <p:nvPr/>
        </p:nvSpPr>
        <p:spPr>
          <a:xfrm>
            <a:off x="3021746" y="2374546"/>
            <a:ext cx="1792949" cy="400110"/>
          </a:xfrm>
          <a:prstGeom prst="rect">
            <a:avLst/>
          </a:prstGeom>
          <a:noFill/>
        </p:spPr>
        <p:txBody>
          <a:bodyPr wrap="square" rtlCol="0">
            <a:spAutoFit/>
          </a:bodyPr>
          <a:lstStyle/>
          <a:p>
            <a:pPr algn="ctr" defTabSz="685800"/>
            <a:r>
              <a:rPr lang="fr-FR" sz="1000" b="1" dirty="0">
                <a:solidFill>
                  <a:prstClr val="black"/>
                </a:solidFill>
                <a:latin typeface="+mj-lt"/>
              </a:rPr>
              <a:t>Effectif et composition des groupes</a:t>
            </a:r>
          </a:p>
        </p:txBody>
      </p:sp>
      <p:sp>
        <p:nvSpPr>
          <p:cNvPr id="77" name="ZoneTexte 76"/>
          <p:cNvSpPr txBox="1"/>
          <p:nvPr/>
        </p:nvSpPr>
        <p:spPr>
          <a:xfrm>
            <a:off x="5004048" y="2423974"/>
            <a:ext cx="1340724" cy="246221"/>
          </a:xfrm>
          <a:prstGeom prst="rect">
            <a:avLst/>
          </a:prstGeom>
          <a:noFill/>
        </p:spPr>
        <p:txBody>
          <a:bodyPr wrap="square" rtlCol="0">
            <a:spAutoFit/>
          </a:bodyPr>
          <a:lstStyle/>
          <a:p>
            <a:pPr algn="ctr" defTabSz="685800"/>
            <a:r>
              <a:rPr lang="fr-FR" sz="1000" b="1" dirty="0">
                <a:solidFill>
                  <a:prstClr val="black"/>
                </a:solidFill>
                <a:latin typeface="+mj-lt"/>
              </a:rPr>
              <a:t>Impact</a:t>
            </a:r>
            <a:r>
              <a:rPr lang="fr-FR" sz="825" b="1" dirty="0">
                <a:solidFill>
                  <a:prstClr val="black"/>
                </a:solidFill>
                <a:latin typeface="+mj-lt"/>
              </a:rPr>
              <a:t> DHG</a:t>
            </a:r>
          </a:p>
        </p:txBody>
      </p:sp>
      <p:sp>
        <p:nvSpPr>
          <p:cNvPr id="78" name="Rectangle 77"/>
          <p:cNvSpPr/>
          <p:nvPr/>
        </p:nvSpPr>
        <p:spPr>
          <a:xfrm rot="16200000">
            <a:off x="1795758" y="3602742"/>
            <a:ext cx="1240058" cy="317348"/>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ALIGNEMENT 1</a:t>
            </a:r>
          </a:p>
        </p:txBody>
      </p:sp>
      <p:grpSp>
        <p:nvGrpSpPr>
          <p:cNvPr id="79" name="Groupe 78"/>
          <p:cNvGrpSpPr/>
          <p:nvPr/>
        </p:nvGrpSpPr>
        <p:grpSpPr>
          <a:xfrm>
            <a:off x="2644302" y="2936590"/>
            <a:ext cx="2141365" cy="288200"/>
            <a:chOff x="3857775" y="2153456"/>
            <a:chExt cx="1981534" cy="276398"/>
          </a:xfrm>
        </p:grpSpPr>
        <p:sp>
          <p:nvSpPr>
            <p:cNvPr id="80" name="Rectangle 79"/>
            <p:cNvSpPr/>
            <p:nvPr/>
          </p:nvSpPr>
          <p:spPr>
            <a:xfrm>
              <a:off x="4047375" y="2224651"/>
              <a:ext cx="1791934" cy="20520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15</a:t>
              </a:r>
            </a:p>
          </p:txBody>
        </p:sp>
        <p:sp>
          <p:nvSpPr>
            <p:cNvPr id="82" name="Rectangle à coins arrondis 81"/>
            <p:cNvSpPr/>
            <p:nvPr/>
          </p:nvSpPr>
          <p:spPr>
            <a:xfrm>
              <a:off x="3857775" y="2153456"/>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1</a:t>
              </a:r>
            </a:p>
          </p:txBody>
        </p:sp>
      </p:grpSp>
      <p:sp>
        <p:nvSpPr>
          <p:cNvPr id="86" name="Accolade fermante 85"/>
          <p:cNvSpPr/>
          <p:nvPr/>
        </p:nvSpPr>
        <p:spPr>
          <a:xfrm>
            <a:off x="4917534" y="3004510"/>
            <a:ext cx="142867" cy="1376935"/>
          </a:xfrm>
          <a:prstGeom prst="righ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8" name="ZoneTexte 87"/>
          <p:cNvSpPr txBox="1"/>
          <p:nvPr/>
        </p:nvSpPr>
        <p:spPr>
          <a:xfrm>
            <a:off x="6577589" y="3327993"/>
            <a:ext cx="2019475" cy="2092881"/>
          </a:xfrm>
          <a:prstGeom prst="rect">
            <a:avLst/>
          </a:prstGeom>
          <a:noFill/>
          <a:ln w="3175">
            <a:solidFill>
              <a:srgbClr val="BCCF00"/>
            </a:solidFill>
          </a:ln>
        </p:spPr>
        <p:txBody>
          <a:bodyPr wrap="square" rtlCol="0">
            <a:spAutoFit/>
          </a:bodyPr>
          <a:lstStyle/>
          <a:p>
            <a:r>
              <a:rPr lang="fr-FR" sz="1000" i="1" dirty="0"/>
              <a:t>Dans ce collège, l’équipe éducative constate que les besoins des élèves sont importants en mathématiques.</a:t>
            </a:r>
          </a:p>
          <a:p>
            <a:endParaRPr lang="fr-FR" sz="1000" i="1" dirty="0"/>
          </a:p>
          <a:p>
            <a:r>
              <a:rPr lang="fr-FR" sz="1000" i="1" dirty="0"/>
              <a:t>Pour répondre aux besoins des élèves, il est décidé de constituer deux groupes supplémentaires.</a:t>
            </a:r>
          </a:p>
          <a:p>
            <a:endParaRPr lang="fr-FR" sz="1000" i="1" dirty="0"/>
          </a:p>
          <a:p>
            <a:r>
              <a:rPr lang="fr-FR" sz="1000" i="1" dirty="0"/>
              <a:t>L’effectif des élèves les plus en difficulté est maintenu à 15 sur le premier trimestre.</a:t>
            </a:r>
          </a:p>
        </p:txBody>
      </p:sp>
      <p:sp>
        <p:nvSpPr>
          <p:cNvPr id="58" name="Rectangle 57"/>
          <p:cNvSpPr/>
          <p:nvPr/>
        </p:nvSpPr>
        <p:spPr>
          <a:xfrm>
            <a:off x="797505" y="3598682"/>
            <a:ext cx="1046930" cy="31572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29</a:t>
            </a:r>
          </a:p>
        </p:txBody>
      </p:sp>
      <p:sp>
        <p:nvSpPr>
          <p:cNvPr id="59" name="Rectangle à coins arrondis 58"/>
          <p:cNvSpPr/>
          <p:nvPr/>
        </p:nvSpPr>
        <p:spPr>
          <a:xfrm>
            <a:off x="536402" y="3656102"/>
            <a:ext cx="447749" cy="200885"/>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6</a:t>
            </a:r>
            <a:r>
              <a:rPr kumimoji="0" lang="fr-FR" sz="1000" b="0" i="0" u="none" strike="noStrike" kern="0" cap="none" spc="0" normalizeH="0" baseline="30000" noProof="0" dirty="0">
                <a:ln>
                  <a:noFill/>
                </a:ln>
                <a:solidFill>
                  <a:prstClr val="black"/>
                </a:solidFill>
                <a:effectLst/>
                <a:uLnTx/>
                <a:uFillTx/>
                <a:latin typeface="+mj-lt"/>
                <a:ea typeface="+mn-ea"/>
                <a:cs typeface="+mn-cs"/>
              </a:rPr>
              <a:t>e</a:t>
            </a:r>
            <a:r>
              <a:rPr kumimoji="0" lang="fr-FR" sz="1000" b="0" i="0" u="none" strike="noStrike" kern="0" cap="none" spc="0" normalizeH="0" baseline="0" noProof="0" dirty="0">
                <a:ln>
                  <a:noFill/>
                </a:ln>
                <a:solidFill>
                  <a:prstClr val="black"/>
                </a:solidFill>
                <a:effectLst/>
                <a:uLnTx/>
                <a:uFillTx/>
                <a:latin typeface="+mj-lt"/>
                <a:ea typeface="+mn-ea"/>
                <a:cs typeface="+mn-cs"/>
              </a:rPr>
              <a:t> B</a:t>
            </a:r>
          </a:p>
        </p:txBody>
      </p:sp>
      <p:sp>
        <p:nvSpPr>
          <p:cNvPr id="60" name="Rectangle 59"/>
          <p:cNvSpPr/>
          <p:nvPr/>
        </p:nvSpPr>
        <p:spPr>
          <a:xfrm>
            <a:off x="815765" y="4019266"/>
            <a:ext cx="1013036" cy="322350"/>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27</a:t>
            </a:r>
          </a:p>
        </p:txBody>
      </p:sp>
      <p:sp>
        <p:nvSpPr>
          <p:cNvPr id="61" name="Rectangle à coins arrondis 60"/>
          <p:cNvSpPr/>
          <p:nvPr/>
        </p:nvSpPr>
        <p:spPr>
          <a:xfrm>
            <a:off x="554662" y="4076686"/>
            <a:ext cx="447749" cy="200885"/>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6</a:t>
            </a:r>
            <a:r>
              <a:rPr kumimoji="0" lang="fr-FR" sz="1000" b="0" i="0" u="none" strike="noStrike" kern="0" cap="none" spc="0" normalizeH="0" baseline="30000" noProof="0" dirty="0">
                <a:ln>
                  <a:noFill/>
                </a:ln>
                <a:solidFill>
                  <a:prstClr val="black"/>
                </a:solidFill>
                <a:effectLst/>
                <a:uLnTx/>
                <a:uFillTx/>
                <a:latin typeface="+mj-lt"/>
                <a:ea typeface="+mn-ea"/>
                <a:cs typeface="+mn-cs"/>
              </a:rPr>
              <a:t>e</a:t>
            </a:r>
            <a:r>
              <a:rPr kumimoji="0" lang="fr-FR" sz="1000" b="0" i="0" u="none" strike="noStrike" kern="0" cap="none" spc="0" normalizeH="0" baseline="0" noProof="0" dirty="0">
                <a:ln>
                  <a:noFill/>
                </a:ln>
                <a:solidFill>
                  <a:prstClr val="black"/>
                </a:solidFill>
                <a:effectLst/>
                <a:uLnTx/>
                <a:uFillTx/>
                <a:latin typeface="+mj-lt"/>
                <a:ea typeface="+mn-ea"/>
                <a:cs typeface="+mn-cs"/>
              </a:rPr>
              <a:t> C</a:t>
            </a:r>
          </a:p>
        </p:txBody>
      </p:sp>
      <p:sp>
        <p:nvSpPr>
          <p:cNvPr id="62" name="Rectangle 61"/>
          <p:cNvSpPr/>
          <p:nvPr/>
        </p:nvSpPr>
        <p:spPr>
          <a:xfrm>
            <a:off x="805063" y="3178099"/>
            <a:ext cx="1021122" cy="311162"/>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28</a:t>
            </a:r>
          </a:p>
        </p:txBody>
      </p:sp>
      <p:sp>
        <p:nvSpPr>
          <p:cNvPr id="63" name="Rectangle à coins arrondis 62"/>
          <p:cNvSpPr/>
          <p:nvPr/>
        </p:nvSpPr>
        <p:spPr>
          <a:xfrm>
            <a:off x="543960" y="3235518"/>
            <a:ext cx="447749" cy="200885"/>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6</a:t>
            </a:r>
            <a:r>
              <a:rPr kumimoji="0" lang="fr-FR" sz="1000" b="0" i="0" u="none" strike="noStrike" kern="0" cap="none" spc="0" normalizeH="0" baseline="30000" noProof="0" dirty="0">
                <a:ln>
                  <a:noFill/>
                </a:ln>
                <a:solidFill>
                  <a:prstClr val="black"/>
                </a:solidFill>
                <a:effectLst/>
                <a:uLnTx/>
                <a:uFillTx/>
                <a:latin typeface="+mj-lt"/>
                <a:ea typeface="+mn-ea"/>
                <a:cs typeface="+mn-cs"/>
              </a:rPr>
              <a:t>e</a:t>
            </a:r>
            <a:r>
              <a:rPr kumimoji="0" lang="fr-FR" sz="1000" b="0" i="0" u="none" strike="noStrike" kern="0" cap="none" spc="0" normalizeH="0" baseline="0" noProof="0" dirty="0">
                <a:ln>
                  <a:noFill/>
                </a:ln>
                <a:solidFill>
                  <a:prstClr val="black"/>
                </a:solidFill>
                <a:effectLst/>
                <a:uLnTx/>
                <a:uFillTx/>
                <a:latin typeface="+mj-lt"/>
                <a:ea typeface="+mn-ea"/>
                <a:cs typeface="+mn-cs"/>
              </a:rPr>
              <a:t> A</a:t>
            </a:r>
          </a:p>
        </p:txBody>
      </p:sp>
      <p:sp>
        <p:nvSpPr>
          <p:cNvPr id="64" name="Accolade fermante 63"/>
          <p:cNvSpPr/>
          <p:nvPr/>
        </p:nvSpPr>
        <p:spPr>
          <a:xfrm>
            <a:off x="1940380" y="3250384"/>
            <a:ext cx="223934" cy="1039391"/>
          </a:xfrm>
          <a:prstGeom prst="righ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a:off x="823609" y="5284986"/>
            <a:ext cx="1046930" cy="31572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26</a:t>
            </a:r>
          </a:p>
        </p:txBody>
      </p:sp>
      <p:sp>
        <p:nvSpPr>
          <p:cNvPr id="102" name="Rectangle à coins arrondis 101"/>
          <p:cNvSpPr/>
          <p:nvPr/>
        </p:nvSpPr>
        <p:spPr>
          <a:xfrm>
            <a:off x="562506" y="5342406"/>
            <a:ext cx="447749" cy="200885"/>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6</a:t>
            </a:r>
            <a:r>
              <a:rPr kumimoji="0" lang="fr-FR" sz="1000" b="0" i="0" u="none" strike="noStrike" kern="0" cap="none" spc="0" normalizeH="0" baseline="30000" noProof="0" dirty="0">
                <a:ln>
                  <a:noFill/>
                </a:ln>
                <a:solidFill>
                  <a:prstClr val="black"/>
                </a:solidFill>
                <a:effectLst/>
                <a:uLnTx/>
                <a:uFillTx/>
                <a:latin typeface="+mj-lt"/>
                <a:ea typeface="+mn-ea"/>
                <a:cs typeface="+mn-cs"/>
              </a:rPr>
              <a:t>e</a:t>
            </a:r>
            <a:r>
              <a:rPr kumimoji="0" lang="fr-FR" sz="1000" b="0" i="0" u="none" strike="noStrike" kern="0" cap="none" spc="0" normalizeH="0" baseline="0" noProof="0" dirty="0">
                <a:ln>
                  <a:noFill/>
                </a:ln>
                <a:solidFill>
                  <a:prstClr val="black"/>
                </a:solidFill>
                <a:effectLst/>
                <a:uLnTx/>
                <a:uFillTx/>
                <a:latin typeface="+mj-lt"/>
                <a:ea typeface="+mn-ea"/>
                <a:cs typeface="+mn-cs"/>
              </a:rPr>
              <a:t> E</a:t>
            </a:r>
          </a:p>
        </p:txBody>
      </p:sp>
      <p:sp>
        <p:nvSpPr>
          <p:cNvPr id="103" name="Rectangle 102"/>
          <p:cNvSpPr/>
          <p:nvPr/>
        </p:nvSpPr>
        <p:spPr>
          <a:xfrm>
            <a:off x="841869" y="5705570"/>
            <a:ext cx="1013036" cy="322350"/>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28</a:t>
            </a:r>
          </a:p>
        </p:txBody>
      </p:sp>
      <p:sp>
        <p:nvSpPr>
          <p:cNvPr id="104" name="Rectangle à coins arrondis 103"/>
          <p:cNvSpPr/>
          <p:nvPr/>
        </p:nvSpPr>
        <p:spPr>
          <a:xfrm>
            <a:off x="580766" y="5762990"/>
            <a:ext cx="447749" cy="200885"/>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6</a:t>
            </a:r>
            <a:r>
              <a:rPr kumimoji="0" lang="fr-FR" sz="1000" b="0" i="0" u="none" strike="noStrike" kern="0" cap="none" spc="0" normalizeH="0" baseline="30000" noProof="0" dirty="0">
                <a:ln>
                  <a:noFill/>
                </a:ln>
                <a:solidFill>
                  <a:prstClr val="black"/>
                </a:solidFill>
                <a:effectLst/>
                <a:uLnTx/>
                <a:uFillTx/>
                <a:latin typeface="+mj-lt"/>
                <a:ea typeface="+mn-ea"/>
                <a:cs typeface="+mn-cs"/>
              </a:rPr>
              <a:t>e</a:t>
            </a:r>
            <a:r>
              <a:rPr kumimoji="0" lang="fr-FR" sz="1000" b="0" i="0" u="none" strike="noStrike" kern="0" cap="none" spc="0" normalizeH="0" baseline="0" noProof="0" dirty="0">
                <a:ln>
                  <a:noFill/>
                </a:ln>
                <a:solidFill>
                  <a:prstClr val="black"/>
                </a:solidFill>
                <a:effectLst/>
                <a:uLnTx/>
                <a:uFillTx/>
                <a:latin typeface="+mj-lt"/>
                <a:ea typeface="+mn-ea"/>
                <a:cs typeface="+mn-cs"/>
              </a:rPr>
              <a:t> F</a:t>
            </a:r>
          </a:p>
        </p:txBody>
      </p:sp>
      <p:sp>
        <p:nvSpPr>
          <p:cNvPr id="105" name="Rectangle 104"/>
          <p:cNvSpPr/>
          <p:nvPr/>
        </p:nvSpPr>
        <p:spPr>
          <a:xfrm>
            <a:off x="831167" y="4864403"/>
            <a:ext cx="1021122" cy="311162"/>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30</a:t>
            </a:r>
          </a:p>
        </p:txBody>
      </p:sp>
      <p:sp>
        <p:nvSpPr>
          <p:cNvPr id="106" name="Rectangle à coins arrondis 105"/>
          <p:cNvSpPr/>
          <p:nvPr/>
        </p:nvSpPr>
        <p:spPr>
          <a:xfrm>
            <a:off x="570064" y="4921822"/>
            <a:ext cx="447749" cy="200885"/>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6</a:t>
            </a:r>
            <a:r>
              <a:rPr kumimoji="0" lang="fr-FR" sz="1000" b="0" i="0" u="none" strike="noStrike" kern="0" cap="none" spc="0" normalizeH="0" baseline="30000" noProof="0" dirty="0">
                <a:ln>
                  <a:noFill/>
                </a:ln>
                <a:solidFill>
                  <a:prstClr val="black"/>
                </a:solidFill>
                <a:effectLst/>
                <a:uLnTx/>
                <a:uFillTx/>
                <a:latin typeface="+mj-lt"/>
                <a:ea typeface="+mn-ea"/>
                <a:cs typeface="+mn-cs"/>
              </a:rPr>
              <a:t>e</a:t>
            </a:r>
            <a:r>
              <a:rPr kumimoji="0" lang="fr-FR" sz="1000" b="0" i="0" u="none" strike="noStrike" kern="0" cap="none" spc="0" normalizeH="0" baseline="0" noProof="0" dirty="0">
                <a:ln>
                  <a:noFill/>
                </a:ln>
                <a:solidFill>
                  <a:prstClr val="black"/>
                </a:solidFill>
                <a:effectLst/>
                <a:uLnTx/>
                <a:uFillTx/>
                <a:latin typeface="+mj-lt"/>
                <a:ea typeface="+mn-ea"/>
                <a:cs typeface="+mn-cs"/>
              </a:rPr>
              <a:t> D</a:t>
            </a:r>
          </a:p>
        </p:txBody>
      </p:sp>
      <p:sp>
        <p:nvSpPr>
          <p:cNvPr id="107" name="Accolade fermante 106"/>
          <p:cNvSpPr/>
          <p:nvPr/>
        </p:nvSpPr>
        <p:spPr>
          <a:xfrm>
            <a:off x="1966484" y="4936688"/>
            <a:ext cx="223934" cy="1039391"/>
          </a:xfrm>
          <a:prstGeom prst="righ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117" name="Groupe 116"/>
          <p:cNvGrpSpPr/>
          <p:nvPr/>
        </p:nvGrpSpPr>
        <p:grpSpPr>
          <a:xfrm>
            <a:off x="2646357" y="3288458"/>
            <a:ext cx="2141365" cy="288200"/>
            <a:chOff x="3857775" y="2153456"/>
            <a:chExt cx="1981534" cy="276398"/>
          </a:xfrm>
        </p:grpSpPr>
        <p:sp>
          <p:nvSpPr>
            <p:cNvPr id="118" name="Rectangle 117"/>
            <p:cNvSpPr/>
            <p:nvPr/>
          </p:nvSpPr>
          <p:spPr>
            <a:xfrm>
              <a:off x="4047375" y="2224651"/>
              <a:ext cx="1791934" cy="20520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21</a:t>
              </a:r>
            </a:p>
          </p:txBody>
        </p:sp>
        <p:sp>
          <p:nvSpPr>
            <p:cNvPr id="119" name="Rectangle à coins arrondis 118"/>
            <p:cNvSpPr/>
            <p:nvPr/>
          </p:nvSpPr>
          <p:spPr>
            <a:xfrm>
              <a:off x="3857775" y="2153456"/>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2</a:t>
              </a:r>
            </a:p>
          </p:txBody>
        </p:sp>
      </p:grpSp>
      <p:grpSp>
        <p:nvGrpSpPr>
          <p:cNvPr id="120" name="Groupe 119"/>
          <p:cNvGrpSpPr/>
          <p:nvPr/>
        </p:nvGrpSpPr>
        <p:grpSpPr>
          <a:xfrm>
            <a:off x="2659313" y="3681035"/>
            <a:ext cx="2141365" cy="288200"/>
            <a:chOff x="3857775" y="2153456"/>
            <a:chExt cx="1981534" cy="276398"/>
          </a:xfrm>
        </p:grpSpPr>
        <p:sp>
          <p:nvSpPr>
            <p:cNvPr id="121" name="Rectangle 120"/>
            <p:cNvSpPr/>
            <p:nvPr/>
          </p:nvSpPr>
          <p:spPr>
            <a:xfrm>
              <a:off x="4047375" y="2224651"/>
              <a:ext cx="1791934" cy="20520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21</a:t>
              </a:r>
            </a:p>
          </p:txBody>
        </p:sp>
        <p:sp>
          <p:nvSpPr>
            <p:cNvPr id="122" name="Rectangle à coins arrondis 121"/>
            <p:cNvSpPr/>
            <p:nvPr/>
          </p:nvSpPr>
          <p:spPr>
            <a:xfrm>
              <a:off x="3857775" y="2153456"/>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3</a:t>
              </a:r>
            </a:p>
          </p:txBody>
        </p:sp>
      </p:grpSp>
      <p:grpSp>
        <p:nvGrpSpPr>
          <p:cNvPr id="123" name="Groupe 122"/>
          <p:cNvGrpSpPr/>
          <p:nvPr/>
        </p:nvGrpSpPr>
        <p:grpSpPr>
          <a:xfrm>
            <a:off x="2678169" y="4067579"/>
            <a:ext cx="2141365" cy="288200"/>
            <a:chOff x="3857775" y="2153456"/>
            <a:chExt cx="1981534" cy="276398"/>
          </a:xfrm>
        </p:grpSpPr>
        <p:sp>
          <p:nvSpPr>
            <p:cNvPr id="124" name="Rectangle 123"/>
            <p:cNvSpPr/>
            <p:nvPr/>
          </p:nvSpPr>
          <p:spPr>
            <a:xfrm>
              <a:off x="4047375" y="2224651"/>
              <a:ext cx="1791934" cy="20520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27</a:t>
              </a:r>
            </a:p>
          </p:txBody>
        </p:sp>
        <p:sp>
          <p:nvSpPr>
            <p:cNvPr id="125" name="Rectangle à coins arrondis 124"/>
            <p:cNvSpPr/>
            <p:nvPr/>
          </p:nvSpPr>
          <p:spPr>
            <a:xfrm>
              <a:off x="3857775" y="2153456"/>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4</a:t>
              </a:r>
            </a:p>
          </p:txBody>
        </p:sp>
      </p:grpSp>
      <p:sp>
        <p:nvSpPr>
          <p:cNvPr id="126" name="Rectangle 125"/>
          <p:cNvSpPr/>
          <p:nvPr/>
        </p:nvSpPr>
        <p:spPr>
          <a:xfrm rot="16200000">
            <a:off x="1811907" y="5284173"/>
            <a:ext cx="1240058" cy="317348"/>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ALIGNEMENT 2</a:t>
            </a:r>
          </a:p>
        </p:txBody>
      </p:sp>
      <p:sp>
        <p:nvSpPr>
          <p:cNvPr id="55" name="Ellipse 54"/>
          <p:cNvSpPr/>
          <p:nvPr/>
        </p:nvSpPr>
        <p:spPr>
          <a:xfrm>
            <a:off x="5281023" y="5279200"/>
            <a:ext cx="821522" cy="467431"/>
          </a:xfrm>
          <a:prstGeom prst="ellipse">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prstClr val="white"/>
                </a:solidFill>
                <a:effectLst/>
                <a:uLnTx/>
                <a:uFillTx/>
                <a:latin typeface="+mj-lt"/>
                <a:ea typeface="+mn-ea"/>
                <a:cs typeface="+mn-cs"/>
              </a:rPr>
              <a:t>+ 4,5 h</a:t>
            </a:r>
          </a:p>
        </p:txBody>
      </p:sp>
      <p:grpSp>
        <p:nvGrpSpPr>
          <p:cNvPr id="56" name="Groupe 55"/>
          <p:cNvGrpSpPr/>
          <p:nvPr/>
        </p:nvGrpSpPr>
        <p:grpSpPr>
          <a:xfrm>
            <a:off x="2699792" y="4746115"/>
            <a:ext cx="2141365" cy="288200"/>
            <a:chOff x="3857775" y="2153456"/>
            <a:chExt cx="1981534" cy="276398"/>
          </a:xfrm>
        </p:grpSpPr>
        <p:sp>
          <p:nvSpPr>
            <p:cNvPr id="65" name="Rectangle 64"/>
            <p:cNvSpPr/>
            <p:nvPr/>
          </p:nvSpPr>
          <p:spPr>
            <a:xfrm>
              <a:off x="4047375" y="2224651"/>
              <a:ext cx="1791934" cy="20520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15</a:t>
              </a:r>
            </a:p>
          </p:txBody>
        </p:sp>
        <p:sp>
          <p:nvSpPr>
            <p:cNvPr id="66" name="Rectangle à coins arrondis 65"/>
            <p:cNvSpPr/>
            <p:nvPr/>
          </p:nvSpPr>
          <p:spPr>
            <a:xfrm>
              <a:off x="3857775" y="2153456"/>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1</a:t>
              </a:r>
            </a:p>
          </p:txBody>
        </p:sp>
      </p:grpSp>
      <p:sp>
        <p:nvSpPr>
          <p:cNvPr id="67" name="Accolade fermante 66"/>
          <p:cNvSpPr/>
          <p:nvPr/>
        </p:nvSpPr>
        <p:spPr>
          <a:xfrm>
            <a:off x="4973024" y="4572345"/>
            <a:ext cx="142867" cy="1376935"/>
          </a:xfrm>
          <a:prstGeom prst="righ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69" name="Groupe 68"/>
          <p:cNvGrpSpPr/>
          <p:nvPr/>
        </p:nvGrpSpPr>
        <p:grpSpPr>
          <a:xfrm>
            <a:off x="2701847" y="5097983"/>
            <a:ext cx="2141365" cy="288200"/>
            <a:chOff x="3857775" y="2153456"/>
            <a:chExt cx="1981534" cy="276398"/>
          </a:xfrm>
        </p:grpSpPr>
        <p:sp>
          <p:nvSpPr>
            <p:cNvPr id="70" name="Rectangle 69"/>
            <p:cNvSpPr/>
            <p:nvPr/>
          </p:nvSpPr>
          <p:spPr>
            <a:xfrm>
              <a:off x="4047375" y="2224651"/>
              <a:ext cx="1791934" cy="20520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21</a:t>
              </a:r>
            </a:p>
          </p:txBody>
        </p:sp>
        <p:sp>
          <p:nvSpPr>
            <p:cNvPr id="71" name="Rectangle à coins arrondis 70"/>
            <p:cNvSpPr/>
            <p:nvPr/>
          </p:nvSpPr>
          <p:spPr>
            <a:xfrm>
              <a:off x="3857775" y="2153456"/>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2</a:t>
              </a:r>
            </a:p>
          </p:txBody>
        </p:sp>
      </p:grpSp>
      <p:grpSp>
        <p:nvGrpSpPr>
          <p:cNvPr id="72" name="Groupe 71"/>
          <p:cNvGrpSpPr/>
          <p:nvPr/>
        </p:nvGrpSpPr>
        <p:grpSpPr>
          <a:xfrm>
            <a:off x="2714803" y="5490560"/>
            <a:ext cx="2141365" cy="288200"/>
            <a:chOff x="3857775" y="2153456"/>
            <a:chExt cx="1981534" cy="276398"/>
          </a:xfrm>
        </p:grpSpPr>
        <p:sp>
          <p:nvSpPr>
            <p:cNvPr id="73" name="Rectangle 72"/>
            <p:cNvSpPr/>
            <p:nvPr/>
          </p:nvSpPr>
          <p:spPr>
            <a:xfrm>
              <a:off x="4047375" y="2224651"/>
              <a:ext cx="1791934" cy="20520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21</a:t>
              </a:r>
            </a:p>
          </p:txBody>
        </p:sp>
        <p:sp>
          <p:nvSpPr>
            <p:cNvPr id="74" name="Rectangle à coins arrondis 73"/>
            <p:cNvSpPr/>
            <p:nvPr/>
          </p:nvSpPr>
          <p:spPr>
            <a:xfrm>
              <a:off x="3857775" y="2153456"/>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3</a:t>
              </a:r>
            </a:p>
          </p:txBody>
        </p:sp>
      </p:grpSp>
      <p:grpSp>
        <p:nvGrpSpPr>
          <p:cNvPr id="81" name="Groupe 80"/>
          <p:cNvGrpSpPr/>
          <p:nvPr/>
        </p:nvGrpSpPr>
        <p:grpSpPr>
          <a:xfrm>
            <a:off x="2733659" y="5877104"/>
            <a:ext cx="2141365" cy="288200"/>
            <a:chOff x="3857775" y="2153456"/>
            <a:chExt cx="1981534" cy="276398"/>
          </a:xfrm>
        </p:grpSpPr>
        <p:sp>
          <p:nvSpPr>
            <p:cNvPr id="83" name="Rectangle 82"/>
            <p:cNvSpPr/>
            <p:nvPr/>
          </p:nvSpPr>
          <p:spPr>
            <a:xfrm>
              <a:off x="4047375" y="2224651"/>
              <a:ext cx="1791934" cy="205203"/>
            </a:xfrm>
            <a:prstGeom prst="rect">
              <a:avLst/>
            </a:prstGeom>
            <a:solidFill>
              <a:srgbClr val="0E25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white"/>
                  </a:solidFill>
                  <a:effectLst/>
                  <a:uLnTx/>
                  <a:uFillTx/>
                  <a:latin typeface="+mj-lt"/>
                  <a:ea typeface="+mn-ea"/>
                  <a:cs typeface="+mn-cs"/>
                </a:rPr>
                <a:t>27</a:t>
              </a:r>
            </a:p>
          </p:txBody>
        </p:sp>
        <p:sp>
          <p:nvSpPr>
            <p:cNvPr id="84" name="Rectangle à coins arrondis 83"/>
            <p:cNvSpPr/>
            <p:nvPr/>
          </p:nvSpPr>
          <p:spPr>
            <a:xfrm>
              <a:off x="3857775" y="2153456"/>
              <a:ext cx="490128" cy="196410"/>
            </a:xfrm>
            <a:prstGeom prst="roundRect">
              <a:avLst/>
            </a:prstGeom>
            <a:solidFill>
              <a:srgbClr val="E7E6E6">
                <a:lumMod val="90000"/>
              </a:srgbClr>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mj-lt"/>
                  <a:ea typeface="+mn-ea"/>
                  <a:cs typeface="+mn-cs"/>
                </a:rPr>
                <a:t>G 4</a:t>
              </a:r>
            </a:p>
          </p:txBody>
        </p:sp>
      </p:grpSp>
    </p:spTree>
    <p:extLst>
      <p:ext uri="{BB962C8B-B14F-4D97-AF65-F5344CB8AC3E}">
        <p14:creationId xmlns:p14="http://schemas.microsoft.com/office/powerpoint/2010/main" val="2715212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1483441-9FAA-3C4E-B3E1-F6CCF1AB1076}"/>
              </a:ext>
            </a:extLst>
          </p:cNvPr>
          <p:cNvPicPr>
            <a:picLocks noChangeAspect="1"/>
          </p:cNvPicPr>
          <p:nvPr/>
        </p:nvPicPr>
        <p:blipFill>
          <a:blip r:embed="rId2"/>
          <a:stretch>
            <a:fillRect/>
          </a:stretch>
        </p:blipFill>
        <p:spPr>
          <a:xfrm>
            <a:off x="0" y="-42786"/>
            <a:ext cx="9218544" cy="7000177"/>
          </a:xfrm>
          <a:prstGeom prst="rect">
            <a:avLst/>
          </a:prstGeom>
        </p:spPr>
      </p:pic>
    </p:spTree>
    <p:extLst>
      <p:ext uri="{BB962C8B-B14F-4D97-AF65-F5344CB8AC3E}">
        <p14:creationId xmlns:p14="http://schemas.microsoft.com/office/powerpoint/2010/main" val="2223912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662940" y="836712"/>
            <a:ext cx="7818120" cy="1246495"/>
          </a:xfrm>
          <a:prstGeom prst="rect">
            <a:avLst/>
          </a:prstGeom>
          <a:noFill/>
        </p:spPr>
        <p:txBody>
          <a:bodyPr wrap="square" rtlCol="0">
            <a:spAutoFit/>
          </a:bodyPr>
          <a:lstStyle/>
          <a:p>
            <a:pPr algn="ctr">
              <a:lnSpc>
                <a:spcPct val="90000"/>
              </a:lnSpc>
              <a:spcBef>
                <a:spcPct val="0"/>
              </a:spcBef>
            </a:pPr>
            <a:r>
              <a:rPr lang="fr-FR" sz="2500" b="1" dirty="0">
                <a:solidFill>
                  <a:srgbClr val="002060"/>
                </a:solidFill>
                <a:ea typeface="+mj-ea"/>
                <a:cs typeface="+mj-cs"/>
              </a:rPr>
              <a:t>Groupes organisés selon le degré de maîtrise </a:t>
            </a:r>
            <a:br>
              <a:rPr lang="fr-FR" sz="2500" b="1" dirty="0">
                <a:solidFill>
                  <a:srgbClr val="002060"/>
                </a:solidFill>
                <a:ea typeface="+mj-ea"/>
                <a:cs typeface="+mj-cs"/>
              </a:rPr>
            </a:br>
            <a:r>
              <a:rPr lang="fr-FR" sz="2500" b="1" dirty="0">
                <a:solidFill>
                  <a:srgbClr val="002060"/>
                </a:solidFill>
                <a:ea typeface="+mj-ea"/>
                <a:cs typeface="+mj-cs"/>
              </a:rPr>
              <a:t>d’une compétence fondamentale</a:t>
            </a:r>
          </a:p>
          <a:p>
            <a:pPr algn="ctr" defTabSz="685800"/>
            <a:r>
              <a:rPr lang="fr-FR" sz="1400" i="1" dirty="0">
                <a:solidFill>
                  <a:prstClr val="black"/>
                </a:solidFill>
                <a:latin typeface="+mj-lt"/>
              </a:rPr>
              <a:t>Exemple en français sur une base de 3 classes/3 groupes</a:t>
            </a:r>
          </a:p>
          <a:p>
            <a:pPr algn="ctr" defTabSz="685800"/>
            <a:r>
              <a:rPr lang="fr-FR" sz="1400" i="1" dirty="0">
                <a:solidFill>
                  <a:prstClr val="black"/>
                </a:solidFill>
                <a:latin typeface="+mj-lt"/>
              </a:rPr>
              <a:t>Compréhension</a:t>
            </a:r>
            <a:endParaRPr lang="fr-FR" sz="1400" dirty="0">
              <a:solidFill>
                <a:prstClr val="black"/>
              </a:solidFill>
              <a:latin typeface="+mj-lt"/>
            </a:endParaRPr>
          </a:p>
        </p:txBody>
      </p:sp>
      <p:sp>
        <p:nvSpPr>
          <p:cNvPr id="25" name="Espace réservé du numéro de diapositive 4">
            <a:extLst>
              <a:ext uri="{FF2B5EF4-FFF2-40B4-BE49-F238E27FC236}">
                <a16:creationId xmlns:a16="http://schemas.microsoft.com/office/drawing/2014/main" id="{BE61B7FC-6B2F-8D47-BC83-22AE17248532}"/>
              </a:ext>
            </a:extLst>
          </p:cNvPr>
          <p:cNvSpPr>
            <a:spLocks noGrp="1"/>
          </p:cNvSpPr>
          <p:nvPr>
            <p:ph type="sldNum" sz="quarter" idx="12"/>
          </p:nvPr>
        </p:nvSpPr>
        <p:spPr>
          <a:xfrm>
            <a:off x="6281811" y="6358558"/>
            <a:ext cx="1350000" cy="4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0" i="0" u="none" strike="noStrike" kern="1200" cap="none" spc="0" normalizeH="0" baseline="0" noProof="0" smtClean="0">
                <a:ln>
                  <a:noFill/>
                </a:ln>
                <a:solidFill>
                  <a:srgbClr val="000000"/>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750" b="0" i="0" u="none" strike="noStrike" kern="1200" cap="none" spc="0" normalizeH="0" baseline="0" noProof="0" dirty="0">
              <a:ln>
                <a:noFill/>
              </a:ln>
              <a:solidFill>
                <a:srgbClr val="000000"/>
              </a:solidFill>
              <a:effectLst/>
              <a:uLnTx/>
              <a:uFillTx/>
              <a:latin typeface="+mj-lt"/>
              <a:ea typeface="+mn-ea"/>
              <a:cs typeface="+mn-cs"/>
            </a:endParaRPr>
          </a:p>
        </p:txBody>
      </p:sp>
      <p:pic>
        <p:nvPicPr>
          <p:cNvPr id="5" name="Image 4">
            <a:extLst>
              <a:ext uri="{FF2B5EF4-FFF2-40B4-BE49-F238E27FC236}">
                <a16:creationId xmlns:a16="http://schemas.microsoft.com/office/drawing/2014/main" id="{A2F0E529-254C-CEA9-8C9B-E79A090DDD4E}"/>
              </a:ext>
            </a:extLst>
          </p:cNvPr>
          <p:cNvPicPr>
            <a:picLocks noChangeAspect="1"/>
          </p:cNvPicPr>
          <p:nvPr/>
        </p:nvPicPr>
        <p:blipFill>
          <a:blip r:embed="rId2"/>
          <a:stretch>
            <a:fillRect/>
          </a:stretch>
        </p:blipFill>
        <p:spPr>
          <a:xfrm>
            <a:off x="685800" y="2247085"/>
            <a:ext cx="7772400" cy="3763992"/>
          </a:xfrm>
          <a:prstGeom prst="rect">
            <a:avLst/>
          </a:prstGeom>
        </p:spPr>
      </p:pic>
    </p:spTree>
    <p:extLst>
      <p:ext uri="{BB962C8B-B14F-4D97-AF65-F5344CB8AC3E}">
        <p14:creationId xmlns:p14="http://schemas.microsoft.com/office/powerpoint/2010/main" val="2849183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661203" y="836712"/>
            <a:ext cx="7821595" cy="1215717"/>
          </a:xfrm>
          <a:prstGeom prst="rect">
            <a:avLst/>
          </a:prstGeom>
          <a:noFill/>
        </p:spPr>
        <p:txBody>
          <a:bodyPr wrap="square" rtlCol="0">
            <a:spAutoFit/>
          </a:bodyPr>
          <a:lstStyle/>
          <a:p>
            <a:pPr algn="ctr">
              <a:lnSpc>
                <a:spcPct val="90000"/>
              </a:lnSpc>
              <a:spcBef>
                <a:spcPct val="0"/>
              </a:spcBef>
            </a:pPr>
            <a:r>
              <a:rPr lang="fr-FR" sz="2500" b="1" dirty="0">
                <a:solidFill>
                  <a:srgbClr val="002060"/>
                </a:solidFill>
                <a:ea typeface="+mj-ea"/>
                <a:cs typeface="+mj-cs"/>
              </a:rPr>
              <a:t>Groupes organisés </a:t>
            </a:r>
            <a:br>
              <a:rPr lang="fr-FR" sz="2500" b="1" dirty="0">
                <a:solidFill>
                  <a:srgbClr val="002060"/>
                </a:solidFill>
                <a:ea typeface="+mj-ea"/>
                <a:cs typeface="+mj-cs"/>
              </a:rPr>
            </a:br>
            <a:r>
              <a:rPr lang="fr-FR" sz="2500" b="1" dirty="0">
                <a:solidFill>
                  <a:srgbClr val="002060"/>
                </a:solidFill>
                <a:ea typeface="+mj-ea"/>
                <a:cs typeface="+mj-cs"/>
              </a:rPr>
              <a:t>selon les besoins des élèves </a:t>
            </a:r>
          </a:p>
          <a:p>
            <a:pPr algn="ctr" defTabSz="685800"/>
            <a:r>
              <a:rPr lang="fr-FR" sz="1400" i="1" dirty="0">
                <a:solidFill>
                  <a:prstClr val="black"/>
                </a:solidFill>
                <a:latin typeface="+mj-lt"/>
              </a:rPr>
              <a:t>Exemple en français</a:t>
            </a:r>
          </a:p>
          <a:p>
            <a:pPr algn="ctr" defTabSz="685800"/>
            <a:r>
              <a:rPr lang="fr-FR" sz="1400" i="1" dirty="0">
                <a:solidFill>
                  <a:prstClr val="black"/>
                </a:solidFill>
                <a:latin typeface="+mj-lt"/>
              </a:rPr>
              <a:t>sur une base de 3 classes/4 groupes</a:t>
            </a:r>
          </a:p>
        </p:txBody>
      </p:sp>
      <p:sp>
        <p:nvSpPr>
          <p:cNvPr id="3" name="ZoneTexte 2"/>
          <p:cNvSpPr txBox="1"/>
          <p:nvPr/>
        </p:nvSpPr>
        <p:spPr>
          <a:xfrm>
            <a:off x="975049" y="5805264"/>
            <a:ext cx="7193902" cy="523220"/>
          </a:xfrm>
          <a:prstGeom prst="rect">
            <a:avLst/>
          </a:prstGeom>
          <a:noFill/>
        </p:spPr>
        <p:txBody>
          <a:bodyPr wrap="square" rtlCol="0">
            <a:spAutoFit/>
          </a:bodyPr>
          <a:lstStyle/>
          <a:p>
            <a:pPr algn="ctr" defTabSz="685800"/>
            <a:r>
              <a:rPr lang="fr-FR" sz="1400" dirty="0">
                <a:solidFill>
                  <a:prstClr val="black"/>
                </a:solidFill>
              </a:rPr>
              <a:t>4 groupes selon les besoins des élèves sont proposés. </a:t>
            </a:r>
          </a:p>
          <a:p>
            <a:pPr algn="ctr" defTabSz="685800"/>
            <a:r>
              <a:rPr lang="fr-FR" sz="1400" dirty="0">
                <a:solidFill>
                  <a:prstClr val="black"/>
                </a:solidFill>
              </a:rPr>
              <a:t>Au regard des spécificités du travail lecture/fluence, l’effectif est réduit. </a:t>
            </a:r>
          </a:p>
        </p:txBody>
      </p:sp>
      <p:pic>
        <p:nvPicPr>
          <p:cNvPr id="5" name="Image 4">
            <a:extLst>
              <a:ext uri="{FF2B5EF4-FFF2-40B4-BE49-F238E27FC236}">
                <a16:creationId xmlns:a16="http://schemas.microsoft.com/office/drawing/2014/main" id="{375D89C7-4BB7-AF47-9169-817E23038009}"/>
              </a:ext>
            </a:extLst>
          </p:cNvPr>
          <p:cNvPicPr>
            <a:picLocks noChangeAspect="1"/>
          </p:cNvPicPr>
          <p:nvPr/>
        </p:nvPicPr>
        <p:blipFill>
          <a:blip r:embed="rId2"/>
          <a:stretch>
            <a:fillRect/>
          </a:stretch>
        </p:blipFill>
        <p:spPr>
          <a:xfrm>
            <a:off x="395536" y="2297946"/>
            <a:ext cx="8352928" cy="3126765"/>
          </a:xfrm>
          <a:prstGeom prst="rect">
            <a:avLst/>
          </a:prstGeom>
        </p:spPr>
      </p:pic>
      <p:sp>
        <p:nvSpPr>
          <p:cNvPr id="24" name="Espace réservé du numéro de diapositive 4">
            <a:extLst>
              <a:ext uri="{FF2B5EF4-FFF2-40B4-BE49-F238E27FC236}">
                <a16:creationId xmlns:a16="http://schemas.microsoft.com/office/drawing/2014/main" id="{CE142D62-2278-EC42-AEA2-13557EAFA96B}"/>
              </a:ext>
            </a:extLst>
          </p:cNvPr>
          <p:cNvSpPr>
            <a:spLocks noGrp="1"/>
          </p:cNvSpPr>
          <p:nvPr>
            <p:ph type="sldNum" sz="quarter" idx="12"/>
          </p:nvPr>
        </p:nvSpPr>
        <p:spPr>
          <a:xfrm>
            <a:off x="6281811" y="6358558"/>
            <a:ext cx="1350000" cy="4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0" i="0" u="none" strike="noStrike" kern="1200" cap="none" spc="0" normalizeH="0" baseline="0" noProof="0" smtClean="0">
                <a:ln>
                  <a:noFill/>
                </a:ln>
                <a:solidFill>
                  <a:srgbClr val="000000"/>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750" b="0" i="0" u="none" strike="noStrike" kern="1200" cap="none" spc="0" normalizeH="0" baseline="0" noProof="0" dirty="0">
              <a:ln>
                <a:noFill/>
              </a:ln>
              <a:solidFill>
                <a:srgbClr val="000000"/>
              </a:solidFill>
              <a:effectLst/>
              <a:uLnTx/>
              <a:uFillTx/>
              <a:latin typeface="+mj-lt"/>
              <a:ea typeface="+mn-ea"/>
              <a:cs typeface="+mn-cs"/>
            </a:endParaRPr>
          </a:p>
        </p:txBody>
      </p:sp>
    </p:spTree>
    <p:extLst>
      <p:ext uri="{BB962C8B-B14F-4D97-AF65-F5344CB8AC3E}">
        <p14:creationId xmlns:p14="http://schemas.microsoft.com/office/powerpoint/2010/main" val="1154651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661203" y="836712"/>
            <a:ext cx="7821595" cy="1077218"/>
          </a:xfrm>
          <a:prstGeom prst="rect">
            <a:avLst/>
          </a:prstGeom>
          <a:noFill/>
        </p:spPr>
        <p:txBody>
          <a:bodyPr wrap="square" rtlCol="0">
            <a:spAutoFit/>
          </a:bodyPr>
          <a:lstStyle/>
          <a:p>
            <a:pPr algn="ctr" defTabSz="685800"/>
            <a:r>
              <a:rPr lang="fr-FR" sz="2500" b="1" dirty="0">
                <a:solidFill>
                  <a:srgbClr val="002060"/>
                </a:solidFill>
              </a:rPr>
              <a:t>Groupes organisés pour agir </a:t>
            </a:r>
            <a:br>
              <a:rPr lang="fr-FR" sz="2500" b="1" dirty="0">
                <a:solidFill>
                  <a:srgbClr val="002060"/>
                </a:solidFill>
              </a:rPr>
            </a:br>
            <a:r>
              <a:rPr lang="fr-FR" sz="2500" b="1" dirty="0">
                <a:solidFill>
                  <a:srgbClr val="002060"/>
                </a:solidFill>
              </a:rPr>
              <a:t>sur les élèves les plus en difficulté</a:t>
            </a:r>
          </a:p>
          <a:p>
            <a:pPr algn="ctr" defTabSz="685800"/>
            <a:r>
              <a:rPr lang="fr-FR" sz="1400" i="1" dirty="0">
                <a:solidFill>
                  <a:prstClr val="black"/>
                </a:solidFill>
                <a:latin typeface="Arial" panose="020B0604020202020204" pitchFamily="34" charset="0"/>
                <a:cs typeface="Arial" panose="020B0604020202020204" pitchFamily="34" charset="0"/>
              </a:rPr>
              <a:t>Exemple en mathématiques sur une base de 3 classes/4 groupes</a:t>
            </a:r>
          </a:p>
        </p:txBody>
      </p:sp>
      <p:sp>
        <p:nvSpPr>
          <p:cNvPr id="2" name="ZoneTexte 1"/>
          <p:cNvSpPr txBox="1"/>
          <p:nvPr/>
        </p:nvSpPr>
        <p:spPr>
          <a:xfrm>
            <a:off x="1907704" y="2121534"/>
            <a:ext cx="6048672" cy="954107"/>
          </a:xfrm>
          <a:prstGeom prst="rect">
            <a:avLst/>
          </a:prstGeom>
          <a:noFill/>
        </p:spPr>
        <p:txBody>
          <a:bodyPr wrap="square" rtlCol="0">
            <a:spAutoFit/>
          </a:bodyPr>
          <a:lstStyle/>
          <a:p>
            <a:r>
              <a:rPr lang="fr-FR" sz="1400" i="1" dirty="0"/>
              <a:t>Dans cet exemple, l’équipe de mathématiques décide d’une recomposition trimestrielle des groupes, fondée sur la prise en charge des élèves </a:t>
            </a:r>
            <a:br>
              <a:rPr lang="fr-FR" sz="1400" i="1" dirty="0"/>
            </a:br>
            <a:r>
              <a:rPr lang="fr-FR" sz="1400" i="1" dirty="0"/>
              <a:t>les plus en difficulté dans le cadre d’un groupe supplémentaire, un 4</a:t>
            </a:r>
            <a:r>
              <a:rPr lang="fr-FR" sz="1400" i="1" baseline="30000" dirty="0"/>
              <a:t>e</a:t>
            </a:r>
            <a:r>
              <a:rPr lang="fr-FR" sz="1400" i="1" dirty="0"/>
              <a:t> groupe en effectif réduit. </a:t>
            </a:r>
          </a:p>
        </p:txBody>
      </p:sp>
      <p:pic>
        <p:nvPicPr>
          <p:cNvPr id="9" name="Image 8">
            <a:extLst>
              <a:ext uri="{FF2B5EF4-FFF2-40B4-BE49-F238E27FC236}">
                <a16:creationId xmlns:a16="http://schemas.microsoft.com/office/drawing/2014/main" id="{8F33AEC3-E1C0-9E4F-9DEC-810B4303DC69}"/>
              </a:ext>
            </a:extLst>
          </p:cNvPr>
          <p:cNvPicPr>
            <a:picLocks noChangeAspect="1"/>
          </p:cNvPicPr>
          <p:nvPr/>
        </p:nvPicPr>
        <p:blipFill>
          <a:blip r:embed="rId2"/>
          <a:srcRect/>
          <a:stretch/>
        </p:blipFill>
        <p:spPr>
          <a:xfrm>
            <a:off x="560422" y="3212976"/>
            <a:ext cx="7951147" cy="2402352"/>
          </a:xfrm>
          <a:prstGeom prst="rect">
            <a:avLst/>
          </a:prstGeom>
        </p:spPr>
      </p:pic>
      <p:sp>
        <p:nvSpPr>
          <p:cNvPr id="3" name="Espace réservé du numéro de diapositive 3">
            <a:extLst>
              <a:ext uri="{FF2B5EF4-FFF2-40B4-BE49-F238E27FC236}">
                <a16:creationId xmlns:a16="http://schemas.microsoft.com/office/drawing/2014/main" id="{31039218-82DF-1C1F-1125-A02EA3DECAC7}"/>
              </a:ext>
            </a:extLst>
          </p:cNvPr>
          <p:cNvSpPr>
            <a:spLocks noGrp="1"/>
          </p:cNvSpPr>
          <p:nvPr>
            <p:ph type="sldNum" sz="quarter" idx="12"/>
          </p:nvPr>
        </p:nvSpPr>
        <p:spPr>
          <a:xfrm>
            <a:off x="6264000" y="6378000"/>
            <a:ext cx="1350000" cy="480000"/>
          </a:xfrm>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118156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57F1E4F-1CFF-5643-939E-217C01CDF565}" type="slidenum">
              <a:rPr lang="en-US" smtClean="0"/>
              <a:pPr/>
              <a:t>35</a:t>
            </a:fld>
            <a:endParaRPr lang="en-US" dirty="0"/>
          </a:p>
        </p:txBody>
      </p:sp>
      <p:pic>
        <p:nvPicPr>
          <p:cNvPr id="8" name="Image 7">
            <a:extLst>
              <a:ext uri="{FF2B5EF4-FFF2-40B4-BE49-F238E27FC236}">
                <a16:creationId xmlns:a16="http://schemas.microsoft.com/office/drawing/2014/main" id="{001A2395-1942-224D-8ECE-B0647132FC9A}"/>
              </a:ext>
            </a:extLst>
          </p:cNvPr>
          <p:cNvPicPr>
            <a:picLocks noChangeAspect="1"/>
          </p:cNvPicPr>
          <p:nvPr/>
        </p:nvPicPr>
        <p:blipFill>
          <a:blip r:embed="rId2"/>
          <a:stretch>
            <a:fillRect/>
          </a:stretch>
        </p:blipFill>
        <p:spPr>
          <a:xfrm>
            <a:off x="-18200" y="-99392"/>
            <a:ext cx="9162199" cy="6957392"/>
          </a:xfrm>
          <a:prstGeom prst="rect">
            <a:avLst/>
          </a:prstGeom>
        </p:spPr>
      </p:pic>
    </p:spTree>
    <p:extLst>
      <p:ext uri="{BB962C8B-B14F-4D97-AF65-F5344CB8AC3E}">
        <p14:creationId xmlns:p14="http://schemas.microsoft.com/office/powerpoint/2010/main" val="1487672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57F1E4F-1CFF-5643-939E-217C01CDF565}" type="slidenum">
              <a:rPr lang="en-US" smtClean="0"/>
              <a:pPr/>
              <a:t>36</a:t>
            </a:fld>
            <a:endParaRPr lang="en-US" dirty="0"/>
          </a:p>
        </p:txBody>
      </p:sp>
      <p:sp>
        <p:nvSpPr>
          <p:cNvPr id="8" name="ZoneTexte 7"/>
          <p:cNvSpPr txBox="1"/>
          <p:nvPr/>
        </p:nvSpPr>
        <p:spPr>
          <a:xfrm>
            <a:off x="281782" y="5873666"/>
            <a:ext cx="8316456" cy="276999"/>
          </a:xfrm>
          <a:prstGeom prst="rect">
            <a:avLst/>
          </a:prstGeom>
          <a:noFill/>
        </p:spPr>
        <p:txBody>
          <a:bodyPr wrap="square" rtlCol="0">
            <a:spAutoFit/>
          </a:bodyPr>
          <a:lstStyle/>
          <a:p>
            <a:pPr algn="ctr"/>
            <a:r>
              <a:rPr lang="fr-FR" sz="1200" i="1" dirty="0"/>
              <a:t>Les périodes correspondent aux « périodes scolaires », de vacances à vacances.</a:t>
            </a:r>
          </a:p>
        </p:txBody>
      </p:sp>
      <p:sp>
        <p:nvSpPr>
          <p:cNvPr id="14" name="ZoneTexte 13"/>
          <p:cNvSpPr txBox="1"/>
          <p:nvPr/>
        </p:nvSpPr>
        <p:spPr>
          <a:xfrm>
            <a:off x="1259632" y="597323"/>
            <a:ext cx="7344816" cy="1815882"/>
          </a:xfrm>
          <a:prstGeom prst="rect">
            <a:avLst/>
          </a:prstGeom>
          <a:noFill/>
        </p:spPr>
        <p:txBody>
          <a:bodyPr wrap="square" rtlCol="0">
            <a:spAutoFit/>
          </a:bodyPr>
          <a:lstStyle/>
          <a:p>
            <a:r>
              <a:rPr lang="fr-FR" sz="1400" i="1" dirty="0"/>
              <a:t>Sur cet exemple, les professeurs de mathématiques et/ou de français décident que les élèves sont regroupés selon leur classe de référence lors de la première période afin de consolider le groupe classe. Ils établissent les progressions communes selon les besoins identifiés des élèves.</a:t>
            </a:r>
          </a:p>
          <a:p>
            <a:r>
              <a:rPr lang="fr-FR" sz="1400" i="1" dirty="0"/>
              <a:t>Pour les périodes suivantes, les élèves sont répartis dans des groupes. </a:t>
            </a:r>
          </a:p>
          <a:p>
            <a:r>
              <a:rPr lang="fr-FR" sz="1400" i="1" dirty="0"/>
              <a:t>A la fin de chaque période, une à deux semaines sont réservées en classe entière, soit pour consolider les acquis communs, soit pour ouvrir un nouveau chapitre du programme en classe entière et réévaluer les besoins. </a:t>
            </a:r>
          </a:p>
        </p:txBody>
      </p:sp>
      <p:sp>
        <p:nvSpPr>
          <p:cNvPr id="2" name="Rectangle 1"/>
          <p:cNvSpPr/>
          <p:nvPr/>
        </p:nvSpPr>
        <p:spPr>
          <a:xfrm>
            <a:off x="1340159" y="2504822"/>
            <a:ext cx="1872208" cy="1584176"/>
          </a:xfrm>
          <a:prstGeom prst="rect">
            <a:avLst/>
          </a:prstGeom>
          <a:solidFill>
            <a:srgbClr val="E5E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Trimestre 1</a:t>
            </a:r>
          </a:p>
        </p:txBody>
      </p:sp>
      <p:sp>
        <p:nvSpPr>
          <p:cNvPr id="7" name="Rectangle 6"/>
          <p:cNvSpPr/>
          <p:nvPr/>
        </p:nvSpPr>
        <p:spPr>
          <a:xfrm>
            <a:off x="3554887" y="2492896"/>
            <a:ext cx="1908212" cy="1584176"/>
          </a:xfrm>
          <a:prstGeom prst="rect">
            <a:avLst/>
          </a:prstGeom>
          <a:solidFill>
            <a:srgbClr val="E5E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Trimestre 2</a:t>
            </a:r>
          </a:p>
        </p:txBody>
      </p:sp>
      <p:sp>
        <p:nvSpPr>
          <p:cNvPr id="10" name="Rectangle 9"/>
          <p:cNvSpPr/>
          <p:nvPr/>
        </p:nvSpPr>
        <p:spPr>
          <a:xfrm>
            <a:off x="5842102" y="2492896"/>
            <a:ext cx="1898250" cy="1584176"/>
          </a:xfrm>
          <a:prstGeom prst="rect">
            <a:avLst/>
          </a:prstGeom>
          <a:solidFill>
            <a:srgbClr val="E5E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Trimestre 3</a:t>
            </a:r>
          </a:p>
        </p:txBody>
      </p:sp>
      <p:cxnSp>
        <p:nvCxnSpPr>
          <p:cNvPr id="5" name="Connecteur droit avec flèche 4"/>
          <p:cNvCxnSpPr>
            <a:cxnSpLocks/>
          </p:cNvCxnSpPr>
          <p:nvPr/>
        </p:nvCxnSpPr>
        <p:spPr>
          <a:xfrm>
            <a:off x="1340159" y="4437112"/>
            <a:ext cx="6472201" cy="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16" name="Rectangle 15"/>
          <p:cNvSpPr/>
          <p:nvPr/>
        </p:nvSpPr>
        <p:spPr>
          <a:xfrm>
            <a:off x="1331640" y="4760612"/>
            <a:ext cx="883512" cy="831370"/>
          </a:xfrm>
          <a:prstGeom prst="rect">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PÉRIODE 1</a:t>
            </a:r>
          </a:p>
          <a:p>
            <a:pPr algn="ctr"/>
            <a:r>
              <a:rPr lang="fr-FR" sz="1100" dirty="0"/>
              <a:t>Classe de référence</a:t>
            </a:r>
          </a:p>
        </p:txBody>
      </p:sp>
      <p:sp>
        <p:nvSpPr>
          <p:cNvPr id="17" name="Rectangle 16"/>
          <p:cNvSpPr/>
          <p:nvPr/>
        </p:nvSpPr>
        <p:spPr>
          <a:xfrm>
            <a:off x="2340229" y="4760612"/>
            <a:ext cx="927756" cy="831371"/>
          </a:xfrm>
          <a:prstGeom prst="rect">
            <a:avLst/>
          </a:prstGeom>
          <a:solidFill>
            <a:srgbClr val="0E2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PÉRIODE 2 </a:t>
            </a:r>
          </a:p>
          <a:p>
            <a:pPr algn="ctr"/>
            <a:r>
              <a:rPr lang="fr-FR" sz="1200" dirty="0"/>
              <a:t>Groupes</a:t>
            </a:r>
          </a:p>
        </p:txBody>
      </p:sp>
      <p:sp>
        <p:nvSpPr>
          <p:cNvPr id="18" name="Rectangle 17"/>
          <p:cNvSpPr/>
          <p:nvPr/>
        </p:nvSpPr>
        <p:spPr>
          <a:xfrm>
            <a:off x="3798432" y="4757758"/>
            <a:ext cx="921964" cy="839690"/>
          </a:xfrm>
          <a:prstGeom prst="rect">
            <a:avLst/>
          </a:prstGeom>
          <a:solidFill>
            <a:srgbClr val="2C3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PÉRIODE 3</a:t>
            </a:r>
          </a:p>
          <a:p>
            <a:pPr algn="ctr"/>
            <a:r>
              <a:rPr lang="fr-FR" sz="1200" dirty="0"/>
              <a:t>Groupes</a:t>
            </a:r>
          </a:p>
        </p:txBody>
      </p:sp>
      <p:sp>
        <p:nvSpPr>
          <p:cNvPr id="21" name="Rectangle 20"/>
          <p:cNvSpPr/>
          <p:nvPr/>
        </p:nvSpPr>
        <p:spPr>
          <a:xfrm>
            <a:off x="3393062" y="4757758"/>
            <a:ext cx="304277" cy="834225"/>
          </a:xfrm>
          <a:prstGeom prst="rect">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t>CLASSE</a:t>
            </a:r>
          </a:p>
        </p:txBody>
      </p:sp>
      <p:sp>
        <p:nvSpPr>
          <p:cNvPr id="22" name="Rectangle 21"/>
          <p:cNvSpPr/>
          <p:nvPr/>
        </p:nvSpPr>
        <p:spPr>
          <a:xfrm>
            <a:off x="4803799" y="4757758"/>
            <a:ext cx="304277" cy="834226"/>
          </a:xfrm>
          <a:prstGeom prst="rect">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t>CLASSE</a:t>
            </a:r>
          </a:p>
        </p:txBody>
      </p:sp>
      <p:sp>
        <p:nvSpPr>
          <p:cNvPr id="23" name="Rectangle 22"/>
          <p:cNvSpPr/>
          <p:nvPr/>
        </p:nvSpPr>
        <p:spPr>
          <a:xfrm>
            <a:off x="5182146" y="4752302"/>
            <a:ext cx="915350" cy="839690"/>
          </a:xfrm>
          <a:prstGeom prst="rect">
            <a:avLst/>
          </a:prstGeom>
          <a:solidFill>
            <a:srgbClr val="2C3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PÉRIODE 4</a:t>
            </a:r>
          </a:p>
          <a:p>
            <a:pPr algn="ctr"/>
            <a:r>
              <a:rPr lang="fr-FR" sz="1200" dirty="0"/>
              <a:t>Groupes</a:t>
            </a:r>
          </a:p>
        </p:txBody>
      </p:sp>
      <p:sp>
        <p:nvSpPr>
          <p:cNvPr id="24" name="Rectangle 23"/>
          <p:cNvSpPr/>
          <p:nvPr/>
        </p:nvSpPr>
        <p:spPr>
          <a:xfrm>
            <a:off x="6512156" y="4752303"/>
            <a:ext cx="919007" cy="839688"/>
          </a:xfrm>
          <a:prstGeom prst="rect">
            <a:avLst/>
          </a:prstGeom>
          <a:solidFill>
            <a:srgbClr val="2C3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PÉRIODE 5</a:t>
            </a:r>
          </a:p>
          <a:p>
            <a:pPr algn="ctr"/>
            <a:r>
              <a:rPr lang="fr-FR" sz="1200" dirty="0"/>
              <a:t>Groupes</a:t>
            </a:r>
          </a:p>
        </p:txBody>
      </p:sp>
      <p:sp>
        <p:nvSpPr>
          <p:cNvPr id="19" name="Rectangle 18"/>
          <p:cNvSpPr/>
          <p:nvPr/>
        </p:nvSpPr>
        <p:spPr>
          <a:xfrm>
            <a:off x="6156176" y="4752302"/>
            <a:ext cx="304277" cy="839688"/>
          </a:xfrm>
          <a:prstGeom prst="rect">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t>CLASSE</a:t>
            </a:r>
          </a:p>
        </p:txBody>
      </p:sp>
      <p:sp>
        <p:nvSpPr>
          <p:cNvPr id="20" name="Rectangle 19"/>
          <p:cNvSpPr/>
          <p:nvPr/>
        </p:nvSpPr>
        <p:spPr>
          <a:xfrm>
            <a:off x="7508083" y="4752301"/>
            <a:ext cx="304277" cy="839686"/>
          </a:xfrm>
          <a:prstGeom prst="rect">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t>CLASSE</a:t>
            </a:r>
          </a:p>
        </p:txBody>
      </p:sp>
    </p:spTree>
    <p:extLst>
      <p:ext uri="{BB962C8B-B14F-4D97-AF65-F5344CB8AC3E}">
        <p14:creationId xmlns:p14="http://schemas.microsoft.com/office/powerpoint/2010/main" val="2933815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57F1E4F-1CFF-5643-939E-217C01CDF565}" type="slidenum">
              <a:rPr lang="en-US" smtClean="0"/>
              <a:pPr/>
              <a:t>37</a:t>
            </a:fld>
            <a:endParaRPr lang="en-US" dirty="0"/>
          </a:p>
        </p:txBody>
      </p:sp>
      <p:sp>
        <p:nvSpPr>
          <p:cNvPr id="8" name="ZoneTexte 7"/>
          <p:cNvSpPr txBox="1"/>
          <p:nvPr/>
        </p:nvSpPr>
        <p:spPr>
          <a:xfrm>
            <a:off x="360000" y="5949280"/>
            <a:ext cx="8424000" cy="276999"/>
          </a:xfrm>
          <a:prstGeom prst="rect">
            <a:avLst/>
          </a:prstGeom>
          <a:noFill/>
        </p:spPr>
        <p:txBody>
          <a:bodyPr wrap="square" rtlCol="0">
            <a:spAutoFit/>
          </a:bodyPr>
          <a:lstStyle/>
          <a:p>
            <a:pPr algn="ctr"/>
            <a:r>
              <a:rPr lang="fr-FR" sz="1200" i="1" dirty="0"/>
              <a:t>Les périodes correspondent aux périodes scolaires, de vacances à vacances.</a:t>
            </a:r>
          </a:p>
        </p:txBody>
      </p:sp>
      <p:sp>
        <p:nvSpPr>
          <p:cNvPr id="15" name="ZoneTexte 14"/>
          <p:cNvSpPr txBox="1"/>
          <p:nvPr/>
        </p:nvSpPr>
        <p:spPr>
          <a:xfrm>
            <a:off x="1259631" y="1112789"/>
            <a:ext cx="7560841" cy="1384995"/>
          </a:xfrm>
          <a:prstGeom prst="rect">
            <a:avLst/>
          </a:prstGeom>
          <a:noFill/>
        </p:spPr>
        <p:txBody>
          <a:bodyPr wrap="square" rtlCol="0">
            <a:spAutoFit/>
          </a:bodyPr>
          <a:lstStyle/>
          <a:p>
            <a:r>
              <a:rPr lang="fr-FR" sz="1400" i="1" dirty="0"/>
              <a:t>Sur cet exemple, les professeurs de mathématiques et/ou de français décident que les élèves sont regroupés selon leur classe de référence lors de la première période et la fin de la dernière afin de consolider le groupe classe. Durant la période 1, ils établissent les progressions communes selon les besoins identifiés des élèves et durant la seconde moitié de la période 5, les professeurs achèvent le programme et mesurent les progrès des élèves.</a:t>
            </a:r>
          </a:p>
          <a:p>
            <a:r>
              <a:rPr lang="fr-FR" sz="1400" i="1" dirty="0"/>
              <a:t>Pour les périodes intermédiaires, les élèves sont répartis dans des groupes. </a:t>
            </a:r>
          </a:p>
        </p:txBody>
      </p:sp>
      <p:sp>
        <p:nvSpPr>
          <p:cNvPr id="3" name="Rectangle 2">
            <a:extLst>
              <a:ext uri="{FF2B5EF4-FFF2-40B4-BE49-F238E27FC236}">
                <a16:creationId xmlns:a16="http://schemas.microsoft.com/office/drawing/2014/main" id="{8D4D45FD-6330-6AF5-E0EA-CA44E695D594}"/>
              </a:ext>
            </a:extLst>
          </p:cNvPr>
          <p:cNvSpPr/>
          <p:nvPr/>
        </p:nvSpPr>
        <p:spPr>
          <a:xfrm>
            <a:off x="1196201" y="2667431"/>
            <a:ext cx="1935638" cy="1584176"/>
          </a:xfrm>
          <a:prstGeom prst="rect">
            <a:avLst/>
          </a:prstGeom>
          <a:solidFill>
            <a:srgbClr val="E5E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Trimestre 1</a:t>
            </a:r>
          </a:p>
        </p:txBody>
      </p:sp>
      <p:sp>
        <p:nvSpPr>
          <p:cNvPr id="5" name="Rectangle 4">
            <a:extLst>
              <a:ext uri="{FF2B5EF4-FFF2-40B4-BE49-F238E27FC236}">
                <a16:creationId xmlns:a16="http://schemas.microsoft.com/office/drawing/2014/main" id="{E4401EA7-6F6B-D13D-CD29-47C753308A3D}"/>
              </a:ext>
            </a:extLst>
          </p:cNvPr>
          <p:cNvSpPr/>
          <p:nvPr/>
        </p:nvSpPr>
        <p:spPr>
          <a:xfrm>
            <a:off x="3484321" y="2655505"/>
            <a:ext cx="1898250" cy="1584176"/>
          </a:xfrm>
          <a:prstGeom prst="rect">
            <a:avLst/>
          </a:prstGeom>
          <a:solidFill>
            <a:srgbClr val="E5E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Trimestre 2</a:t>
            </a:r>
          </a:p>
        </p:txBody>
      </p:sp>
      <p:sp>
        <p:nvSpPr>
          <p:cNvPr id="6" name="Rectangle 5">
            <a:extLst>
              <a:ext uri="{FF2B5EF4-FFF2-40B4-BE49-F238E27FC236}">
                <a16:creationId xmlns:a16="http://schemas.microsoft.com/office/drawing/2014/main" id="{E312BA4E-5A39-F029-E91D-53C38BBE143B}"/>
              </a:ext>
            </a:extLst>
          </p:cNvPr>
          <p:cNvSpPr/>
          <p:nvPr/>
        </p:nvSpPr>
        <p:spPr>
          <a:xfrm>
            <a:off x="5724128" y="2655505"/>
            <a:ext cx="1885580" cy="1584176"/>
          </a:xfrm>
          <a:prstGeom prst="rect">
            <a:avLst/>
          </a:prstGeom>
          <a:solidFill>
            <a:srgbClr val="E5E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Trimestre 3</a:t>
            </a:r>
          </a:p>
        </p:txBody>
      </p:sp>
      <p:cxnSp>
        <p:nvCxnSpPr>
          <p:cNvPr id="7" name="Connecteur droit avec flèche 6">
            <a:extLst>
              <a:ext uri="{FF2B5EF4-FFF2-40B4-BE49-F238E27FC236}">
                <a16:creationId xmlns:a16="http://schemas.microsoft.com/office/drawing/2014/main" id="{0A0CFB00-61E7-E6D7-9AD8-273564018FE9}"/>
              </a:ext>
            </a:extLst>
          </p:cNvPr>
          <p:cNvCxnSpPr>
            <a:cxnSpLocks/>
          </p:cNvCxnSpPr>
          <p:nvPr/>
        </p:nvCxnSpPr>
        <p:spPr>
          <a:xfrm>
            <a:off x="1259631" y="4509120"/>
            <a:ext cx="6408713" cy="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10" name="Rectangle 9">
            <a:extLst>
              <a:ext uri="{FF2B5EF4-FFF2-40B4-BE49-F238E27FC236}">
                <a16:creationId xmlns:a16="http://schemas.microsoft.com/office/drawing/2014/main" id="{5CEE8534-E1C0-224E-E51C-D0029FC393BA}"/>
              </a:ext>
            </a:extLst>
          </p:cNvPr>
          <p:cNvSpPr/>
          <p:nvPr/>
        </p:nvSpPr>
        <p:spPr>
          <a:xfrm>
            <a:off x="1196201" y="4753664"/>
            <a:ext cx="1111116" cy="1000927"/>
          </a:xfrm>
          <a:prstGeom prst="rect">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b="1" dirty="0"/>
          </a:p>
          <a:p>
            <a:pPr algn="ctr"/>
            <a:r>
              <a:rPr lang="fr-FR" sz="1300" b="1" dirty="0"/>
              <a:t>PÉRIODE 1</a:t>
            </a:r>
          </a:p>
          <a:p>
            <a:pPr algn="ctr"/>
            <a:r>
              <a:rPr lang="fr-FR" sz="1300" dirty="0"/>
              <a:t>Classe de référence</a:t>
            </a:r>
          </a:p>
          <a:p>
            <a:pPr algn="ctr"/>
            <a:endParaRPr lang="fr-FR" sz="1100" b="1" dirty="0"/>
          </a:p>
        </p:txBody>
      </p:sp>
      <p:sp>
        <p:nvSpPr>
          <p:cNvPr id="11" name="Rectangle 10">
            <a:extLst>
              <a:ext uri="{FF2B5EF4-FFF2-40B4-BE49-F238E27FC236}">
                <a16:creationId xmlns:a16="http://schemas.microsoft.com/office/drawing/2014/main" id="{4DE10EEA-62BA-4EB1-4C34-814B21BB7BA2}"/>
              </a:ext>
            </a:extLst>
          </p:cNvPr>
          <p:cNvSpPr/>
          <p:nvPr/>
        </p:nvSpPr>
        <p:spPr>
          <a:xfrm>
            <a:off x="2546602" y="4753664"/>
            <a:ext cx="1094381" cy="991538"/>
          </a:xfrm>
          <a:prstGeom prst="rect">
            <a:avLst/>
          </a:prstGeom>
          <a:solidFill>
            <a:srgbClr val="0E2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dirty="0"/>
              <a:t>PÉRIODE 2 </a:t>
            </a:r>
          </a:p>
          <a:p>
            <a:pPr algn="ctr"/>
            <a:r>
              <a:rPr lang="fr-FR" sz="1200" dirty="0"/>
              <a:t>Groupes</a:t>
            </a:r>
            <a:endParaRPr lang="fr-FR" sz="1200" b="1" dirty="0"/>
          </a:p>
          <a:p>
            <a:pPr algn="ctr"/>
            <a:endParaRPr lang="fr-FR" sz="1200" b="1" dirty="0"/>
          </a:p>
        </p:txBody>
      </p:sp>
      <p:sp>
        <p:nvSpPr>
          <p:cNvPr id="12" name="Rectangle 11">
            <a:extLst>
              <a:ext uri="{FF2B5EF4-FFF2-40B4-BE49-F238E27FC236}">
                <a16:creationId xmlns:a16="http://schemas.microsoft.com/office/drawing/2014/main" id="{3D15A3C7-FAC1-CFFA-7456-D6D5548608AD}"/>
              </a:ext>
            </a:extLst>
          </p:cNvPr>
          <p:cNvSpPr/>
          <p:nvPr/>
        </p:nvSpPr>
        <p:spPr>
          <a:xfrm>
            <a:off x="3869756" y="4762502"/>
            <a:ext cx="1094381" cy="982691"/>
          </a:xfrm>
          <a:prstGeom prst="rect">
            <a:avLst/>
          </a:prstGeom>
          <a:solidFill>
            <a:srgbClr val="2C3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dirty="0"/>
              <a:t>PÉRIODE 3</a:t>
            </a:r>
          </a:p>
          <a:p>
            <a:pPr algn="ctr"/>
            <a:r>
              <a:rPr lang="fr-FR" sz="1200" dirty="0"/>
              <a:t>Groupes</a:t>
            </a:r>
            <a:endParaRPr lang="fr-FR" sz="1200" b="1" dirty="0"/>
          </a:p>
          <a:p>
            <a:pPr algn="ctr"/>
            <a:endParaRPr lang="fr-FR" sz="1200" b="1" dirty="0"/>
          </a:p>
        </p:txBody>
      </p:sp>
      <p:sp>
        <p:nvSpPr>
          <p:cNvPr id="16" name="Rectangle 15">
            <a:extLst>
              <a:ext uri="{FF2B5EF4-FFF2-40B4-BE49-F238E27FC236}">
                <a16:creationId xmlns:a16="http://schemas.microsoft.com/office/drawing/2014/main" id="{5B1E1CDD-FE49-E77F-F328-D5AB128F60EB}"/>
              </a:ext>
            </a:extLst>
          </p:cNvPr>
          <p:cNvSpPr/>
          <p:nvPr/>
        </p:nvSpPr>
        <p:spPr>
          <a:xfrm>
            <a:off x="5192909" y="4758509"/>
            <a:ext cx="1111115" cy="999691"/>
          </a:xfrm>
          <a:prstGeom prst="rect">
            <a:avLst/>
          </a:prstGeom>
          <a:solidFill>
            <a:srgbClr val="2C3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dirty="0"/>
              <a:t>PÉRIODE 4</a:t>
            </a:r>
          </a:p>
          <a:p>
            <a:pPr algn="ctr"/>
            <a:r>
              <a:rPr lang="fr-FR" sz="1300" dirty="0"/>
              <a:t>Groupes</a:t>
            </a:r>
          </a:p>
          <a:p>
            <a:pPr algn="ctr"/>
            <a:endParaRPr lang="fr-FR" sz="1300" b="1" dirty="0"/>
          </a:p>
        </p:txBody>
      </p:sp>
      <p:sp>
        <p:nvSpPr>
          <p:cNvPr id="19" name="Rectangle 18">
            <a:extLst>
              <a:ext uri="{FF2B5EF4-FFF2-40B4-BE49-F238E27FC236}">
                <a16:creationId xmlns:a16="http://schemas.microsoft.com/office/drawing/2014/main" id="{208BD336-CD6E-C6F6-190F-825304237E64}"/>
              </a:ext>
            </a:extLst>
          </p:cNvPr>
          <p:cNvSpPr/>
          <p:nvPr/>
        </p:nvSpPr>
        <p:spPr>
          <a:xfrm>
            <a:off x="7021064" y="4753665"/>
            <a:ext cx="588644" cy="1020634"/>
          </a:xfrm>
          <a:prstGeom prst="rect">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00" b="1" dirty="0"/>
          </a:p>
          <a:p>
            <a:pPr algn="ctr"/>
            <a:endParaRPr lang="fr-FR" sz="700" b="1" dirty="0"/>
          </a:p>
          <a:p>
            <a:pPr algn="ctr"/>
            <a:r>
              <a:rPr lang="fr-FR" sz="500" dirty="0"/>
              <a:t/>
            </a:r>
            <a:br>
              <a:rPr lang="fr-FR" sz="500" dirty="0"/>
            </a:br>
            <a:r>
              <a:rPr lang="fr-FR" sz="800" dirty="0"/>
              <a:t>Classe de</a:t>
            </a:r>
            <a:br>
              <a:rPr lang="fr-FR" sz="800" dirty="0"/>
            </a:br>
            <a:r>
              <a:rPr lang="fr-FR" sz="800" spc="-30" dirty="0"/>
              <a:t>référence</a:t>
            </a:r>
          </a:p>
        </p:txBody>
      </p:sp>
      <p:sp>
        <p:nvSpPr>
          <p:cNvPr id="21" name="Rectangle 20">
            <a:extLst>
              <a:ext uri="{FF2B5EF4-FFF2-40B4-BE49-F238E27FC236}">
                <a16:creationId xmlns:a16="http://schemas.microsoft.com/office/drawing/2014/main" id="{CA7084E1-F152-3AEF-1287-B7C582EE9872}"/>
              </a:ext>
            </a:extLst>
          </p:cNvPr>
          <p:cNvSpPr/>
          <p:nvPr/>
        </p:nvSpPr>
        <p:spPr>
          <a:xfrm>
            <a:off x="6437533" y="4753665"/>
            <a:ext cx="588644" cy="1020634"/>
          </a:xfrm>
          <a:prstGeom prst="rect">
            <a:avLst/>
          </a:prstGeom>
          <a:solidFill>
            <a:srgbClr val="2C3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00" b="1" dirty="0"/>
          </a:p>
          <a:p>
            <a:pPr algn="ctr"/>
            <a:r>
              <a:rPr lang="fr-FR" sz="800" dirty="0"/>
              <a:t>Groupes</a:t>
            </a:r>
          </a:p>
        </p:txBody>
      </p:sp>
      <p:sp>
        <p:nvSpPr>
          <p:cNvPr id="17" name="Rectangle 16">
            <a:extLst>
              <a:ext uri="{FF2B5EF4-FFF2-40B4-BE49-F238E27FC236}">
                <a16:creationId xmlns:a16="http://schemas.microsoft.com/office/drawing/2014/main" id="{2FB08B95-052F-66C6-E3FD-BD4A605E7DFD}"/>
              </a:ext>
            </a:extLst>
          </p:cNvPr>
          <p:cNvSpPr/>
          <p:nvPr/>
        </p:nvSpPr>
        <p:spPr>
          <a:xfrm>
            <a:off x="6435132" y="4671360"/>
            <a:ext cx="1174576" cy="773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dirty="0"/>
              <a:t>PÉRIODE 5</a:t>
            </a:r>
          </a:p>
        </p:txBody>
      </p:sp>
      <p:cxnSp>
        <p:nvCxnSpPr>
          <p:cNvPr id="23" name="Connecteur droit 22">
            <a:extLst>
              <a:ext uri="{FF2B5EF4-FFF2-40B4-BE49-F238E27FC236}">
                <a16:creationId xmlns:a16="http://schemas.microsoft.com/office/drawing/2014/main" id="{E996634B-EC8F-BDFC-3FBE-BF5937FEC4FB}"/>
              </a:ext>
            </a:extLst>
          </p:cNvPr>
          <p:cNvCxnSpPr>
            <a:cxnSpLocks/>
          </p:cNvCxnSpPr>
          <p:nvPr/>
        </p:nvCxnSpPr>
        <p:spPr>
          <a:xfrm>
            <a:off x="5508104" y="4369535"/>
            <a:ext cx="0" cy="261996"/>
          </a:xfrm>
          <a:prstGeom prst="line">
            <a:avLst/>
          </a:prstGeom>
          <a:ln w="25400">
            <a:solidFill>
              <a:srgbClr val="0E2579"/>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89F68010-CF07-171D-E1A2-74AA98C32951}"/>
              </a:ext>
            </a:extLst>
          </p:cNvPr>
          <p:cNvCxnSpPr/>
          <p:nvPr/>
        </p:nvCxnSpPr>
        <p:spPr>
          <a:xfrm>
            <a:off x="3288278" y="4365120"/>
            <a:ext cx="0" cy="288000"/>
          </a:xfrm>
          <a:prstGeom prst="line">
            <a:avLst/>
          </a:prstGeom>
          <a:ln w="25400">
            <a:solidFill>
              <a:srgbClr val="2C328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C5F5CEE9-AF68-125D-5733-2C6628041179}"/>
              </a:ext>
            </a:extLst>
          </p:cNvPr>
          <p:cNvCxnSpPr>
            <a:cxnSpLocks/>
          </p:cNvCxnSpPr>
          <p:nvPr/>
        </p:nvCxnSpPr>
        <p:spPr>
          <a:xfrm>
            <a:off x="3275856" y="4369535"/>
            <a:ext cx="0" cy="261996"/>
          </a:xfrm>
          <a:prstGeom prst="line">
            <a:avLst/>
          </a:prstGeom>
          <a:ln w="25400">
            <a:solidFill>
              <a:srgbClr val="0E25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396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1960" y="2105236"/>
            <a:ext cx="1143744" cy="279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4">
            <a:extLst>
              <a:ext uri="{FF2B5EF4-FFF2-40B4-BE49-F238E27FC236}">
                <a16:creationId xmlns:a16="http://schemas.microsoft.com/office/drawing/2014/main" id="{6CD64626-6732-E7AC-BB49-C97EB8E336FA}"/>
              </a:ext>
            </a:extLst>
          </p:cNvPr>
          <p:cNvSpPr>
            <a:spLocks noGrp="1"/>
          </p:cNvSpPr>
          <p:nvPr>
            <p:ph type="sldNum" sz="quarter" idx="12"/>
          </p:nvPr>
        </p:nvSpPr>
        <p:spPr>
          <a:xfrm>
            <a:off x="6281811" y="6358558"/>
            <a:ext cx="1350000" cy="4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0" i="0" u="none" strike="noStrike" kern="1200" cap="none" spc="0" normalizeH="0" baseline="0" noProof="0" smtClean="0">
                <a:ln>
                  <a:noFill/>
                </a:ln>
                <a:solidFill>
                  <a:srgbClr val="000000"/>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750" b="0" i="0" u="none" strike="noStrike" kern="1200" cap="none" spc="0" normalizeH="0" baseline="0" noProof="0" dirty="0">
              <a:ln>
                <a:noFill/>
              </a:ln>
              <a:solidFill>
                <a:srgbClr val="000000"/>
              </a:solidFill>
              <a:effectLst/>
              <a:uLnTx/>
              <a:uFillTx/>
              <a:latin typeface="+mj-lt"/>
              <a:ea typeface="+mn-ea"/>
              <a:cs typeface="+mn-cs"/>
            </a:endParaRPr>
          </a:p>
        </p:txBody>
      </p:sp>
      <p:pic>
        <p:nvPicPr>
          <p:cNvPr id="3" name="Image 2">
            <a:extLst>
              <a:ext uri="{FF2B5EF4-FFF2-40B4-BE49-F238E27FC236}">
                <a16:creationId xmlns:a16="http://schemas.microsoft.com/office/drawing/2014/main" id="{0F15E859-0FD7-A82E-6E45-37C0AC7F2881}"/>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51983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quarter" idx="14"/>
          </p:nvPr>
        </p:nvSpPr>
        <p:spPr>
          <a:xfrm>
            <a:off x="989346" y="1700808"/>
            <a:ext cx="7255061" cy="4536504"/>
          </a:xfrm>
        </p:spPr>
        <p:txBody>
          <a:bodyPr/>
          <a:lstStyle/>
          <a:p>
            <a:pPr marL="172800" lvl="2" indent="-172800">
              <a:spcBef>
                <a:spcPts val="0"/>
              </a:spcBef>
              <a:spcAft>
                <a:spcPts val="300"/>
              </a:spcAft>
              <a:buClr>
                <a:srgbClr val="BCCF00"/>
              </a:buClr>
              <a:buSzPct val="130000"/>
            </a:pPr>
            <a:r>
              <a:rPr lang="fr-FR" sz="1600" dirty="0">
                <a:latin typeface="+mj-lt"/>
              </a:rPr>
              <a:t>En fonction des contextes, </a:t>
            </a:r>
            <a:r>
              <a:rPr lang="fr-FR" sz="1600" b="1" dirty="0">
                <a:latin typeface="+mj-lt"/>
              </a:rPr>
              <a:t>les horaires des différents groupes de  chacun des enseignements (français et de mathématiques) sont alignés pour plusieurs classes </a:t>
            </a:r>
            <a:r>
              <a:rPr lang="fr-FR" sz="1600" dirty="0">
                <a:latin typeface="+mj-lt"/>
              </a:rPr>
              <a:t>afin de garantir la fluidité dans la constitution des groupes. </a:t>
            </a:r>
          </a:p>
          <a:p>
            <a:pPr marL="172800" lvl="2" indent="-172800">
              <a:spcBef>
                <a:spcPts val="0"/>
              </a:spcBef>
              <a:spcAft>
                <a:spcPts val="300"/>
              </a:spcAft>
              <a:buClr>
                <a:srgbClr val="BCCF00"/>
              </a:buClr>
              <a:buSzPct val="130000"/>
              <a:buNone/>
            </a:pPr>
            <a:endParaRPr lang="fr-FR" sz="1600" dirty="0">
              <a:latin typeface="+mj-lt"/>
            </a:endParaRPr>
          </a:p>
          <a:p>
            <a:pPr marL="172800" lvl="2" indent="-172800">
              <a:spcBef>
                <a:spcPts val="0"/>
              </a:spcBef>
              <a:spcAft>
                <a:spcPts val="300"/>
              </a:spcAft>
              <a:buClr>
                <a:srgbClr val="BCCF00"/>
              </a:buClr>
              <a:buSzPct val="130000"/>
            </a:pPr>
            <a:r>
              <a:rPr lang="fr-FR" sz="1600" dirty="0">
                <a:latin typeface="+mj-lt"/>
              </a:rPr>
              <a:t>Dans les collèges qui comptent un nombre important de divisions, </a:t>
            </a:r>
            <a:r>
              <a:rPr lang="fr-FR" sz="1600" b="1" dirty="0">
                <a:latin typeface="+mj-lt"/>
              </a:rPr>
              <a:t>plusieurs alignements peuvent être prévus.</a:t>
            </a:r>
          </a:p>
          <a:p>
            <a:pPr marL="172800" lvl="2" indent="-172800">
              <a:spcBef>
                <a:spcPts val="0"/>
              </a:spcBef>
              <a:spcAft>
                <a:spcPts val="300"/>
              </a:spcAft>
              <a:buClr>
                <a:srgbClr val="BCCF00"/>
              </a:buClr>
              <a:buSzPct val="130000"/>
              <a:buNone/>
            </a:pPr>
            <a:endParaRPr lang="fr-FR" sz="1600" dirty="0">
              <a:latin typeface="+mj-lt"/>
            </a:endParaRPr>
          </a:p>
          <a:p>
            <a:pPr marL="172800" lvl="2" indent="-172800">
              <a:spcBef>
                <a:spcPts val="0"/>
              </a:spcBef>
              <a:spcAft>
                <a:spcPts val="300"/>
              </a:spcAft>
              <a:buClr>
                <a:srgbClr val="BCCF00"/>
              </a:buClr>
              <a:buSzPct val="130000"/>
            </a:pPr>
            <a:r>
              <a:rPr lang="fr-FR" sz="1600" dirty="0">
                <a:latin typeface="+mj-lt"/>
              </a:rPr>
              <a:t>Les éventuelles difficultés d’emplois du temps liées aux alignements nécessaires de classes </a:t>
            </a:r>
            <a:r>
              <a:rPr lang="fr-FR" sz="1600" b="1" dirty="0">
                <a:latin typeface="+mj-lt"/>
              </a:rPr>
              <a:t>ne doivent pas conduire à une organisation </a:t>
            </a:r>
            <a:br>
              <a:rPr lang="fr-FR" sz="1600" b="1" dirty="0">
                <a:latin typeface="+mj-lt"/>
              </a:rPr>
            </a:br>
            <a:r>
              <a:rPr lang="fr-FR" sz="1600" b="1" dirty="0">
                <a:latin typeface="+mj-lt"/>
              </a:rPr>
              <a:t>en « classes de niveaux ». </a:t>
            </a:r>
          </a:p>
          <a:p>
            <a:pPr marL="172800" lvl="2" indent="-172800">
              <a:spcBef>
                <a:spcPts val="0"/>
              </a:spcBef>
              <a:spcAft>
                <a:spcPts val="300"/>
              </a:spcAft>
              <a:buClr>
                <a:srgbClr val="BCCF00"/>
              </a:buClr>
              <a:buSzPct val="130000"/>
            </a:pPr>
            <a:endParaRPr lang="fr-FR" sz="1600" dirty="0">
              <a:latin typeface="+mj-lt"/>
            </a:endParaRPr>
          </a:p>
          <a:p>
            <a:pPr marL="172800" lvl="2" indent="-172800">
              <a:spcBef>
                <a:spcPts val="0"/>
              </a:spcBef>
              <a:spcAft>
                <a:spcPts val="300"/>
              </a:spcAft>
              <a:buClr>
                <a:srgbClr val="BCCF00"/>
              </a:buClr>
              <a:buSzPct val="130000"/>
            </a:pPr>
            <a:r>
              <a:rPr lang="fr-FR" sz="1600" dirty="0">
                <a:latin typeface="+mj-lt"/>
              </a:rPr>
              <a:t>L’implication des équipes d’enseignement permet de construire </a:t>
            </a:r>
            <a:br>
              <a:rPr lang="fr-FR" sz="1600" dirty="0">
                <a:latin typeface="+mj-lt"/>
              </a:rPr>
            </a:br>
            <a:r>
              <a:rPr lang="fr-FR" sz="1600" b="1" dirty="0">
                <a:latin typeface="+mj-lt"/>
              </a:rPr>
              <a:t>une organisation partagée.</a:t>
            </a:r>
          </a:p>
          <a:p>
            <a:pPr marL="172800" lvl="2" indent="-172800">
              <a:spcBef>
                <a:spcPts val="0"/>
              </a:spcBef>
              <a:spcAft>
                <a:spcPts val="300"/>
              </a:spcAft>
              <a:buClr>
                <a:srgbClr val="BCCF00"/>
              </a:buClr>
              <a:buSzPct val="130000"/>
            </a:pPr>
            <a:endParaRPr lang="fr-FR" sz="1600" b="1" dirty="0">
              <a:latin typeface="+mj-lt"/>
            </a:endParaRPr>
          </a:p>
          <a:p>
            <a:pPr marL="172800" lvl="2" indent="-172800">
              <a:spcAft>
                <a:spcPts val="300"/>
              </a:spcAft>
              <a:buClr>
                <a:srgbClr val="BCCF00"/>
              </a:buClr>
              <a:buSzPct val="130000"/>
            </a:pPr>
            <a:r>
              <a:rPr lang="fr-FR" sz="1600" dirty="0">
                <a:latin typeface="+mj-lt"/>
              </a:rPr>
              <a:t>Le cas échéant, au bénéfice des élèves de </a:t>
            </a:r>
            <a:r>
              <a:rPr lang="fr-FR" sz="1600" dirty="0" err="1">
                <a:latin typeface="+mj-lt"/>
              </a:rPr>
              <a:t>Segpa</a:t>
            </a:r>
            <a:r>
              <a:rPr lang="fr-FR" sz="1600" dirty="0">
                <a:latin typeface="+mj-lt"/>
              </a:rPr>
              <a:t>, les classes de </a:t>
            </a:r>
            <a:r>
              <a:rPr lang="fr-FR" sz="1600" dirty="0" err="1">
                <a:latin typeface="+mj-lt"/>
              </a:rPr>
              <a:t>Segpa</a:t>
            </a:r>
            <a:r>
              <a:rPr lang="fr-FR" sz="1600" dirty="0">
                <a:latin typeface="+mj-lt"/>
              </a:rPr>
              <a:t> peuvent intégrer le dispositif</a:t>
            </a:r>
            <a:r>
              <a:rPr lang="fr-FR" sz="1600" b="1" dirty="0">
                <a:latin typeface="+mj-lt"/>
              </a:rPr>
              <a:t>.</a:t>
            </a:r>
          </a:p>
          <a:p>
            <a:pPr lvl="2" indent="0">
              <a:buNone/>
            </a:pPr>
            <a:endParaRPr lang="fr-FR" sz="1600" dirty="0"/>
          </a:p>
          <a:p>
            <a:endParaRPr lang="fr-FR" sz="1600" b="1" dirty="0"/>
          </a:p>
          <a:p>
            <a:endParaRPr lang="fr-FR" sz="1600" b="1" dirty="0"/>
          </a:p>
          <a:p>
            <a:pPr marL="285750" indent="-285750">
              <a:buFont typeface="Wingdings" panose="05000000000000000000" pitchFamily="2" charset="2"/>
              <a:buChar char="§"/>
            </a:pPr>
            <a:endParaRPr lang="fr-FR" sz="1400" dirty="0"/>
          </a:p>
        </p:txBody>
      </p:sp>
      <p:sp>
        <p:nvSpPr>
          <p:cNvPr id="9" name="Espace réservé du numéro de diapositive 4">
            <a:extLst>
              <a:ext uri="{FF2B5EF4-FFF2-40B4-BE49-F238E27FC236}">
                <a16:creationId xmlns:a16="http://schemas.microsoft.com/office/drawing/2014/main" id="{084E6EA7-1ED6-BBBF-9126-FE7756CB3CFF}"/>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39</a:t>
            </a:fld>
            <a:endParaRPr lang="fr-FR" dirty="0"/>
          </a:p>
        </p:txBody>
      </p:sp>
      <p:sp>
        <p:nvSpPr>
          <p:cNvPr id="11" name="Titre 1"/>
          <p:cNvSpPr txBox="1">
            <a:spLocks/>
          </p:cNvSpPr>
          <p:nvPr/>
        </p:nvSpPr>
        <p:spPr>
          <a:xfrm>
            <a:off x="1330249" y="836712"/>
            <a:ext cx="6483502" cy="393361"/>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j-lt"/>
              </a:rPr>
              <a:t>Les principes</a:t>
            </a:r>
          </a:p>
        </p:txBody>
      </p:sp>
    </p:spTree>
    <p:extLst>
      <p:ext uri="{BB962C8B-B14F-4D97-AF65-F5344CB8AC3E}">
        <p14:creationId xmlns:p14="http://schemas.microsoft.com/office/powerpoint/2010/main" val="65611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quarter" idx="14"/>
          </p:nvPr>
        </p:nvSpPr>
        <p:spPr>
          <a:xfrm>
            <a:off x="784724" y="1700808"/>
            <a:ext cx="7531268" cy="2833976"/>
          </a:xfrm>
        </p:spPr>
        <p:txBody>
          <a:bodyPr/>
          <a:lstStyle/>
          <a:p>
            <a:pPr marL="172800" indent="-172800">
              <a:spcAft>
                <a:spcPts val="300"/>
              </a:spcAft>
              <a:buClr>
                <a:srgbClr val="BCCF00"/>
              </a:buClr>
              <a:buSzPct val="130000"/>
              <a:buFont typeface="Arial" panose="020B0604020202020204" pitchFamily="34" charset="0"/>
              <a:buChar char="•"/>
            </a:pPr>
            <a:r>
              <a:rPr lang="fr-FR" sz="1600" b="1" dirty="0">
                <a:latin typeface="+mn-lt"/>
              </a:rPr>
              <a:t>Porter au plus haut les aptitudes des élèves, des plus fragiles aux plus avancés, en déployant une action pédagogique ciblée. </a:t>
            </a:r>
            <a:endParaRPr lang="fr-FR" sz="1600" b="1" strike="sngStrike" dirty="0">
              <a:latin typeface="+mn-lt"/>
            </a:endParaRPr>
          </a:p>
          <a:p>
            <a:pPr marL="172800" indent="-172800">
              <a:spcAft>
                <a:spcPts val="300"/>
              </a:spcAft>
              <a:buSzPct val="130000"/>
              <a:buFont typeface="Arial" panose="020B0604020202020204" pitchFamily="34" charset="0"/>
              <a:buChar char="•"/>
            </a:pPr>
            <a:endParaRPr lang="fr-FR" sz="1600" b="1" dirty="0">
              <a:latin typeface="+mn-lt"/>
            </a:endParaRPr>
          </a:p>
          <a:p>
            <a:pPr marL="172800" indent="-172800">
              <a:spcAft>
                <a:spcPts val="300"/>
              </a:spcAft>
              <a:buClr>
                <a:srgbClr val="BCCF00"/>
              </a:buClr>
              <a:buSzPct val="130000"/>
              <a:buFont typeface="Arial" panose="020B0604020202020204" pitchFamily="34" charset="0"/>
              <a:buChar char="•"/>
            </a:pPr>
            <a:r>
              <a:rPr lang="fr-FR" sz="1600" b="1" dirty="0">
                <a:latin typeface="+mn-lt"/>
              </a:rPr>
              <a:t>Agir contre les inégalités scolaires.</a:t>
            </a:r>
            <a:endParaRPr lang="fr-FR" sz="1600" b="1" strike="sngStrike" dirty="0">
              <a:latin typeface="+mn-lt"/>
            </a:endParaRPr>
          </a:p>
          <a:p>
            <a:pPr marL="172800" indent="-172800">
              <a:spcAft>
                <a:spcPts val="300"/>
              </a:spcAft>
              <a:buSzPct val="130000"/>
              <a:buFont typeface="Arial" panose="020B0604020202020204" pitchFamily="34" charset="0"/>
              <a:buChar char="•"/>
            </a:pPr>
            <a:endParaRPr lang="fr-FR" sz="1600" b="1" dirty="0">
              <a:latin typeface="+mn-lt"/>
            </a:endParaRPr>
          </a:p>
          <a:p>
            <a:pPr marL="172800" indent="-172800">
              <a:spcAft>
                <a:spcPts val="300"/>
              </a:spcAft>
              <a:buClr>
                <a:srgbClr val="BCCF00"/>
              </a:buClr>
              <a:buSzPct val="130000"/>
              <a:buFont typeface="Arial" panose="020B0604020202020204" pitchFamily="34" charset="0"/>
              <a:buChar char="•"/>
            </a:pPr>
            <a:r>
              <a:rPr lang="fr-FR" sz="1600" b="1" dirty="0">
                <a:latin typeface="+mn-lt"/>
              </a:rPr>
              <a:t>Donner de nouveaux leviers aux professeurs </a:t>
            </a:r>
            <a:r>
              <a:rPr lang="fr-FR" sz="1600" dirty="0">
                <a:latin typeface="+mn-lt"/>
              </a:rPr>
              <a:t>pour leur permettre de mieux répondre à l’hétérogénéité du niveau des élèves.</a:t>
            </a:r>
          </a:p>
          <a:p>
            <a:pPr marL="172800" indent="-172800">
              <a:spcAft>
                <a:spcPts val="300"/>
              </a:spcAft>
              <a:buSzPct val="130000"/>
              <a:buFont typeface="Arial" panose="020B0604020202020204" pitchFamily="34" charset="0"/>
              <a:buChar char="•"/>
            </a:pPr>
            <a:endParaRPr lang="fr-FR" sz="1600" b="1" dirty="0">
              <a:latin typeface="+mn-lt"/>
            </a:endParaRPr>
          </a:p>
          <a:p>
            <a:pPr marL="172800" indent="-172800">
              <a:spcAft>
                <a:spcPts val="300"/>
              </a:spcAft>
              <a:buClr>
                <a:srgbClr val="BCCF00"/>
              </a:buClr>
              <a:buSzPct val="130000"/>
              <a:buFont typeface="Arial" panose="020B0604020202020204" pitchFamily="34" charset="0"/>
              <a:buChar char="•"/>
            </a:pPr>
            <a:r>
              <a:rPr lang="fr-FR" sz="1600" b="1" dirty="0">
                <a:latin typeface="+mn-lt"/>
              </a:rPr>
              <a:t>Mieux accompagner chaque élève </a:t>
            </a:r>
            <a:r>
              <a:rPr lang="fr-FR" sz="1600" dirty="0">
                <a:latin typeface="+mn-lt"/>
              </a:rPr>
              <a:t>grâce à des parcours plus individualisés</a:t>
            </a:r>
            <a:r>
              <a:rPr lang="fr-FR" sz="1600" b="1" dirty="0">
                <a:latin typeface="+mn-lt"/>
              </a:rPr>
              <a:t>. </a:t>
            </a:r>
            <a:endParaRPr lang="fr-FR" sz="1600" dirty="0">
              <a:latin typeface="+mn-lt"/>
            </a:endParaRPr>
          </a:p>
          <a:p>
            <a:pPr>
              <a:spcAft>
                <a:spcPts val="300"/>
              </a:spcAft>
            </a:pPr>
            <a:endParaRPr lang="fr-FR" sz="1600" b="1" dirty="0">
              <a:latin typeface="+mn-lt"/>
            </a:endParaRPr>
          </a:p>
          <a:p>
            <a:endParaRPr lang="fr-FR" sz="1600" b="1" dirty="0">
              <a:latin typeface="+mn-lt"/>
            </a:endParaRPr>
          </a:p>
          <a:p>
            <a:pPr marL="285750" indent="-285750">
              <a:buFont typeface="Wingdings" panose="05000000000000000000" pitchFamily="2" charset="2"/>
              <a:buChar char="§"/>
            </a:pPr>
            <a:endParaRPr lang="fr-FR" sz="1600" dirty="0">
              <a:latin typeface="+mn-lt"/>
            </a:endParaRPr>
          </a:p>
        </p:txBody>
      </p:sp>
      <p:sp>
        <p:nvSpPr>
          <p:cNvPr id="9" name="Espace réservé du numéro de diapositive 4">
            <a:extLst>
              <a:ext uri="{FF2B5EF4-FFF2-40B4-BE49-F238E27FC236}">
                <a16:creationId xmlns:a16="http://schemas.microsoft.com/office/drawing/2014/main" id="{084E6EA7-1ED6-BBBF-9126-FE7756CB3CFF}"/>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4</a:t>
            </a:fld>
            <a:endParaRPr lang="fr-FR" dirty="0"/>
          </a:p>
        </p:txBody>
      </p:sp>
      <p:sp>
        <p:nvSpPr>
          <p:cNvPr id="12" name="Rectangle 11">
            <a:extLst>
              <a:ext uri="{FF2B5EF4-FFF2-40B4-BE49-F238E27FC236}">
                <a16:creationId xmlns:a16="http://schemas.microsoft.com/office/drawing/2014/main" id="{34457A7F-CAB6-52B8-8D0C-3019C746137D}"/>
              </a:ext>
            </a:extLst>
          </p:cNvPr>
          <p:cNvSpPr/>
          <p:nvPr/>
        </p:nvSpPr>
        <p:spPr>
          <a:xfrm>
            <a:off x="971600" y="5314787"/>
            <a:ext cx="6984776" cy="761602"/>
          </a:xfrm>
          <a:prstGeom prst="rect">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r>
              <a:rPr lang="fr-FR" sz="1600" dirty="0">
                <a:solidFill>
                  <a:srgbClr val="0E2579"/>
                </a:solidFill>
              </a:rPr>
              <a:t>Entrée en vigueur progressive des transformations </a:t>
            </a:r>
          </a:p>
          <a:p>
            <a:pPr algn="ctr"/>
            <a:r>
              <a:rPr lang="fr-FR" sz="1600" dirty="0">
                <a:solidFill>
                  <a:srgbClr val="0E2579"/>
                </a:solidFill>
              </a:rPr>
              <a:t>dès la rentrée scolaire 2024 jusqu’à 2026.</a:t>
            </a:r>
          </a:p>
        </p:txBody>
      </p:sp>
      <p:sp>
        <p:nvSpPr>
          <p:cNvPr id="14" name="Titre 1"/>
          <p:cNvSpPr txBox="1">
            <a:spLocks/>
          </p:cNvSpPr>
          <p:nvPr/>
        </p:nvSpPr>
        <p:spPr>
          <a:xfrm>
            <a:off x="3203848" y="823322"/>
            <a:ext cx="2484136" cy="446219"/>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j-lt"/>
              </a:rPr>
              <a:t>Les objectifs</a:t>
            </a:r>
          </a:p>
        </p:txBody>
      </p:sp>
      <p:sp>
        <p:nvSpPr>
          <p:cNvPr id="15" name="Titre 1"/>
          <p:cNvSpPr txBox="1">
            <a:spLocks/>
          </p:cNvSpPr>
          <p:nvPr/>
        </p:nvSpPr>
        <p:spPr>
          <a:xfrm>
            <a:off x="606268" y="4509120"/>
            <a:ext cx="7709724" cy="504056"/>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1400" b="1" i="1" dirty="0">
                <a:solidFill>
                  <a:srgbClr val="002060"/>
                </a:solidFill>
                <a:latin typeface="+mn-lt"/>
                <a:cs typeface="Arial" panose="020B0604020202020204" pitchFamily="34" charset="0"/>
              </a:rPr>
              <a:t>→</a:t>
            </a:r>
            <a:r>
              <a:rPr lang="fr-FR" sz="1400" b="1" i="1" dirty="0">
                <a:solidFill>
                  <a:srgbClr val="002060"/>
                </a:solidFill>
                <a:latin typeface="+mn-lt"/>
              </a:rPr>
              <a:t> Élever le niveau des collégiens et répondre à leurs besoins</a:t>
            </a:r>
          </a:p>
        </p:txBody>
      </p:sp>
    </p:spTree>
    <p:extLst>
      <p:ext uri="{BB962C8B-B14F-4D97-AF65-F5344CB8AC3E}">
        <p14:creationId xmlns:p14="http://schemas.microsoft.com/office/powerpoint/2010/main" val="116639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742608" y="2793840"/>
            <a:ext cx="2016224" cy="2708434"/>
          </a:xfrm>
          <a:prstGeom prst="rect">
            <a:avLst/>
          </a:prstGeom>
          <a:noFill/>
          <a:ln w="3175">
            <a:solidFill>
              <a:srgbClr val="BCCF00"/>
            </a:solidFill>
          </a:ln>
        </p:spPr>
        <p:txBody>
          <a:bodyPr wrap="square" rtlCol="0">
            <a:spAutoFit/>
          </a:bodyPr>
          <a:lstStyle/>
          <a:p>
            <a:r>
              <a:rPr lang="fr-FR" sz="1000" i="1" dirty="0"/>
              <a:t>Dans ce collège de 6 divisions en 6</a:t>
            </a:r>
            <a:r>
              <a:rPr lang="fr-FR" sz="1000" i="1" baseline="30000" dirty="0"/>
              <a:t>e</a:t>
            </a:r>
            <a:r>
              <a:rPr lang="fr-FR" sz="1000" i="1" dirty="0"/>
              <a:t>, les professeurs de français et de mathématiques se sont réunis et ont proposé deux alignements avec d’une part les 6</a:t>
            </a:r>
            <a:r>
              <a:rPr lang="fr-FR" sz="1000" i="1" baseline="30000" dirty="0"/>
              <a:t>e </a:t>
            </a:r>
            <a:r>
              <a:rPr lang="fr-FR" sz="1000" i="1" dirty="0"/>
              <a:t>A, 6</a:t>
            </a:r>
            <a:r>
              <a:rPr lang="fr-FR" sz="1000" i="1" baseline="30000" dirty="0"/>
              <a:t>e </a:t>
            </a:r>
            <a:r>
              <a:rPr lang="fr-FR" sz="1000" i="1" dirty="0"/>
              <a:t>B et 6</a:t>
            </a:r>
            <a:r>
              <a:rPr lang="fr-FR" sz="1000" i="1" baseline="30000" dirty="0"/>
              <a:t>e</a:t>
            </a:r>
            <a:r>
              <a:rPr lang="fr-FR" sz="1000" i="1" dirty="0"/>
              <a:t> C et d’autre part les 6</a:t>
            </a:r>
            <a:r>
              <a:rPr lang="fr-FR" sz="1000" i="1" baseline="30000" dirty="0"/>
              <a:t>e </a:t>
            </a:r>
            <a:r>
              <a:rPr lang="fr-FR" sz="1000" i="1" dirty="0"/>
              <a:t>D, 6</a:t>
            </a:r>
            <a:r>
              <a:rPr lang="fr-FR" sz="1000" i="1" baseline="30000" dirty="0"/>
              <a:t>e </a:t>
            </a:r>
            <a:r>
              <a:rPr lang="fr-FR" sz="1000" i="1" dirty="0"/>
              <a:t>E et 6</a:t>
            </a:r>
            <a:r>
              <a:rPr lang="fr-FR" sz="1000" i="1" baseline="30000" dirty="0"/>
              <a:t>e </a:t>
            </a:r>
            <a:r>
              <a:rPr lang="fr-FR" sz="1000" i="1" dirty="0"/>
              <a:t>F.</a:t>
            </a:r>
          </a:p>
          <a:p>
            <a:r>
              <a:rPr lang="fr-FR" sz="1000" i="1" dirty="0"/>
              <a:t>Ensemble, ils ont identifié les créneaux les plus pertinents pédagogiquement. </a:t>
            </a:r>
          </a:p>
          <a:p>
            <a:endParaRPr lang="fr-FR" sz="1000" i="1" dirty="0"/>
          </a:p>
          <a:p>
            <a:r>
              <a:rPr lang="fr-FR" sz="1000" i="1" dirty="0"/>
              <a:t>Ce collège a fait évoluer sa manière de bâtir ses emplois du temps, </a:t>
            </a:r>
            <a:r>
              <a:rPr lang="fr-FR" sz="1000" b="1" i="1" dirty="0"/>
              <a:t>passant d’une logique individuelle et descendante à une logique de </a:t>
            </a:r>
            <a:r>
              <a:rPr lang="fr-FR" sz="1000" b="1" i="1" dirty="0" err="1"/>
              <a:t>co</a:t>
            </a:r>
            <a:r>
              <a:rPr lang="fr-FR" sz="1000" b="1" i="1" dirty="0"/>
              <a:t>-construction</a:t>
            </a:r>
            <a:r>
              <a:rPr lang="fr-FR" sz="1000" i="1" dirty="0"/>
              <a:t>.</a:t>
            </a:r>
          </a:p>
        </p:txBody>
      </p:sp>
      <p:sp>
        <p:nvSpPr>
          <p:cNvPr id="7" name="Titre 1"/>
          <p:cNvSpPr txBox="1">
            <a:spLocks/>
          </p:cNvSpPr>
          <p:nvPr/>
        </p:nvSpPr>
        <p:spPr>
          <a:xfrm>
            <a:off x="395536" y="836712"/>
            <a:ext cx="8352928" cy="688749"/>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j-lt"/>
              </a:rPr>
              <a:t>Exemple de répartition hebdomadaire des heures d’enseignement de français et de mathématiques</a:t>
            </a:r>
          </a:p>
        </p:txBody>
      </p:sp>
      <p:sp>
        <p:nvSpPr>
          <p:cNvPr id="10" name="Titre 1"/>
          <p:cNvSpPr txBox="1">
            <a:spLocks/>
          </p:cNvSpPr>
          <p:nvPr/>
        </p:nvSpPr>
        <p:spPr>
          <a:xfrm>
            <a:off x="323528" y="1815458"/>
            <a:ext cx="6843768" cy="540519"/>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200" b="1" dirty="0">
                <a:solidFill>
                  <a:srgbClr val="0E2579"/>
                </a:solidFill>
              </a:rPr>
              <a:t>Contexte : </a:t>
            </a:r>
            <a:r>
              <a:rPr lang="fr-FR" sz="1200" b="1" dirty="0"/>
              <a:t>collège de taille importante, 168 élèves en 6</a:t>
            </a:r>
            <a:r>
              <a:rPr lang="fr-FR" sz="1200" b="1" baseline="30000" dirty="0"/>
              <a:t>e</a:t>
            </a:r>
            <a:r>
              <a:rPr lang="fr-FR" sz="1200" b="1" dirty="0"/>
              <a:t> répartis en 6 divisions (cas réel).</a:t>
            </a:r>
          </a:p>
          <a:p>
            <a:endParaRPr lang="fr-FR" sz="1200" b="1" dirty="0"/>
          </a:p>
          <a:p>
            <a:r>
              <a:rPr lang="fr-FR" sz="1200" b="1" dirty="0">
                <a:solidFill>
                  <a:srgbClr val="0E2579"/>
                </a:solidFill>
              </a:rPr>
              <a:t>Objectif : </a:t>
            </a:r>
            <a:r>
              <a:rPr lang="fr-FR" sz="1200" b="1" dirty="0"/>
              <a:t>définir collectivement les barrettes en conseils d’enseignement.</a:t>
            </a:r>
          </a:p>
        </p:txBody>
      </p:sp>
      <p:sp>
        <p:nvSpPr>
          <p:cNvPr id="12" name="Espace réservé du numéro de diapositive 4">
            <a:extLst>
              <a:ext uri="{FF2B5EF4-FFF2-40B4-BE49-F238E27FC236}">
                <a16:creationId xmlns:a16="http://schemas.microsoft.com/office/drawing/2014/main" id="{084E6EA7-1ED6-BBBF-9126-FE7756CB3CFF}"/>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40</a:t>
            </a:fld>
            <a:endParaRPr lang="fr-FR" dirty="0"/>
          </a:p>
        </p:txBody>
      </p:sp>
      <p:pic>
        <p:nvPicPr>
          <p:cNvPr id="6" name="Image 5">
            <a:extLst>
              <a:ext uri="{FF2B5EF4-FFF2-40B4-BE49-F238E27FC236}">
                <a16:creationId xmlns:a16="http://schemas.microsoft.com/office/drawing/2014/main" id="{1A3D756B-7D4B-550C-4570-5321F892D3DD}"/>
              </a:ext>
            </a:extLst>
          </p:cNvPr>
          <p:cNvPicPr>
            <a:picLocks noChangeAspect="1"/>
          </p:cNvPicPr>
          <p:nvPr/>
        </p:nvPicPr>
        <p:blipFill>
          <a:blip r:embed="rId3"/>
          <a:srcRect/>
          <a:stretch/>
        </p:blipFill>
        <p:spPr>
          <a:xfrm>
            <a:off x="471901" y="2491519"/>
            <a:ext cx="6123936" cy="3529769"/>
          </a:xfrm>
          <a:prstGeom prst="rect">
            <a:avLst/>
          </a:prstGeom>
        </p:spPr>
      </p:pic>
    </p:spTree>
    <p:extLst>
      <p:ext uri="{BB962C8B-B14F-4D97-AF65-F5344CB8AC3E}">
        <p14:creationId xmlns:p14="http://schemas.microsoft.com/office/powerpoint/2010/main" val="3636412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5898225" y="2855053"/>
            <a:ext cx="2923539" cy="3170099"/>
          </a:xfrm>
          <a:prstGeom prst="rect">
            <a:avLst/>
          </a:prstGeom>
          <a:noFill/>
          <a:ln w="3175">
            <a:solidFill>
              <a:srgbClr val="BCCF00"/>
            </a:solidFill>
          </a:ln>
        </p:spPr>
        <p:txBody>
          <a:bodyPr wrap="square" rtlCol="0">
            <a:spAutoFit/>
          </a:bodyPr>
          <a:lstStyle/>
          <a:p>
            <a:r>
              <a:rPr lang="fr-FR" sz="1000" i="1" dirty="0"/>
              <a:t>Ce petit collège de 3 divisions en 6</a:t>
            </a:r>
            <a:r>
              <a:rPr lang="fr-FR" sz="1000" i="1" baseline="30000" dirty="0"/>
              <a:t>e</a:t>
            </a:r>
            <a:r>
              <a:rPr lang="fr-FR" sz="1000" i="1" dirty="0"/>
              <a:t> dispose</a:t>
            </a:r>
            <a:br>
              <a:rPr lang="fr-FR" sz="1000" i="1" dirty="0"/>
            </a:br>
            <a:r>
              <a:rPr lang="fr-FR" sz="1000" i="1" dirty="0"/>
              <a:t>de 3 professeurs de français et de 3 professeurs de mathématiques. </a:t>
            </a:r>
          </a:p>
          <a:p>
            <a:endParaRPr lang="fr-FR" sz="1000" i="1" dirty="0"/>
          </a:p>
          <a:p>
            <a:r>
              <a:rPr lang="fr-FR" sz="1000" i="1" dirty="0"/>
              <a:t>L’équipe souhaite créer un groupe supplémentaire en français et en mathématiques pour répondre aux besoins d’élèves fragiles.</a:t>
            </a:r>
            <a:br>
              <a:rPr lang="fr-FR" sz="1000" i="1" dirty="0"/>
            </a:br>
            <a:r>
              <a:rPr lang="fr-FR" sz="1000" i="1" dirty="0"/>
              <a:t>Il est impossible d’aligner les 4 groupes. Il est décidé que l’un des groupes en mathématiques est aligné sur le créneau de français et inversement. </a:t>
            </a:r>
          </a:p>
          <a:p>
            <a:endParaRPr lang="fr-FR" sz="1000" i="1" dirty="0"/>
          </a:p>
          <a:p>
            <a:r>
              <a:rPr lang="fr-FR" sz="1000" i="1" dirty="0"/>
              <a:t>Ainsi, avec 3 professeurs en français et en mathématiques, il est bien possible de constituer 4 groupes.</a:t>
            </a:r>
          </a:p>
          <a:p>
            <a:endParaRPr lang="fr-FR" sz="1000" i="1" dirty="0"/>
          </a:p>
          <a:p>
            <a:r>
              <a:rPr lang="fr-FR" sz="1000" i="1" dirty="0"/>
              <a:t>Le parcours des élèves gagne ainsi en fluidité et l’organisation du collège permet aux professeurs d’adapter leurs enseignements en fonction</a:t>
            </a:r>
            <a:br>
              <a:rPr lang="fr-FR" sz="1000" i="1" dirty="0"/>
            </a:br>
            <a:r>
              <a:rPr lang="fr-FR" sz="1000" i="1" dirty="0"/>
              <a:t>des besoins.</a:t>
            </a:r>
          </a:p>
        </p:txBody>
      </p:sp>
      <p:sp>
        <p:nvSpPr>
          <p:cNvPr id="7" name="Titre 1"/>
          <p:cNvSpPr txBox="1">
            <a:spLocks/>
          </p:cNvSpPr>
          <p:nvPr/>
        </p:nvSpPr>
        <p:spPr>
          <a:xfrm>
            <a:off x="1330249" y="834664"/>
            <a:ext cx="6483502" cy="688749"/>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j-lt"/>
              </a:rPr>
              <a:t>Exemple d’alignement de groupes </a:t>
            </a:r>
            <a:br>
              <a:rPr lang="fr-FR" sz="2500" b="1" dirty="0">
                <a:solidFill>
                  <a:srgbClr val="002060"/>
                </a:solidFill>
                <a:latin typeface="+mj-lt"/>
              </a:rPr>
            </a:br>
            <a:r>
              <a:rPr lang="fr-FR" sz="2500" b="1" dirty="0">
                <a:solidFill>
                  <a:srgbClr val="002060"/>
                </a:solidFill>
                <a:latin typeface="+mj-lt"/>
              </a:rPr>
              <a:t>entre mathématiques et français</a:t>
            </a:r>
          </a:p>
        </p:txBody>
      </p:sp>
      <p:sp>
        <p:nvSpPr>
          <p:cNvPr id="10" name="Titre 1"/>
          <p:cNvSpPr txBox="1">
            <a:spLocks/>
          </p:cNvSpPr>
          <p:nvPr/>
        </p:nvSpPr>
        <p:spPr>
          <a:xfrm>
            <a:off x="322235" y="1827618"/>
            <a:ext cx="8499529" cy="67458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200" b="1" dirty="0">
                <a:solidFill>
                  <a:srgbClr val="0E2579"/>
                </a:solidFill>
              </a:rPr>
              <a:t>Contexte : </a:t>
            </a:r>
            <a:r>
              <a:rPr lang="fr-FR" sz="1200" b="1" dirty="0"/>
              <a:t>collège de petite taille, 62 élèves en 6</a:t>
            </a:r>
            <a:r>
              <a:rPr lang="fr-FR" sz="1200" b="1" baseline="30000" dirty="0"/>
              <a:t>e</a:t>
            </a:r>
            <a:r>
              <a:rPr lang="fr-FR" sz="1200" b="1" dirty="0"/>
              <a:t> répartis en 3 divisions (cas réel).</a:t>
            </a:r>
          </a:p>
          <a:p>
            <a:endParaRPr lang="fr-FR" sz="1200" b="1" dirty="0"/>
          </a:p>
          <a:p>
            <a:r>
              <a:rPr lang="fr-FR" sz="1200" b="1" dirty="0">
                <a:solidFill>
                  <a:srgbClr val="0E2579"/>
                </a:solidFill>
              </a:rPr>
              <a:t>Objectif : </a:t>
            </a:r>
            <a:r>
              <a:rPr lang="fr-FR" sz="1200" b="1" dirty="0"/>
              <a:t>constituer 4 groupes en français et 4 groupes en mathématiques avec 3 professeurs de mathématiques et 3 professeurs de français.</a:t>
            </a:r>
          </a:p>
        </p:txBody>
      </p:sp>
      <p:sp>
        <p:nvSpPr>
          <p:cNvPr id="11" name="Espace réservé du numéro de diapositive 4">
            <a:extLst>
              <a:ext uri="{FF2B5EF4-FFF2-40B4-BE49-F238E27FC236}">
                <a16:creationId xmlns:a16="http://schemas.microsoft.com/office/drawing/2014/main" id="{084E6EA7-1ED6-BBBF-9126-FE7756CB3CFF}"/>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41</a:t>
            </a:fld>
            <a:endParaRPr lang="fr-FR" dirty="0"/>
          </a:p>
        </p:txBody>
      </p:sp>
      <p:pic>
        <p:nvPicPr>
          <p:cNvPr id="4" name="Image 3">
            <a:extLst>
              <a:ext uri="{FF2B5EF4-FFF2-40B4-BE49-F238E27FC236}">
                <a16:creationId xmlns:a16="http://schemas.microsoft.com/office/drawing/2014/main" id="{2C7183EB-A7C2-5B49-B810-A2523CC8A9BB}"/>
              </a:ext>
            </a:extLst>
          </p:cNvPr>
          <p:cNvPicPr>
            <a:picLocks noChangeAspect="1"/>
          </p:cNvPicPr>
          <p:nvPr/>
        </p:nvPicPr>
        <p:blipFill>
          <a:blip r:embed="rId2"/>
          <a:stretch>
            <a:fillRect/>
          </a:stretch>
        </p:blipFill>
        <p:spPr>
          <a:xfrm>
            <a:off x="395536" y="2822282"/>
            <a:ext cx="5400600" cy="2938724"/>
          </a:xfrm>
          <a:prstGeom prst="rect">
            <a:avLst/>
          </a:prstGeom>
        </p:spPr>
      </p:pic>
    </p:spTree>
    <p:extLst>
      <p:ext uri="{BB962C8B-B14F-4D97-AF65-F5344CB8AC3E}">
        <p14:creationId xmlns:p14="http://schemas.microsoft.com/office/powerpoint/2010/main" val="3069614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1960" y="2105236"/>
            <a:ext cx="1143744" cy="279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4">
            <a:extLst>
              <a:ext uri="{FF2B5EF4-FFF2-40B4-BE49-F238E27FC236}">
                <a16:creationId xmlns:a16="http://schemas.microsoft.com/office/drawing/2014/main" id="{6CD64626-6732-E7AC-BB49-C97EB8E336FA}"/>
              </a:ext>
            </a:extLst>
          </p:cNvPr>
          <p:cNvSpPr>
            <a:spLocks noGrp="1"/>
          </p:cNvSpPr>
          <p:nvPr>
            <p:ph type="sldNum" sz="quarter" idx="12"/>
          </p:nvPr>
        </p:nvSpPr>
        <p:spPr>
          <a:xfrm>
            <a:off x="6281811" y="6358558"/>
            <a:ext cx="1350000" cy="4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0" i="0" u="none" strike="noStrike" kern="1200" cap="none" spc="0" normalizeH="0" baseline="0" noProof="0" smtClean="0">
                <a:ln>
                  <a:noFill/>
                </a:ln>
                <a:solidFill>
                  <a:srgbClr val="000000"/>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750" b="0" i="0" u="none" strike="noStrike" kern="1200" cap="none" spc="0" normalizeH="0" baseline="0" noProof="0" dirty="0">
              <a:ln>
                <a:noFill/>
              </a:ln>
              <a:solidFill>
                <a:srgbClr val="000000"/>
              </a:solidFill>
              <a:effectLst/>
              <a:uLnTx/>
              <a:uFillTx/>
              <a:latin typeface="+mj-lt"/>
              <a:ea typeface="+mn-ea"/>
              <a:cs typeface="+mn-cs"/>
            </a:endParaRPr>
          </a:p>
        </p:txBody>
      </p:sp>
      <p:pic>
        <p:nvPicPr>
          <p:cNvPr id="3" name="Image 2">
            <a:extLst>
              <a:ext uri="{FF2B5EF4-FFF2-40B4-BE49-F238E27FC236}">
                <a16:creationId xmlns:a16="http://schemas.microsoft.com/office/drawing/2014/main" id="{ADE7FBCA-514D-3491-3EFC-E4D3D300DA17}"/>
              </a:ext>
            </a:extLst>
          </p:cNvPr>
          <p:cNvPicPr>
            <a:picLocks noChangeAspect="1"/>
          </p:cNvPicPr>
          <p:nvPr/>
        </p:nvPicPr>
        <p:blipFill>
          <a:blip r:embed="rId3"/>
          <a:srcRect/>
          <a:stretch/>
        </p:blipFill>
        <p:spPr>
          <a:xfrm>
            <a:off x="10048" y="9030"/>
            <a:ext cx="9133952" cy="6848970"/>
          </a:xfrm>
          <a:prstGeom prst="rect">
            <a:avLst/>
          </a:prstGeom>
        </p:spPr>
      </p:pic>
    </p:spTree>
    <p:extLst>
      <p:ext uri="{BB962C8B-B14F-4D97-AF65-F5344CB8AC3E}">
        <p14:creationId xmlns:p14="http://schemas.microsoft.com/office/powerpoint/2010/main" val="3459545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5724128" y="2060848"/>
            <a:ext cx="2995547" cy="4216539"/>
          </a:xfrm>
          <a:prstGeom prst="rect">
            <a:avLst/>
          </a:prstGeom>
          <a:noFill/>
          <a:ln w="3175">
            <a:solidFill>
              <a:srgbClr val="BCCF00"/>
            </a:solidFill>
          </a:ln>
        </p:spPr>
        <p:txBody>
          <a:bodyPr wrap="square" rtlCol="0">
            <a:spAutoFit/>
          </a:bodyPr>
          <a:lstStyle/>
          <a:p>
            <a:r>
              <a:rPr lang="fr-FR" sz="1000" i="1" dirty="0"/>
              <a:t>À la rentrée scolaire 2024, pour le niveau 6</a:t>
            </a:r>
            <a:r>
              <a:rPr lang="fr-FR" sz="1000" i="1" baseline="30000" dirty="0"/>
              <a:t>e</a:t>
            </a:r>
            <a:r>
              <a:rPr lang="fr-FR" sz="1000" i="1" dirty="0"/>
              <a:t>, en plus de la DHS de 15 h, l’établissement bénéficie de </a:t>
            </a:r>
            <a:r>
              <a:rPr lang="fr-FR" sz="1000" b="1" i="1" dirty="0"/>
              <a:t>3,5 h complémentaires, soit 18,5 h.</a:t>
            </a:r>
          </a:p>
          <a:p>
            <a:endParaRPr lang="fr-FR" sz="800" b="1" i="1" dirty="0"/>
          </a:p>
          <a:p>
            <a:r>
              <a:rPr lang="fr-FR" sz="1000" i="1" dirty="0"/>
              <a:t>A la place de l’accompagnement personnalisé, l’équipe pédagogique décide de créer 2 groupes supplémentaires en 6</a:t>
            </a:r>
            <a:r>
              <a:rPr lang="fr-FR" sz="1000" i="1" baseline="30000" dirty="0"/>
              <a:t>e</a:t>
            </a:r>
            <a:r>
              <a:rPr lang="fr-FR" sz="1000" i="1" dirty="0"/>
              <a:t>, </a:t>
            </a:r>
            <a:r>
              <a:rPr lang="fr-FR" sz="1000" b="1" i="1" dirty="0"/>
              <a:t>1 en mathématiques </a:t>
            </a:r>
            <a:br>
              <a:rPr lang="fr-FR" sz="1000" b="1" i="1" dirty="0"/>
            </a:br>
            <a:r>
              <a:rPr lang="fr-FR" sz="1000" b="1" i="1" dirty="0"/>
              <a:t>et 1 en français</a:t>
            </a:r>
            <a:r>
              <a:rPr lang="fr-FR" sz="1000" i="1" dirty="0"/>
              <a:t>.</a:t>
            </a:r>
          </a:p>
          <a:p>
            <a:endParaRPr lang="fr-FR" sz="1000" i="1" dirty="0"/>
          </a:p>
          <a:p>
            <a:r>
              <a:rPr lang="fr-FR" sz="1000" i="1" dirty="0"/>
              <a:t>Par rapport à la rentrée 2023, l’établissement propose </a:t>
            </a:r>
            <a:r>
              <a:rPr lang="fr-FR" sz="1000" b="1" i="1" dirty="0"/>
              <a:t>la même offre éducative et pédagogique :</a:t>
            </a:r>
          </a:p>
          <a:p>
            <a:r>
              <a:rPr lang="fr-FR" sz="1000" i="1" dirty="0"/>
              <a:t>- chant choral</a:t>
            </a:r>
          </a:p>
          <a:p>
            <a:r>
              <a:rPr lang="fr-FR" sz="1000" i="1" dirty="0"/>
              <a:t>- SVT en 1/2 groupe</a:t>
            </a:r>
          </a:p>
          <a:p>
            <a:r>
              <a:rPr lang="fr-FR" sz="1000" i="1" dirty="0"/>
              <a:t>- physique-chimie en 1/2 groupe</a:t>
            </a:r>
          </a:p>
          <a:p>
            <a:r>
              <a:rPr lang="fr-FR" sz="1000" i="1" dirty="0"/>
              <a:t>- natation avec un professeur d’EPS surnuméraire </a:t>
            </a:r>
          </a:p>
          <a:p>
            <a:endParaRPr lang="fr-FR" sz="1000" i="1" dirty="0"/>
          </a:p>
          <a:p>
            <a:r>
              <a:rPr lang="fr-FR" sz="1000" i="1" dirty="0"/>
              <a:t>L’établissement </a:t>
            </a:r>
            <a:r>
              <a:rPr lang="fr-FR" sz="1000" b="1" i="1" dirty="0"/>
              <a:t>renforce à hauteur de 1 h :</a:t>
            </a:r>
          </a:p>
          <a:p>
            <a:r>
              <a:rPr lang="fr-FR" sz="1000" i="1" dirty="0"/>
              <a:t>- le dispositif </a:t>
            </a:r>
            <a:r>
              <a:rPr lang="fr-FR" sz="1000" i="1" dirty="0" err="1"/>
              <a:t>bilangue</a:t>
            </a:r>
            <a:r>
              <a:rPr lang="fr-FR" sz="1000" i="1" dirty="0"/>
              <a:t> </a:t>
            </a:r>
          </a:p>
          <a:p>
            <a:r>
              <a:rPr lang="fr-FR" sz="1000" i="1" dirty="0"/>
              <a:t>- la section sportive</a:t>
            </a:r>
          </a:p>
          <a:p>
            <a:endParaRPr lang="fr-FR" sz="1000" b="1" i="1" dirty="0"/>
          </a:p>
          <a:p>
            <a:r>
              <a:rPr lang="fr-FR" sz="1000" b="1" i="1" dirty="0"/>
              <a:t>En plus de l’offre diversifiée en 6</a:t>
            </a:r>
            <a:r>
              <a:rPr lang="fr-FR" sz="1000" b="1" i="1" baseline="30000" dirty="0"/>
              <a:t>e</a:t>
            </a:r>
            <a:r>
              <a:rPr lang="fr-FR" sz="1000" b="1" i="1" dirty="0"/>
              <a:t>, l’établissement enrichit encore son action éducative en créant deux groupes supplémentaires en mathématiques et en français</a:t>
            </a:r>
            <a:r>
              <a:rPr lang="fr-FR" sz="1000" b="1" dirty="0"/>
              <a:t>.</a:t>
            </a:r>
            <a:endParaRPr lang="fr-FR" sz="1050" i="1" dirty="0"/>
          </a:p>
        </p:txBody>
      </p:sp>
      <p:sp>
        <p:nvSpPr>
          <p:cNvPr id="7" name="Titre 1"/>
          <p:cNvSpPr txBox="1">
            <a:spLocks/>
          </p:cNvSpPr>
          <p:nvPr/>
        </p:nvSpPr>
        <p:spPr>
          <a:xfrm>
            <a:off x="0" y="980728"/>
            <a:ext cx="9144000" cy="688749"/>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Arial" panose="020B0604020202020204" pitchFamily="34" charset="0"/>
                <a:cs typeface="Arial" panose="020B0604020202020204" pitchFamily="34" charset="0"/>
              </a:rPr>
              <a:t>6 groupes en français et 6 groupes en mathématiques </a:t>
            </a:r>
            <a:br>
              <a:rPr lang="fr-FR" sz="2500" b="1" dirty="0">
                <a:solidFill>
                  <a:srgbClr val="002060"/>
                </a:solidFill>
                <a:latin typeface="Arial" panose="020B0604020202020204" pitchFamily="34" charset="0"/>
                <a:cs typeface="Arial" panose="020B0604020202020204" pitchFamily="34" charset="0"/>
              </a:rPr>
            </a:br>
            <a:r>
              <a:rPr lang="fr-FR" sz="2500" b="1" dirty="0">
                <a:solidFill>
                  <a:srgbClr val="002060"/>
                </a:solidFill>
                <a:latin typeface="Arial" panose="020B0604020202020204" pitchFamily="34" charset="0"/>
                <a:cs typeface="Arial" panose="020B0604020202020204" pitchFamily="34" charset="0"/>
              </a:rPr>
              <a:t>pour 5 classes de 6</a:t>
            </a:r>
            <a:r>
              <a:rPr lang="fr-FR" sz="2500" b="1" baseline="30000" dirty="0">
                <a:solidFill>
                  <a:srgbClr val="002060"/>
                </a:solidFill>
                <a:latin typeface="Arial" panose="020B0604020202020204" pitchFamily="34" charset="0"/>
                <a:cs typeface="Arial" panose="020B0604020202020204" pitchFamily="34" charset="0"/>
              </a:rPr>
              <a:t>e</a:t>
            </a:r>
            <a:r>
              <a:rPr lang="fr-FR" sz="2500" b="1" dirty="0">
                <a:solidFill>
                  <a:srgbClr val="002060"/>
                </a:solidFill>
                <a:latin typeface="Arial" panose="020B0604020202020204" pitchFamily="34" charset="0"/>
                <a:cs typeface="Arial" panose="020B0604020202020204" pitchFamily="34" charset="0"/>
              </a:rPr>
              <a:t> avec + 3,5 h en 2024</a:t>
            </a:r>
          </a:p>
        </p:txBody>
      </p:sp>
      <p:sp>
        <p:nvSpPr>
          <p:cNvPr id="11" name="Espace réservé du numéro de diapositive 4">
            <a:extLst>
              <a:ext uri="{FF2B5EF4-FFF2-40B4-BE49-F238E27FC236}">
                <a16:creationId xmlns:a16="http://schemas.microsoft.com/office/drawing/2014/main" id="{084E6EA7-1ED6-BBBF-9126-FE7756CB3CFF}"/>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43</a:t>
            </a:fld>
            <a:endParaRPr lang="fr-FR" dirty="0"/>
          </a:p>
        </p:txBody>
      </p:sp>
      <p:pic>
        <p:nvPicPr>
          <p:cNvPr id="3" name="Image 2">
            <a:extLst>
              <a:ext uri="{FF2B5EF4-FFF2-40B4-BE49-F238E27FC236}">
                <a16:creationId xmlns:a16="http://schemas.microsoft.com/office/drawing/2014/main" id="{E13739E3-A549-1E9D-6E66-DCE738FF52B5}"/>
              </a:ext>
            </a:extLst>
          </p:cNvPr>
          <p:cNvPicPr>
            <a:picLocks noChangeAspect="1"/>
          </p:cNvPicPr>
          <p:nvPr/>
        </p:nvPicPr>
        <p:blipFill>
          <a:blip r:embed="rId2"/>
          <a:stretch>
            <a:fillRect/>
          </a:stretch>
        </p:blipFill>
        <p:spPr>
          <a:xfrm>
            <a:off x="323528" y="2115559"/>
            <a:ext cx="5184576" cy="3858795"/>
          </a:xfrm>
          <a:prstGeom prst="rect">
            <a:avLst/>
          </a:prstGeom>
        </p:spPr>
      </p:pic>
    </p:spTree>
    <p:extLst>
      <p:ext uri="{BB962C8B-B14F-4D97-AF65-F5344CB8AC3E}">
        <p14:creationId xmlns:p14="http://schemas.microsoft.com/office/powerpoint/2010/main" val="3225122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a:xfrm>
            <a:off x="215516" y="980728"/>
            <a:ext cx="8712968" cy="688749"/>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Arial" panose="020B0604020202020204" pitchFamily="34" charset="0"/>
                <a:cs typeface="Arial" panose="020B0604020202020204" pitchFamily="34" charset="0"/>
              </a:rPr>
              <a:t>6 groupes en français et 6 groupes en mathématiques pour 5 classes de 5</a:t>
            </a:r>
            <a:r>
              <a:rPr lang="fr-FR" sz="2500" b="1" baseline="30000" dirty="0">
                <a:solidFill>
                  <a:srgbClr val="002060"/>
                </a:solidFill>
                <a:latin typeface="Arial" panose="020B0604020202020204" pitchFamily="34" charset="0"/>
                <a:cs typeface="Arial" panose="020B0604020202020204" pitchFamily="34" charset="0"/>
              </a:rPr>
              <a:t>e</a:t>
            </a:r>
            <a:r>
              <a:rPr lang="fr-FR" sz="2500" b="1" dirty="0">
                <a:solidFill>
                  <a:srgbClr val="002060"/>
                </a:solidFill>
                <a:latin typeface="Arial" panose="020B0604020202020204" pitchFamily="34" charset="0"/>
                <a:cs typeface="Arial" panose="020B0604020202020204" pitchFamily="34" charset="0"/>
              </a:rPr>
              <a:t> avec + 3,5 h en 2024</a:t>
            </a:r>
          </a:p>
        </p:txBody>
      </p:sp>
      <p:sp>
        <p:nvSpPr>
          <p:cNvPr id="11" name="Espace réservé du numéro de diapositive 4">
            <a:extLst>
              <a:ext uri="{FF2B5EF4-FFF2-40B4-BE49-F238E27FC236}">
                <a16:creationId xmlns:a16="http://schemas.microsoft.com/office/drawing/2014/main" id="{084E6EA7-1ED6-BBBF-9126-FE7756CB3CFF}"/>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44</a:t>
            </a:fld>
            <a:endParaRPr lang="fr-FR" dirty="0"/>
          </a:p>
        </p:txBody>
      </p:sp>
      <p:pic>
        <p:nvPicPr>
          <p:cNvPr id="3" name="Image 2">
            <a:extLst>
              <a:ext uri="{FF2B5EF4-FFF2-40B4-BE49-F238E27FC236}">
                <a16:creationId xmlns:a16="http://schemas.microsoft.com/office/drawing/2014/main" id="{8419425B-88BA-CBD7-C71A-6E5FB0475334}"/>
              </a:ext>
            </a:extLst>
          </p:cNvPr>
          <p:cNvPicPr>
            <a:picLocks noChangeAspect="1"/>
          </p:cNvPicPr>
          <p:nvPr/>
        </p:nvPicPr>
        <p:blipFill>
          <a:blip r:embed="rId2"/>
          <a:stretch>
            <a:fillRect/>
          </a:stretch>
        </p:blipFill>
        <p:spPr>
          <a:xfrm>
            <a:off x="179512" y="2333630"/>
            <a:ext cx="5283798" cy="3600400"/>
          </a:xfrm>
          <a:prstGeom prst="rect">
            <a:avLst/>
          </a:prstGeom>
        </p:spPr>
      </p:pic>
      <p:sp>
        <p:nvSpPr>
          <p:cNvPr id="6" name="ZoneTexte 5"/>
          <p:cNvSpPr txBox="1"/>
          <p:nvPr/>
        </p:nvSpPr>
        <p:spPr>
          <a:xfrm>
            <a:off x="5580112" y="2087116"/>
            <a:ext cx="3211571" cy="3785652"/>
          </a:xfrm>
          <a:prstGeom prst="rect">
            <a:avLst/>
          </a:prstGeom>
          <a:noFill/>
          <a:ln w="3175">
            <a:solidFill>
              <a:srgbClr val="BCCF00"/>
            </a:solidFill>
          </a:ln>
        </p:spPr>
        <p:txBody>
          <a:bodyPr wrap="square" rtlCol="0">
            <a:spAutoFit/>
          </a:bodyPr>
          <a:lstStyle/>
          <a:p>
            <a:pPr lvl="0">
              <a:defRPr/>
            </a:pPr>
            <a:r>
              <a:rPr lang="fr-FR" sz="1000" i="1" kern="0" dirty="0">
                <a:solidFill>
                  <a:prstClr val="black"/>
                </a:solidFill>
              </a:rPr>
              <a:t>À la rentrée scolaire 2024, pour le niveau 5</a:t>
            </a:r>
            <a:r>
              <a:rPr lang="fr-FR" sz="1000" i="1" kern="0" baseline="30000" dirty="0">
                <a:solidFill>
                  <a:prstClr val="black"/>
                </a:solidFill>
              </a:rPr>
              <a:t>e</a:t>
            </a:r>
            <a:r>
              <a:rPr lang="fr-FR" sz="1000" i="1" kern="0" dirty="0">
                <a:solidFill>
                  <a:prstClr val="black"/>
                </a:solidFill>
              </a:rPr>
              <a:t>, en plus de la DHS de 15 h, l’établissement bénéficie de </a:t>
            </a:r>
            <a:r>
              <a:rPr lang="fr-FR" sz="1000" b="1" i="1" kern="0" dirty="0">
                <a:solidFill>
                  <a:prstClr val="black"/>
                </a:solidFill>
              </a:rPr>
              <a:t>3,5 h complémentaires, soit 18,5 h.</a:t>
            </a:r>
          </a:p>
          <a:p>
            <a:pPr lvl="0">
              <a:defRPr/>
            </a:pPr>
            <a:endParaRPr lang="fr-FR" sz="1000" b="1" i="1" kern="0" dirty="0">
              <a:solidFill>
                <a:prstClr val="black"/>
              </a:solidFill>
            </a:endParaRPr>
          </a:p>
          <a:p>
            <a:r>
              <a:rPr lang="fr-FR" sz="1000" i="1" dirty="0">
                <a:solidFill>
                  <a:prstClr val="black"/>
                </a:solidFill>
              </a:rPr>
              <a:t>À la place des dédoublements en accompagnement personnalisé de mathématiques et de français, l’établissement crée </a:t>
            </a:r>
            <a:r>
              <a:rPr lang="fr-FR" sz="1000" i="1" dirty="0"/>
              <a:t>2 groupes supplémentaires </a:t>
            </a:r>
            <a:br>
              <a:rPr lang="fr-FR" sz="1000" i="1" dirty="0"/>
            </a:br>
            <a:r>
              <a:rPr lang="fr-FR" sz="1000" i="1" dirty="0"/>
              <a:t>en 5</a:t>
            </a:r>
            <a:r>
              <a:rPr lang="fr-FR" sz="1000" i="1" baseline="30000" dirty="0"/>
              <a:t>e</a:t>
            </a:r>
            <a:r>
              <a:rPr lang="fr-FR" sz="1000" i="1" dirty="0"/>
              <a:t>, </a:t>
            </a:r>
            <a:r>
              <a:rPr lang="fr-FR" sz="1000" b="1" i="1" dirty="0"/>
              <a:t>1 en mathématiques et 1 en français.</a:t>
            </a:r>
          </a:p>
          <a:p>
            <a:endParaRPr lang="fr-FR" sz="1000" b="1" i="1" dirty="0">
              <a:solidFill>
                <a:prstClr val="black"/>
              </a:solidFill>
            </a:endParaRPr>
          </a:p>
          <a:p>
            <a:r>
              <a:rPr lang="fr-FR" sz="1000" i="1" dirty="0">
                <a:solidFill>
                  <a:prstClr val="black"/>
                </a:solidFill>
              </a:rPr>
              <a:t>Par rapport à la rentrée 2023, l’établissement propose</a:t>
            </a:r>
            <a:r>
              <a:rPr lang="fr-FR" sz="1000" b="1" i="1" dirty="0">
                <a:solidFill>
                  <a:prstClr val="black"/>
                </a:solidFill>
              </a:rPr>
              <a:t> la même offre éducative et pédagogique :</a:t>
            </a:r>
          </a:p>
          <a:p>
            <a:r>
              <a:rPr lang="fr-FR" sz="1000" i="1" dirty="0">
                <a:solidFill>
                  <a:prstClr val="black"/>
                </a:solidFill>
              </a:rPr>
              <a:t>- chant choral</a:t>
            </a:r>
          </a:p>
          <a:p>
            <a:r>
              <a:rPr lang="fr-FR" sz="1000" i="1" dirty="0">
                <a:solidFill>
                  <a:prstClr val="black"/>
                </a:solidFill>
              </a:rPr>
              <a:t>- latin </a:t>
            </a:r>
          </a:p>
          <a:p>
            <a:r>
              <a:rPr lang="fr-FR" sz="1000" b="1" i="1" dirty="0">
                <a:solidFill>
                  <a:prstClr val="black"/>
                </a:solidFill>
              </a:rPr>
              <a:t>et propose tous les 15 jours </a:t>
            </a:r>
            <a:r>
              <a:rPr lang="fr-FR" sz="1000" i="1" dirty="0">
                <a:solidFill>
                  <a:prstClr val="black"/>
                </a:solidFill>
              </a:rPr>
              <a:t>:</a:t>
            </a:r>
          </a:p>
          <a:p>
            <a:r>
              <a:rPr lang="fr-FR" sz="1000" i="1" dirty="0">
                <a:solidFill>
                  <a:prstClr val="black"/>
                </a:solidFill>
              </a:rPr>
              <a:t>- SVT en </a:t>
            </a:r>
            <a:r>
              <a:rPr lang="fr-FR" sz="1000" i="1" dirty="0"/>
              <a:t>1/2</a:t>
            </a:r>
            <a:r>
              <a:rPr lang="fr-FR" sz="1000" i="1" dirty="0">
                <a:solidFill>
                  <a:prstClr val="black"/>
                </a:solidFill>
              </a:rPr>
              <a:t> groupe</a:t>
            </a:r>
          </a:p>
          <a:p>
            <a:r>
              <a:rPr lang="fr-FR" sz="1000" i="1" dirty="0">
                <a:solidFill>
                  <a:prstClr val="black"/>
                </a:solidFill>
              </a:rPr>
              <a:t>- physique-chimie en </a:t>
            </a:r>
            <a:r>
              <a:rPr lang="fr-FR" sz="1000" i="1" dirty="0"/>
              <a:t>1/2</a:t>
            </a:r>
            <a:r>
              <a:rPr lang="fr-FR" sz="1000" i="1" dirty="0">
                <a:solidFill>
                  <a:prstClr val="black"/>
                </a:solidFill>
              </a:rPr>
              <a:t> groupe</a:t>
            </a:r>
          </a:p>
          <a:p>
            <a:r>
              <a:rPr lang="fr-FR" sz="1000" i="1" dirty="0">
                <a:solidFill>
                  <a:prstClr val="black"/>
                </a:solidFill>
              </a:rPr>
              <a:t>- technologie en </a:t>
            </a:r>
            <a:r>
              <a:rPr lang="fr-FR" sz="1000" i="1" dirty="0"/>
              <a:t>1/2</a:t>
            </a:r>
            <a:r>
              <a:rPr lang="fr-FR" sz="1000" i="1" dirty="0">
                <a:solidFill>
                  <a:prstClr val="black"/>
                </a:solidFill>
              </a:rPr>
              <a:t> groupe</a:t>
            </a:r>
          </a:p>
          <a:p>
            <a:r>
              <a:rPr lang="fr-FR" sz="1000" b="1" i="1" dirty="0">
                <a:solidFill>
                  <a:prstClr val="black"/>
                </a:solidFill>
              </a:rPr>
              <a:t>et toutes les 3 semaines :</a:t>
            </a:r>
          </a:p>
          <a:p>
            <a:r>
              <a:rPr lang="fr-FR" sz="1000" i="1" dirty="0">
                <a:solidFill>
                  <a:prstClr val="black"/>
                </a:solidFill>
              </a:rPr>
              <a:t>- « laboratoire d’anglais » en </a:t>
            </a:r>
            <a:r>
              <a:rPr lang="fr-FR" sz="1000" i="1" dirty="0"/>
              <a:t>1/2</a:t>
            </a:r>
            <a:r>
              <a:rPr lang="fr-FR" sz="1000" i="1" dirty="0">
                <a:solidFill>
                  <a:prstClr val="black"/>
                </a:solidFill>
              </a:rPr>
              <a:t> groupe</a:t>
            </a:r>
          </a:p>
          <a:p>
            <a:endParaRPr lang="fr-FR" sz="1000" i="1" dirty="0">
              <a:solidFill>
                <a:prstClr val="black"/>
              </a:solidFill>
            </a:endParaRPr>
          </a:p>
          <a:p>
            <a:r>
              <a:rPr lang="fr-FR" sz="1000" b="1" i="1" dirty="0">
                <a:solidFill>
                  <a:prstClr val="black"/>
                </a:solidFill>
              </a:rPr>
              <a:t>L’offre éducative de l’établissement permet</a:t>
            </a:r>
            <a:br>
              <a:rPr lang="fr-FR" sz="1000" b="1" i="1" dirty="0">
                <a:solidFill>
                  <a:prstClr val="black"/>
                </a:solidFill>
              </a:rPr>
            </a:br>
            <a:r>
              <a:rPr lang="fr-FR" sz="1000" b="1" i="1" dirty="0">
                <a:solidFill>
                  <a:prstClr val="black"/>
                </a:solidFill>
              </a:rPr>
              <a:t>de mieux suivre les élèves et de leur offrir des modalités d’enseignement adaptées à leurs besoins.</a:t>
            </a:r>
          </a:p>
        </p:txBody>
      </p:sp>
    </p:spTree>
    <p:extLst>
      <p:ext uri="{BB962C8B-B14F-4D97-AF65-F5344CB8AC3E}">
        <p14:creationId xmlns:p14="http://schemas.microsoft.com/office/powerpoint/2010/main" val="2232865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a:xfrm>
            <a:off x="-16585" y="908720"/>
            <a:ext cx="9177171" cy="688749"/>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Arial" panose="020B0604020202020204" pitchFamily="34" charset="0"/>
                <a:cs typeface="Arial" panose="020B0604020202020204" pitchFamily="34" charset="0"/>
              </a:rPr>
              <a:t>6 groupes en français et 6 groupes </a:t>
            </a:r>
            <a:br>
              <a:rPr lang="fr-FR" sz="2500" b="1" dirty="0">
                <a:solidFill>
                  <a:srgbClr val="002060"/>
                </a:solidFill>
                <a:latin typeface="Arial" panose="020B0604020202020204" pitchFamily="34" charset="0"/>
                <a:cs typeface="Arial" panose="020B0604020202020204" pitchFamily="34" charset="0"/>
              </a:rPr>
            </a:br>
            <a:r>
              <a:rPr lang="fr-FR" sz="2500" b="1" dirty="0">
                <a:solidFill>
                  <a:srgbClr val="002060"/>
                </a:solidFill>
                <a:latin typeface="Arial" panose="020B0604020202020204" pitchFamily="34" charset="0"/>
                <a:cs typeface="Arial" panose="020B0604020202020204" pitchFamily="34" charset="0"/>
              </a:rPr>
              <a:t>en mathématiques pour 5 classes de 6</a:t>
            </a:r>
            <a:r>
              <a:rPr lang="fr-FR" sz="2500" b="1" baseline="30000" dirty="0">
                <a:solidFill>
                  <a:srgbClr val="002060"/>
                </a:solidFill>
                <a:latin typeface="Arial" panose="020B0604020202020204" pitchFamily="34" charset="0"/>
                <a:cs typeface="Arial" panose="020B0604020202020204" pitchFamily="34" charset="0"/>
              </a:rPr>
              <a:t>e</a:t>
            </a:r>
            <a:r>
              <a:rPr lang="fr-FR" sz="2500" b="1" dirty="0">
                <a:solidFill>
                  <a:srgbClr val="002060"/>
                </a:solidFill>
                <a:latin typeface="Arial" panose="020B0604020202020204" pitchFamily="34" charset="0"/>
                <a:cs typeface="Arial" panose="020B0604020202020204" pitchFamily="34" charset="0"/>
              </a:rPr>
              <a:t> </a:t>
            </a:r>
            <a:br>
              <a:rPr lang="fr-FR" sz="2500" b="1" dirty="0">
                <a:solidFill>
                  <a:srgbClr val="002060"/>
                </a:solidFill>
                <a:latin typeface="Arial" panose="020B0604020202020204" pitchFamily="34" charset="0"/>
                <a:cs typeface="Arial" panose="020B0604020202020204" pitchFamily="34" charset="0"/>
              </a:rPr>
            </a:br>
            <a:r>
              <a:rPr lang="fr-FR" sz="2500" b="1" dirty="0">
                <a:solidFill>
                  <a:srgbClr val="002060"/>
                </a:solidFill>
                <a:latin typeface="Arial" panose="020B0604020202020204" pitchFamily="34" charset="0"/>
                <a:cs typeface="Arial" panose="020B0604020202020204" pitchFamily="34" charset="0"/>
              </a:rPr>
              <a:t>sans moyen complémentaire en 2024</a:t>
            </a:r>
          </a:p>
        </p:txBody>
      </p:sp>
      <p:sp>
        <p:nvSpPr>
          <p:cNvPr id="11" name="Espace réservé du numéro de diapositive 4">
            <a:extLst>
              <a:ext uri="{FF2B5EF4-FFF2-40B4-BE49-F238E27FC236}">
                <a16:creationId xmlns:a16="http://schemas.microsoft.com/office/drawing/2014/main" id="{084E6EA7-1ED6-BBBF-9126-FE7756CB3CFF}"/>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45</a:t>
            </a:fld>
            <a:endParaRPr lang="fr-FR" dirty="0"/>
          </a:p>
        </p:txBody>
      </p:sp>
      <p:pic>
        <p:nvPicPr>
          <p:cNvPr id="3" name="Image 2">
            <a:extLst>
              <a:ext uri="{FF2B5EF4-FFF2-40B4-BE49-F238E27FC236}">
                <a16:creationId xmlns:a16="http://schemas.microsoft.com/office/drawing/2014/main" id="{BE3DC134-8BA8-107D-91E7-707DB5C16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35" y="2429246"/>
            <a:ext cx="5250864" cy="3297326"/>
          </a:xfrm>
          <a:prstGeom prst="rect">
            <a:avLst/>
          </a:prstGeom>
        </p:spPr>
      </p:pic>
      <p:sp>
        <p:nvSpPr>
          <p:cNvPr id="6" name="ZoneTexte 5"/>
          <p:cNvSpPr txBox="1"/>
          <p:nvPr/>
        </p:nvSpPr>
        <p:spPr>
          <a:xfrm>
            <a:off x="5465899" y="2492896"/>
            <a:ext cx="3384376" cy="3323987"/>
          </a:xfrm>
          <a:prstGeom prst="rect">
            <a:avLst/>
          </a:prstGeom>
          <a:noFill/>
          <a:ln w="3175">
            <a:solidFill>
              <a:srgbClr val="BCCF00"/>
            </a:solidFill>
          </a:ln>
        </p:spPr>
        <p:txBody>
          <a:bodyPr wrap="square" rtlCol="0">
            <a:spAutoFit/>
          </a:bodyPr>
          <a:lstStyle/>
          <a:p>
            <a:r>
              <a:rPr lang="fr-FR" sz="1000" i="1" dirty="0"/>
              <a:t>À la rentrée scolaire 2024, pour le niveau 6</a:t>
            </a:r>
            <a:r>
              <a:rPr lang="fr-FR" sz="1000" i="1" baseline="30000" dirty="0"/>
              <a:t>e</a:t>
            </a:r>
            <a:r>
              <a:rPr lang="fr-FR" sz="1000" i="1" dirty="0"/>
              <a:t>, l’établissement bénéficie de 15 h de DHS, </a:t>
            </a:r>
            <a:r>
              <a:rPr lang="fr-FR" sz="1000" b="1" i="1" dirty="0"/>
              <a:t>sans moyen complémentaire.</a:t>
            </a:r>
          </a:p>
          <a:p>
            <a:endParaRPr lang="fr-FR" sz="1000" b="1" i="1" dirty="0"/>
          </a:p>
          <a:p>
            <a:r>
              <a:rPr lang="fr-FR" sz="1000" i="1" dirty="0"/>
              <a:t>À la place des heures d’accompagnement personnalisé, l’équipe pédagogique décide de créer 2 groupes supplémentaires en 6</a:t>
            </a:r>
            <a:r>
              <a:rPr lang="fr-FR" sz="1000" i="1" baseline="30000" dirty="0"/>
              <a:t>e</a:t>
            </a:r>
            <a:r>
              <a:rPr lang="fr-FR" sz="1000" i="1" dirty="0"/>
              <a:t>, </a:t>
            </a:r>
            <a:r>
              <a:rPr lang="fr-FR" sz="1000" b="1" i="1" dirty="0"/>
              <a:t>1 en mathématiques </a:t>
            </a:r>
            <a:br>
              <a:rPr lang="fr-FR" sz="1000" b="1" i="1" dirty="0"/>
            </a:br>
            <a:r>
              <a:rPr lang="fr-FR" sz="1000" b="1" i="1" dirty="0"/>
              <a:t>et 1 en français.</a:t>
            </a:r>
          </a:p>
          <a:p>
            <a:endParaRPr lang="fr-FR" sz="1000" b="1" i="1" dirty="0"/>
          </a:p>
          <a:p>
            <a:r>
              <a:rPr lang="fr-FR" sz="1000" i="1" dirty="0"/>
              <a:t>Par rapport à la rentrée 2023, l’établissement propose </a:t>
            </a:r>
            <a:br>
              <a:rPr lang="fr-FR" sz="1000" i="1" dirty="0"/>
            </a:br>
            <a:r>
              <a:rPr lang="fr-FR" sz="1000" b="1" i="1" dirty="0"/>
              <a:t>la même offre éducative et pédagogique :</a:t>
            </a:r>
          </a:p>
          <a:p>
            <a:r>
              <a:rPr lang="fr-FR" sz="1000" i="1" dirty="0">
                <a:solidFill>
                  <a:prstClr val="black"/>
                </a:solidFill>
              </a:rPr>
              <a:t>- chant choral</a:t>
            </a:r>
          </a:p>
          <a:p>
            <a:r>
              <a:rPr lang="fr-FR" sz="1000" i="1" dirty="0"/>
              <a:t>- natation avec un professeur d’EPS surnuméraire </a:t>
            </a:r>
          </a:p>
          <a:p>
            <a:r>
              <a:rPr lang="fr-FR" sz="1000" b="1" i="1" dirty="0">
                <a:solidFill>
                  <a:prstClr val="black"/>
                </a:solidFill>
              </a:rPr>
              <a:t>et maintient toutes les 3 semaines :</a:t>
            </a:r>
          </a:p>
          <a:p>
            <a:r>
              <a:rPr lang="fr-FR" sz="1000" i="1" dirty="0">
                <a:solidFill>
                  <a:prstClr val="black"/>
                </a:solidFill>
              </a:rPr>
              <a:t>- SVT en </a:t>
            </a:r>
            <a:r>
              <a:rPr lang="fr-FR" sz="1000" i="1" dirty="0"/>
              <a:t>1/2</a:t>
            </a:r>
            <a:r>
              <a:rPr lang="fr-FR" sz="1000" i="1" dirty="0">
                <a:solidFill>
                  <a:prstClr val="black"/>
                </a:solidFill>
              </a:rPr>
              <a:t> groupe</a:t>
            </a:r>
          </a:p>
          <a:p>
            <a:r>
              <a:rPr lang="fr-FR" sz="1000" i="1" dirty="0">
                <a:solidFill>
                  <a:prstClr val="black"/>
                </a:solidFill>
              </a:rPr>
              <a:t>- physique-chimie en </a:t>
            </a:r>
            <a:r>
              <a:rPr lang="fr-FR" sz="1000" i="1" dirty="0"/>
              <a:t>1/2</a:t>
            </a:r>
            <a:r>
              <a:rPr lang="fr-FR" sz="1000" i="1" dirty="0">
                <a:solidFill>
                  <a:prstClr val="black"/>
                </a:solidFill>
              </a:rPr>
              <a:t> groupe</a:t>
            </a:r>
          </a:p>
          <a:p>
            <a:endParaRPr lang="fr-FR" sz="1000" i="1" dirty="0">
              <a:solidFill>
                <a:prstClr val="black"/>
              </a:solidFill>
            </a:endParaRPr>
          </a:p>
          <a:p>
            <a:r>
              <a:rPr lang="fr-FR" sz="1000" b="1" i="1" dirty="0">
                <a:solidFill>
                  <a:prstClr val="black"/>
                </a:solidFill>
              </a:rPr>
              <a:t>Avec les groupes, l’établissement offre une réponse adaptée aux besoins de chaque élève et lui offre </a:t>
            </a:r>
            <a:br>
              <a:rPr lang="fr-FR" sz="1000" b="1" i="1" dirty="0">
                <a:solidFill>
                  <a:prstClr val="black"/>
                </a:solidFill>
              </a:rPr>
            </a:br>
            <a:r>
              <a:rPr lang="fr-FR" sz="1000" b="1" i="1" dirty="0">
                <a:solidFill>
                  <a:prstClr val="black"/>
                </a:solidFill>
              </a:rPr>
              <a:t>des modalités d’enseignement adaptées dans certaines disciplines.</a:t>
            </a:r>
          </a:p>
        </p:txBody>
      </p:sp>
    </p:spTree>
    <p:extLst>
      <p:ext uri="{BB962C8B-B14F-4D97-AF65-F5344CB8AC3E}">
        <p14:creationId xmlns:p14="http://schemas.microsoft.com/office/powerpoint/2010/main" val="2946762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1960" y="2105236"/>
            <a:ext cx="1143744" cy="279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61A3397B-9971-6B97-79CA-6382A1D626AF}"/>
              </a:ext>
            </a:extLst>
          </p:cNvPr>
          <p:cNvSpPr/>
          <p:nvPr/>
        </p:nvSpPr>
        <p:spPr>
          <a:xfrm>
            <a:off x="323528" y="1196752"/>
            <a:ext cx="8496944" cy="5328592"/>
          </a:xfrm>
          <a:prstGeom prst="rect">
            <a:avLst/>
          </a:prstGeom>
          <a:solidFill>
            <a:schemeClr val="accent2"/>
          </a:solidFill>
          <a:ln>
            <a:solidFill>
              <a:srgbClr val="0E2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570CC942-6FB9-985B-A60C-13307192A3C4}"/>
              </a:ext>
            </a:extLst>
          </p:cNvPr>
          <p:cNvSpPr txBox="1"/>
          <p:nvPr/>
        </p:nvSpPr>
        <p:spPr>
          <a:xfrm>
            <a:off x="2195736" y="2708920"/>
            <a:ext cx="4878288" cy="2492990"/>
          </a:xfrm>
          <a:prstGeom prst="rect">
            <a:avLst/>
          </a:prstGeom>
          <a:noFill/>
        </p:spPr>
        <p:txBody>
          <a:bodyPr wrap="square">
            <a:spAutoFit/>
          </a:bodyPr>
          <a:lstStyle/>
          <a:p>
            <a:pPr algn="l">
              <a:spcAft>
                <a:spcPts val="0"/>
              </a:spcAft>
            </a:pPr>
            <a:r>
              <a:rPr lang="fr-FR" sz="3000" b="1" i="0" u="none" strike="noStrike" dirty="0">
                <a:solidFill>
                  <a:schemeClr val="bg1"/>
                </a:solidFill>
                <a:effectLst/>
                <a:latin typeface="Arial" panose="020B0604020202020204" pitchFamily="34" charset="0"/>
                <a:cs typeface="Arial" panose="020B0604020202020204" pitchFamily="34" charset="0"/>
              </a:rPr>
              <a:t>Merci de votre attention</a:t>
            </a:r>
          </a:p>
          <a:p>
            <a:pPr algn="l">
              <a:spcAft>
                <a:spcPts val="0"/>
              </a:spcAft>
            </a:pPr>
            <a:r>
              <a:rPr lang="fr-FR" sz="1800" b="0" i="0" u="none" strike="noStrike" dirty="0">
                <a:solidFill>
                  <a:schemeClr val="bg1"/>
                </a:solidFill>
                <a:effectLst/>
                <a:latin typeface="Arial" panose="020B0604020202020204" pitchFamily="34" charset="0"/>
                <a:cs typeface="Arial" panose="020B0604020202020204" pitchFamily="34" charset="0"/>
              </a:rPr>
              <a:t> </a:t>
            </a:r>
          </a:p>
          <a:p>
            <a:pPr algn="l">
              <a:spcAft>
                <a:spcPts val="0"/>
              </a:spcAft>
            </a:pPr>
            <a:endParaRPr lang="fr-FR" sz="1800" b="0" i="0" u="none" strike="noStrike" dirty="0">
              <a:solidFill>
                <a:schemeClr val="bg1"/>
              </a:solidFill>
              <a:effectLst/>
              <a:latin typeface="Arial" panose="020B0604020202020204" pitchFamily="34" charset="0"/>
              <a:cs typeface="Arial" panose="020B0604020202020204" pitchFamily="34" charset="0"/>
            </a:endParaRPr>
          </a:p>
          <a:p>
            <a:pPr algn="l">
              <a:spcAft>
                <a:spcPts val="0"/>
              </a:spcAft>
            </a:pPr>
            <a:r>
              <a:rPr lang="fr-FR" sz="1800" b="0" i="0" u="none" strike="noStrike" dirty="0">
                <a:solidFill>
                  <a:schemeClr val="bg1"/>
                </a:solidFill>
                <a:effectLst/>
                <a:latin typeface="Arial" panose="020B0604020202020204" pitchFamily="34" charset="0"/>
                <a:cs typeface="Arial" panose="020B0604020202020204" pitchFamily="34" charset="0"/>
              </a:rPr>
              <a:t>Direction générale de l’enseignement scolaire</a:t>
            </a:r>
          </a:p>
          <a:p>
            <a:pPr algn="l">
              <a:spcAft>
                <a:spcPts val="0"/>
              </a:spcAft>
            </a:pPr>
            <a:r>
              <a:rPr lang="fr-FR" sz="1800" b="0" i="0" u="none" strike="noStrike" dirty="0">
                <a:solidFill>
                  <a:schemeClr val="bg1"/>
                </a:solidFill>
                <a:effectLst/>
                <a:latin typeface="Arial" panose="020B0604020202020204" pitchFamily="34" charset="0"/>
                <a:cs typeface="Arial" panose="020B0604020202020204" pitchFamily="34" charset="0"/>
              </a:rPr>
              <a:t>Sous-direction des savoirs fondamentaux </a:t>
            </a:r>
            <a:br>
              <a:rPr lang="fr-FR" sz="1800" b="0" i="0" u="none" strike="noStrike" dirty="0">
                <a:solidFill>
                  <a:schemeClr val="bg1"/>
                </a:solidFill>
                <a:effectLst/>
                <a:latin typeface="Arial" panose="020B0604020202020204" pitchFamily="34" charset="0"/>
                <a:cs typeface="Arial" panose="020B0604020202020204" pitchFamily="34" charset="0"/>
              </a:rPr>
            </a:br>
            <a:r>
              <a:rPr lang="fr-FR" sz="1800" b="0" i="0" u="none" strike="noStrike" dirty="0">
                <a:solidFill>
                  <a:schemeClr val="bg1"/>
                </a:solidFill>
                <a:effectLst/>
                <a:latin typeface="Arial" panose="020B0604020202020204" pitchFamily="34" charset="0"/>
                <a:cs typeface="Arial" panose="020B0604020202020204" pitchFamily="34" charset="0"/>
              </a:rPr>
              <a:t>et des parcours scolaires</a:t>
            </a:r>
          </a:p>
          <a:p>
            <a:pPr algn="l">
              <a:spcAft>
                <a:spcPts val="0"/>
              </a:spcAft>
            </a:pPr>
            <a:r>
              <a:rPr lang="fr-FR" sz="1800" b="0" i="0" u="none" strike="noStrike" dirty="0">
                <a:solidFill>
                  <a:schemeClr val="bg1"/>
                </a:solidFill>
                <a:effectLst/>
                <a:latin typeface="Arial" panose="020B0604020202020204" pitchFamily="34" charset="0"/>
                <a:cs typeface="Arial" panose="020B0604020202020204" pitchFamily="34" charset="0"/>
              </a:rPr>
              <a:t>Bureau des collèges A1-2</a:t>
            </a:r>
          </a:p>
          <a:p>
            <a:pPr algn="l">
              <a:spcAft>
                <a:spcPts val="0"/>
              </a:spcAft>
            </a:pPr>
            <a:r>
              <a:rPr lang="fr-FR" u="sng" dirty="0">
                <a:solidFill>
                  <a:schemeClr val="bg1"/>
                </a:solidFill>
                <a:latin typeface="Arial" panose="020B0604020202020204" pitchFamily="34" charset="0"/>
                <a:cs typeface="Arial" panose="020B0604020202020204" pitchFamily="34" charset="0"/>
              </a:rPr>
              <a:t>dgesco.colleges@education.gouv.fr</a:t>
            </a:r>
            <a:endParaRPr lang="fr-FR" sz="1800" b="0" i="0" u="sng" strike="noStrike"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588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3EFD4D0-F845-B8B2-AA86-3F91B1471DD2}"/>
              </a:ext>
            </a:extLst>
          </p:cNvPr>
          <p:cNvSpPr txBox="1"/>
          <p:nvPr/>
        </p:nvSpPr>
        <p:spPr>
          <a:xfrm>
            <a:off x="341496" y="1342519"/>
            <a:ext cx="2502312" cy="2166568"/>
          </a:xfrm>
          <a:prstGeom prst="rect">
            <a:avLst/>
          </a:prstGeom>
          <a:solidFill>
            <a:srgbClr val="BCCF00"/>
          </a:solidFill>
          <a:ln w="19050">
            <a:noFill/>
          </a:ln>
        </p:spPr>
        <p:txBody>
          <a:bodyPr wrap="square" rtlCol="0" anchor="ctr">
            <a:noAutofit/>
          </a:bodyPr>
          <a:lstStyle/>
          <a:p>
            <a:pPr algn="ctr"/>
            <a:r>
              <a:rPr lang="fr-FR" sz="1600" b="1" dirty="0">
                <a:solidFill>
                  <a:srgbClr val="0E2579"/>
                </a:solidFill>
              </a:rPr>
              <a:t>Groupes</a:t>
            </a:r>
            <a:r>
              <a:rPr lang="fr-FR" sz="1600" b="1" strike="sngStrike" dirty="0">
                <a:solidFill>
                  <a:schemeClr val="bg2"/>
                </a:solidFill>
              </a:rPr>
              <a:t> </a:t>
            </a:r>
          </a:p>
          <a:p>
            <a:pPr algn="ctr"/>
            <a:r>
              <a:rPr lang="fr-FR" sz="1600" b="1" dirty="0">
                <a:solidFill>
                  <a:srgbClr val="0E2579"/>
                </a:solidFill>
              </a:rPr>
              <a:t>en français et </a:t>
            </a:r>
          </a:p>
          <a:p>
            <a:pPr algn="ctr"/>
            <a:r>
              <a:rPr lang="fr-FR" sz="1600" b="1" dirty="0">
                <a:solidFill>
                  <a:srgbClr val="0E2579"/>
                </a:solidFill>
              </a:rPr>
              <a:t>en mathématiques</a:t>
            </a:r>
          </a:p>
        </p:txBody>
      </p:sp>
      <p:sp>
        <p:nvSpPr>
          <p:cNvPr id="6" name="ZoneTexte 5">
            <a:extLst>
              <a:ext uri="{FF2B5EF4-FFF2-40B4-BE49-F238E27FC236}">
                <a16:creationId xmlns:a16="http://schemas.microsoft.com/office/drawing/2014/main" id="{8610CF17-5F2C-C048-CBCB-9C7FE0819636}"/>
              </a:ext>
            </a:extLst>
          </p:cNvPr>
          <p:cNvSpPr txBox="1"/>
          <p:nvPr/>
        </p:nvSpPr>
        <p:spPr>
          <a:xfrm>
            <a:off x="341496" y="3613268"/>
            <a:ext cx="2502312" cy="1768065"/>
          </a:xfrm>
          <a:prstGeom prst="rect">
            <a:avLst/>
          </a:prstGeom>
          <a:solidFill>
            <a:srgbClr val="BCCF00"/>
          </a:solidFill>
          <a:ln w="19050">
            <a:noFill/>
          </a:ln>
        </p:spPr>
        <p:txBody>
          <a:bodyPr wrap="square" rtlCol="0" anchor="ctr">
            <a:noAutofit/>
          </a:bodyPr>
          <a:lstStyle/>
          <a:p>
            <a:pPr algn="ctr"/>
            <a:r>
              <a:rPr lang="fr-FR" sz="1600" b="1" dirty="0">
                <a:solidFill>
                  <a:srgbClr val="0E2579"/>
                </a:solidFill>
              </a:rPr>
              <a:t>Heures de soutien</a:t>
            </a:r>
          </a:p>
        </p:txBody>
      </p:sp>
      <p:sp>
        <p:nvSpPr>
          <p:cNvPr id="8" name="ZoneTexte 7">
            <a:extLst>
              <a:ext uri="{FF2B5EF4-FFF2-40B4-BE49-F238E27FC236}">
                <a16:creationId xmlns:a16="http://schemas.microsoft.com/office/drawing/2014/main" id="{E5C9C4E6-4D39-2EB3-1235-3D45C6365D70}"/>
              </a:ext>
            </a:extLst>
          </p:cNvPr>
          <p:cNvSpPr txBox="1"/>
          <p:nvPr/>
        </p:nvSpPr>
        <p:spPr>
          <a:xfrm>
            <a:off x="2843808" y="3621385"/>
            <a:ext cx="5832648" cy="1759948"/>
          </a:xfrm>
          <a:prstGeom prst="rect">
            <a:avLst/>
          </a:prstGeom>
          <a:noFill/>
          <a:ln w="3175">
            <a:solidFill>
              <a:srgbClr val="BCCF00"/>
            </a:solidFill>
          </a:ln>
        </p:spPr>
        <p:txBody>
          <a:bodyPr wrap="square" lIns="216000" rIns="216000" rtlCol="0" anchor="ctr">
            <a:noAutofit/>
          </a:bodyPr>
          <a:lstStyle/>
          <a:p>
            <a:pPr marL="171450" lvl="0" indent="-171450">
              <a:spcAft>
                <a:spcPts val="600"/>
              </a:spcAft>
              <a:buClr>
                <a:srgbClr val="BCCF00"/>
              </a:buClr>
              <a:buSzPct val="130000"/>
              <a:buFont typeface="Arial" panose="020B0604020202020204" pitchFamily="34" charset="0"/>
              <a:buChar char="•"/>
            </a:pPr>
            <a:r>
              <a:rPr lang="fr-FR" sz="1200" dirty="0"/>
              <a:t>À destination des élèves les plus en difficulté.</a:t>
            </a:r>
          </a:p>
          <a:p>
            <a:pPr marL="171450" lvl="0" indent="-171450">
              <a:buClr>
                <a:srgbClr val="BCCF00"/>
              </a:buClr>
              <a:buSzPct val="130000"/>
              <a:buFont typeface="Arial" panose="020B0604020202020204" pitchFamily="34" charset="0"/>
              <a:buChar char="•"/>
            </a:pPr>
            <a:r>
              <a:rPr lang="fr-FR" sz="1200" dirty="0"/>
              <a:t>Dans la limite de </a:t>
            </a:r>
            <a:r>
              <a:rPr lang="fr-FR" sz="1200" b="1" dirty="0"/>
              <a:t>2 h hebdomadaires supplémentaires </a:t>
            </a:r>
            <a:br>
              <a:rPr lang="fr-FR" sz="1200" b="1" dirty="0"/>
            </a:br>
            <a:r>
              <a:rPr lang="fr-FR" sz="1200" dirty="0"/>
              <a:t>en plus des 25 h en 6</a:t>
            </a:r>
            <a:r>
              <a:rPr lang="fr-FR" sz="1200" baseline="30000" dirty="0"/>
              <a:t>e</a:t>
            </a:r>
            <a:r>
              <a:rPr lang="fr-FR" sz="1200" dirty="0"/>
              <a:t>, et des 26 h en 5</a:t>
            </a:r>
            <a:r>
              <a:rPr lang="fr-FR" sz="1200" baseline="30000" dirty="0"/>
              <a:t>e</a:t>
            </a:r>
            <a:r>
              <a:rPr lang="fr-FR" sz="1200" dirty="0"/>
              <a:t>, 4</a:t>
            </a:r>
            <a:r>
              <a:rPr lang="fr-FR" sz="1200" baseline="30000" dirty="0"/>
              <a:t>e</a:t>
            </a:r>
            <a:r>
              <a:rPr lang="fr-FR" sz="1200" dirty="0"/>
              <a:t> et 3</a:t>
            </a:r>
            <a:r>
              <a:rPr lang="fr-FR" sz="1200" baseline="30000" dirty="0"/>
              <a:t>e</a:t>
            </a:r>
            <a:r>
              <a:rPr lang="fr-FR" sz="1200" dirty="0"/>
              <a:t>.</a:t>
            </a:r>
          </a:p>
          <a:p>
            <a:pPr marL="180000" lvl="0">
              <a:buSzPct val="130000"/>
            </a:pPr>
            <a:r>
              <a:rPr lang="fr-FR" sz="1200" dirty="0"/>
              <a:t>NB : pour les élèves en très grande difficulté et bénéficiant d’un PPRE, </a:t>
            </a:r>
            <a:br>
              <a:rPr lang="fr-FR" sz="1200" dirty="0"/>
            </a:br>
            <a:r>
              <a:rPr lang="fr-FR" sz="1200" dirty="0"/>
              <a:t>ces 2 h peuvent se tenir </a:t>
            </a:r>
            <a:r>
              <a:rPr lang="fr-FR" sz="1200" b="1" dirty="0"/>
              <a:t>exceptionnellement</a:t>
            </a:r>
            <a:r>
              <a:rPr lang="fr-FR" sz="1200" dirty="0"/>
              <a:t> à la place de 2 h d’autres disciplines.</a:t>
            </a:r>
          </a:p>
        </p:txBody>
      </p:sp>
      <p:sp>
        <p:nvSpPr>
          <p:cNvPr id="10" name="ZoneTexte 9">
            <a:extLst>
              <a:ext uri="{FF2B5EF4-FFF2-40B4-BE49-F238E27FC236}">
                <a16:creationId xmlns:a16="http://schemas.microsoft.com/office/drawing/2014/main" id="{7732DE2F-9907-115F-DC48-E217C20F4186}"/>
              </a:ext>
            </a:extLst>
          </p:cNvPr>
          <p:cNvSpPr txBox="1"/>
          <p:nvPr/>
        </p:nvSpPr>
        <p:spPr>
          <a:xfrm>
            <a:off x="340618" y="5485514"/>
            <a:ext cx="2502312" cy="823806"/>
          </a:xfrm>
          <a:prstGeom prst="rect">
            <a:avLst/>
          </a:prstGeom>
          <a:solidFill>
            <a:srgbClr val="BCCF00"/>
          </a:solidFill>
          <a:ln w="19050">
            <a:noFill/>
          </a:ln>
        </p:spPr>
        <p:txBody>
          <a:bodyPr wrap="square" rtlCol="0" anchor="ctr">
            <a:noAutofit/>
          </a:bodyPr>
          <a:lstStyle/>
          <a:p>
            <a:pPr algn="ctr"/>
            <a:r>
              <a:rPr lang="fr-FR" sz="1600" b="1" dirty="0">
                <a:solidFill>
                  <a:srgbClr val="0E2579"/>
                </a:solidFill>
              </a:rPr>
              <a:t>Devoirs faits</a:t>
            </a:r>
          </a:p>
        </p:txBody>
      </p:sp>
      <p:sp>
        <p:nvSpPr>
          <p:cNvPr id="11" name="ZoneTexte 10">
            <a:extLst>
              <a:ext uri="{FF2B5EF4-FFF2-40B4-BE49-F238E27FC236}">
                <a16:creationId xmlns:a16="http://schemas.microsoft.com/office/drawing/2014/main" id="{43795C27-A8A4-2F6B-E8A0-0D16938E1560}"/>
              </a:ext>
            </a:extLst>
          </p:cNvPr>
          <p:cNvSpPr txBox="1"/>
          <p:nvPr/>
        </p:nvSpPr>
        <p:spPr>
          <a:xfrm>
            <a:off x="2842930" y="5485514"/>
            <a:ext cx="5832648" cy="821497"/>
          </a:xfrm>
          <a:prstGeom prst="rect">
            <a:avLst/>
          </a:prstGeom>
          <a:noFill/>
          <a:ln w="3175">
            <a:solidFill>
              <a:srgbClr val="BCCF00"/>
            </a:solidFill>
          </a:ln>
        </p:spPr>
        <p:txBody>
          <a:bodyPr wrap="square" lIns="216000" rIns="216000" rtlCol="0" anchor="ctr">
            <a:noAutofit/>
          </a:bodyPr>
          <a:lstStyle/>
          <a:p>
            <a:pPr lvl="0">
              <a:buClr>
                <a:srgbClr val="BCCF00"/>
              </a:buClr>
              <a:buSzPct val="130000"/>
            </a:pPr>
            <a:r>
              <a:rPr lang="fr-FR" sz="1200" b="1" dirty="0"/>
              <a:t>Obligatoire pour tous les élèves de 6</a:t>
            </a:r>
            <a:r>
              <a:rPr lang="fr-FR" sz="1200" b="1" baseline="30000" dirty="0"/>
              <a:t>e</a:t>
            </a:r>
            <a:r>
              <a:rPr lang="fr-FR" sz="1200" b="1" dirty="0"/>
              <a:t> </a:t>
            </a:r>
            <a:r>
              <a:rPr lang="fr-FR" sz="1200" dirty="0"/>
              <a:t>sur toute l’année,</a:t>
            </a:r>
            <a:br>
              <a:rPr lang="fr-FR" sz="1200" dirty="0"/>
            </a:br>
            <a:r>
              <a:rPr lang="fr-FR" sz="1200" dirty="0"/>
              <a:t>il vise à faire acquérir une autonomie dans leur travail personnel. Les élèves volontaires de 5</a:t>
            </a:r>
            <a:r>
              <a:rPr lang="fr-FR" sz="1200" baseline="30000" dirty="0"/>
              <a:t>e</a:t>
            </a:r>
            <a:r>
              <a:rPr lang="fr-FR" sz="1200" dirty="0"/>
              <a:t>, 4</a:t>
            </a:r>
            <a:r>
              <a:rPr lang="fr-FR" sz="1200" baseline="30000" dirty="0"/>
              <a:t>e</a:t>
            </a:r>
            <a:r>
              <a:rPr lang="fr-FR" sz="1200" dirty="0"/>
              <a:t> et 3</a:t>
            </a:r>
            <a:r>
              <a:rPr lang="fr-FR" sz="1200" baseline="30000" dirty="0"/>
              <a:t>e</a:t>
            </a:r>
            <a:r>
              <a:rPr lang="fr-FR" sz="1200" dirty="0"/>
              <a:t> peuvent bénéficier de Devoirs faits, qui est proposé à tous les niveaux du collège. </a:t>
            </a:r>
          </a:p>
        </p:txBody>
      </p:sp>
      <p:sp>
        <p:nvSpPr>
          <p:cNvPr id="13" name="ZoneTexte 12">
            <a:extLst>
              <a:ext uri="{FF2B5EF4-FFF2-40B4-BE49-F238E27FC236}">
                <a16:creationId xmlns:a16="http://schemas.microsoft.com/office/drawing/2014/main" id="{E5C9C4E6-4D39-2EB3-1235-3D45C6365D70}"/>
              </a:ext>
            </a:extLst>
          </p:cNvPr>
          <p:cNvSpPr txBox="1"/>
          <p:nvPr/>
        </p:nvSpPr>
        <p:spPr>
          <a:xfrm>
            <a:off x="2843808" y="1344828"/>
            <a:ext cx="5832648" cy="2164260"/>
          </a:xfrm>
          <a:prstGeom prst="rect">
            <a:avLst/>
          </a:prstGeom>
          <a:noFill/>
          <a:ln w="3175">
            <a:solidFill>
              <a:srgbClr val="BCCF00"/>
            </a:solidFill>
          </a:ln>
        </p:spPr>
        <p:txBody>
          <a:bodyPr wrap="square" lIns="216000" rIns="216000" rtlCol="0" anchor="ctr">
            <a:noAutofit/>
          </a:bodyPr>
          <a:lstStyle/>
          <a:p>
            <a:pPr marL="172800" lvl="0" indent="-172800">
              <a:spcAft>
                <a:spcPts val="300"/>
              </a:spcAft>
              <a:buClr>
                <a:srgbClr val="BCCF00"/>
              </a:buClr>
              <a:buSzPct val="130000"/>
              <a:buFont typeface="Arial" panose="020B0604020202020204" pitchFamily="34" charset="0"/>
              <a:buChar char="•"/>
            </a:pPr>
            <a:r>
              <a:rPr lang="fr-FR" sz="1200" dirty="0"/>
              <a:t>Sur la </a:t>
            </a:r>
            <a:r>
              <a:rPr lang="fr-FR" sz="1200" b="1" dirty="0"/>
              <a:t>totalité des horaires </a:t>
            </a:r>
            <a:r>
              <a:rPr lang="fr-FR" sz="1200" dirty="0"/>
              <a:t>de ces deux enseignements.</a:t>
            </a:r>
          </a:p>
          <a:p>
            <a:pPr marL="172800" lvl="0" indent="-172800">
              <a:spcAft>
                <a:spcPts val="300"/>
              </a:spcAft>
              <a:buSzPct val="130000"/>
            </a:pPr>
            <a:endParaRPr lang="fr-FR" sz="300" dirty="0"/>
          </a:p>
          <a:p>
            <a:pPr marL="172800" lvl="0" indent="-172800">
              <a:spcAft>
                <a:spcPts val="300"/>
              </a:spcAft>
              <a:buClr>
                <a:srgbClr val="BCCF00"/>
              </a:buClr>
              <a:buSzPct val="130000"/>
              <a:buFont typeface="Arial" panose="020B0604020202020204" pitchFamily="34" charset="0"/>
              <a:buChar char="•"/>
            </a:pPr>
            <a:r>
              <a:rPr lang="fr-FR" sz="1200" dirty="0"/>
              <a:t>L’heure d’enseignement de soutien ou d’approfondissement en français et en mathématiques en 6</a:t>
            </a:r>
            <a:r>
              <a:rPr lang="fr-FR" sz="1200" baseline="30000" dirty="0"/>
              <a:t>e</a:t>
            </a:r>
            <a:r>
              <a:rPr lang="fr-FR" sz="1200" dirty="0"/>
              <a:t> est supprimée. L’accompagnement personnalisé en 6</a:t>
            </a:r>
            <a:r>
              <a:rPr lang="fr-FR" sz="1200" baseline="30000" dirty="0"/>
              <a:t>e</a:t>
            </a:r>
            <a:r>
              <a:rPr lang="fr-FR" sz="1200" dirty="0"/>
              <a:t> et en 5</a:t>
            </a:r>
            <a:r>
              <a:rPr lang="fr-FR" sz="1200" baseline="30000" dirty="0"/>
              <a:t>e</a:t>
            </a:r>
            <a:r>
              <a:rPr lang="fr-FR" sz="1200" dirty="0"/>
              <a:t> est remplacé par les </a:t>
            </a:r>
            <a:r>
              <a:rPr lang="fr-FR" sz="1200" b="1" dirty="0"/>
              <a:t>groupes en français et en mathématiques, </a:t>
            </a:r>
            <a:r>
              <a:rPr lang="fr-FR" sz="1200" dirty="0"/>
              <a:t>dont l’objectif est le même : mieux répondre aux besoins des élèves, selon leur niveau.</a:t>
            </a:r>
          </a:p>
          <a:p>
            <a:pPr marL="172800" lvl="0" indent="-172800">
              <a:spcAft>
                <a:spcPts val="300"/>
              </a:spcAft>
              <a:buClr>
                <a:srgbClr val="BCCF00"/>
              </a:buClr>
              <a:buSzPct val="130000"/>
              <a:buFont typeface="Arial" panose="020B0604020202020204" pitchFamily="34" charset="0"/>
              <a:buChar char="•"/>
            </a:pPr>
            <a:endParaRPr lang="fr-FR" sz="300" dirty="0"/>
          </a:p>
          <a:p>
            <a:pPr marL="172800" lvl="0" indent="-172800">
              <a:spcAft>
                <a:spcPts val="300"/>
              </a:spcAft>
              <a:buClr>
                <a:srgbClr val="BCCF00"/>
              </a:buClr>
              <a:buSzPct val="130000"/>
              <a:buFont typeface="Arial" panose="020B0604020202020204" pitchFamily="34" charset="0"/>
              <a:buChar char="•"/>
            </a:pPr>
            <a:r>
              <a:rPr lang="fr-FR" sz="1200" b="1" dirty="0"/>
              <a:t>Afin de permettre le brassage des élèves, possibilité de les regrouper conformément à leur classe de « référence » sur une ou plusieurs périodes de l’année, de manière limitée (de 1 à 10 semaines au total).</a:t>
            </a:r>
          </a:p>
        </p:txBody>
      </p:sp>
      <p:sp>
        <p:nvSpPr>
          <p:cNvPr id="14" name="Titre 1"/>
          <p:cNvSpPr txBox="1">
            <a:spLocks/>
          </p:cNvSpPr>
          <p:nvPr/>
        </p:nvSpPr>
        <p:spPr>
          <a:xfrm>
            <a:off x="2555776" y="811048"/>
            <a:ext cx="4032448" cy="471883"/>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n-lt"/>
              </a:rPr>
              <a:t>Les 3 leviers d’action</a:t>
            </a:r>
          </a:p>
        </p:txBody>
      </p:sp>
      <p:sp>
        <p:nvSpPr>
          <p:cNvPr id="12" name="Espace réservé du numéro de diapositive 4">
            <a:extLst>
              <a:ext uri="{FF2B5EF4-FFF2-40B4-BE49-F238E27FC236}">
                <a16:creationId xmlns:a16="http://schemas.microsoft.com/office/drawing/2014/main" id="{5B095C85-1553-364E-817D-044333FED900}"/>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5</a:t>
            </a:fld>
            <a:endParaRPr lang="fr-FR" dirty="0"/>
          </a:p>
        </p:txBody>
      </p:sp>
    </p:spTree>
    <p:extLst>
      <p:ext uri="{BB962C8B-B14F-4D97-AF65-F5344CB8AC3E}">
        <p14:creationId xmlns:p14="http://schemas.microsoft.com/office/powerpoint/2010/main" val="3561387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1960" y="2105236"/>
            <a:ext cx="1143744" cy="279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195736" y="1628800"/>
            <a:ext cx="1728192" cy="646331"/>
          </a:xfrm>
          <a:prstGeom prst="rect">
            <a:avLst/>
          </a:prstGeom>
          <a:solidFill>
            <a:srgbClr val="FFFF00"/>
          </a:solidFill>
        </p:spPr>
        <p:txBody>
          <a:bodyPr wrap="square" rtlCol="0">
            <a:spAutoFit/>
          </a:bodyPr>
          <a:lstStyle/>
          <a:p>
            <a:r>
              <a:rPr lang="fr-FR" i="1" dirty="0"/>
              <a:t>Page de titre Rentrée 2024</a:t>
            </a:r>
          </a:p>
        </p:txBody>
      </p:sp>
      <p:pic>
        <p:nvPicPr>
          <p:cNvPr id="3" name="Image 2">
            <a:extLst>
              <a:ext uri="{FF2B5EF4-FFF2-40B4-BE49-F238E27FC236}">
                <a16:creationId xmlns:a16="http://schemas.microsoft.com/office/drawing/2014/main" id="{B5C8D1D6-2A4B-565F-38EB-F958D8EFE120}"/>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6041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quarter" idx="14"/>
          </p:nvPr>
        </p:nvSpPr>
        <p:spPr>
          <a:xfrm>
            <a:off x="784723" y="1333442"/>
            <a:ext cx="7531270" cy="5047886"/>
          </a:xfrm>
        </p:spPr>
        <p:txBody>
          <a:bodyPr/>
          <a:lstStyle/>
          <a:p>
            <a:r>
              <a:rPr lang="fr-FR" dirty="0">
                <a:latin typeface="+mn-lt"/>
              </a:rPr>
              <a:t> </a:t>
            </a:r>
            <a:endParaRPr lang="fr-FR" sz="1800" b="1" dirty="0">
              <a:latin typeface="+mn-lt"/>
            </a:endParaRPr>
          </a:p>
          <a:p>
            <a:pPr marL="172800" indent="-172800">
              <a:spcAft>
                <a:spcPts val="300"/>
              </a:spcAft>
              <a:buClr>
                <a:srgbClr val="BCCF00"/>
              </a:buClr>
              <a:buSzPct val="130000"/>
              <a:buFont typeface="Arial" panose="020B0604020202020204" pitchFamily="34" charset="0"/>
              <a:buChar char="•"/>
            </a:pPr>
            <a:r>
              <a:rPr lang="fr-FR" sz="1600" b="1" dirty="0">
                <a:latin typeface="+mn-lt"/>
              </a:rPr>
              <a:t>Une nouvelle organisation du temps scolaire </a:t>
            </a:r>
            <a:r>
              <a:rPr lang="fr-FR" sz="1600" dirty="0">
                <a:latin typeface="+mn-lt"/>
              </a:rPr>
              <a:t>pour répondre avec plus d’efficacité aux besoins des élèves : </a:t>
            </a:r>
          </a:p>
          <a:p>
            <a:pPr marL="358775" indent="-179388">
              <a:spcAft>
                <a:spcPts val="300"/>
              </a:spcAft>
              <a:buClr>
                <a:srgbClr val="BCCF00"/>
              </a:buClr>
              <a:buSzPct val="130000"/>
              <a:buFontTx/>
              <a:buChar char="-"/>
            </a:pPr>
            <a:r>
              <a:rPr lang="fr-FR" sz="1600" dirty="0">
                <a:latin typeface="+mn-lt"/>
              </a:rPr>
              <a:t>1/3 du temps de l’élève en groupes adaptés à ses besoins</a:t>
            </a:r>
            <a:r>
              <a:rPr lang="fr-FR" sz="1600" b="1" dirty="0">
                <a:latin typeface="+mn-lt"/>
              </a:rPr>
              <a:t> </a:t>
            </a:r>
            <a:r>
              <a:rPr lang="fr-FR" sz="1600" dirty="0">
                <a:latin typeface="+mn-lt"/>
              </a:rPr>
              <a:t>en français et en mathématiques ;</a:t>
            </a:r>
          </a:p>
          <a:p>
            <a:pPr marL="358775" indent="-179388">
              <a:spcAft>
                <a:spcPts val="300"/>
              </a:spcAft>
              <a:buClr>
                <a:srgbClr val="BCCF00"/>
              </a:buClr>
              <a:buSzPct val="130000"/>
              <a:buFontTx/>
              <a:buChar char="-"/>
            </a:pPr>
            <a:r>
              <a:rPr lang="fr-FR" sz="1600" dirty="0">
                <a:latin typeface="+mn-lt"/>
              </a:rPr>
              <a:t>2/3 du temps de l’élève en classe entière dans toutes les autres disciplines.</a:t>
            </a:r>
            <a:endParaRPr lang="fr-FR" sz="1600" dirty="0"/>
          </a:p>
          <a:p>
            <a:pPr>
              <a:spcAft>
                <a:spcPts val="300"/>
              </a:spcAft>
              <a:buSzPct val="130000"/>
            </a:pPr>
            <a:endParaRPr lang="fr-FR" sz="1600" dirty="0"/>
          </a:p>
          <a:p>
            <a:pPr marL="172800" indent="-172800">
              <a:spcAft>
                <a:spcPts val="300"/>
              </a:spcAft>
              <a:buClr>
                <a:srgbClr val="BCCF00"/>
              </a:buClr>
              <a:buSzPct val="130000"/>
              <a:buFont typeface="Arial" panose="020B0604020202020204" pitchFamily="34" charset="0"/>
              <a:buChar char="•"/>
            </a:pPr>
            <a:r>
              <a:rPr lang="fr-FR" sz="1600" b="1" dirty="0">
                <a:latin typeface="+mn-lt"/>
              </a:rPr>
              <a:t>La constitution de groupes </a:t>
            </a:r>
            <a:r>
              <a:rPr lang="fr-FR" sz="1600" dirty="0">
                <a:latin typeface="+mn-lt"/>
              </a:rPr>
              <a:t>en fonction des besoins des élèves </a:t>
            </a:r>
            <a:r>
              <a:rPr lang="fr-FR" sz="1600" b="1" dirty="0">
                <a:latin typeface="+mn-lt"/>
              </a:rPr>
              <a:t>en français</a:t>
            </a:r>
            <a:br>
              <a:rPr lang="fr-FR" sz="1600" b="1" dirty="0">
                <a:latin typeface="+mn-lt"/>
              </a:rPr>
            </a:br>
            <a:r>
              <a:rPr lang="fr-FR" sz="1600" b="1" dirty="0">
                <a:latin typeface="+mn-lt"/>
              </a:rPr>
              <a:t>et en mathématiques </a:t>
            </a:r>
            <a:r>
              <a:rPr lang="fr-FR" sz="1600" dirty="0">
                <a:latin typeface="+mn-lt"/>
              </a:rPr>
              <a:t>sur la totalité de l’horaire (4 h 30 en français et 4 h 30</a:t>
            </a:r>
            <a:br>
              <a:rPr lang="fr-FR" sz="1600" dirty="0">
                <a:latin typeface="+mn-lt"/>
              </a:rPr>
            </a:br>
            <a:r>
              <a:rPr lang="fr-FR" sz="1600" dirty="0">
                <a:latin typeface="+mn-lt"/>
              </a:rPr>
              <a:t>en mathématiques).</a:t>
            </a:r>
          </a:p>
          <a:p>
            <a:pPr marL="172800" indent="-172800">
              <a:spcAft>
                <a:spcPts val="300"/>
              </a:spcAft>
              <a:buClr>
                <a:srgbClr val="BCCF00"/>
              </a:buClr>
              <a:buSzPct val="130000"/>
              <a:buFont typeface="Arial" panose="020B0604020202020204" pitchFamily="34" charset="0"/>
              <a:buChar char="•"/>
            </a:pPr>
            <a:endParaRPr lang="fr-FR" sz="1600" dirty="0">
              <a:latin typeface="+mn-lt"/>
            </a:endParaRPr>
          </a:p>
          <a:p>
            <a:pPr marL="172800" indent="-172800">
              <a:spcAft>
                <a:spcPts val="300"/>
              </a:spcAft>
              <a:buClr>
                <a:srgbClr val="BCCF00"/>
              </a:buClr>
              <a:buSzPct val="130000"/>
              <a:buFont typeface="Arial" panose="020B0604020202020204" pitchFamily="34" charset="0"/>
              <a:buChar char="•"/>
            </a:pPr>
            <a:r>
              <a:rPr lang="fr-FR" sz="1600" b="1" dirty="0">
                <a:latin typeface="+mn-lt"/>
              </a:rPr>
              <a:t>Des heures de soutien </a:t>
            </a:r>
            <a:r>
              <a:rPr lang="fr-FR" sz="1600" dirty="0">
                <a:latin typeface="+mn-lt"/>
              </a:rPr>
              <a:t>pour les élèves rencontrant des difficultés dans la maîtrise des savoirs fondamentaux (dans la limite de 2 h supplémentaires).</a:t>
            </a:r>
            <a:endParaRPr lang="fr-FR" sz="1600" b="1" dirty="0">
              <a:latin typeface="+mn-lt"/>
            </a:endParaRPr>
          </a:p>
          <a:p>
            <a:pPr marL="172800" indent="-172800">
              <a:spcAft>
                <a:spcPts val="300"/>
              </a:spcAft>
            </a:pPr>
            <a:endParaRPr lang="fr-FR" sz="1600" b="1" dirty="0">
              <a:latin typeface="+mn-lt"/>
            </a:endParaRPr>
          </a:p>
          <a:p>
            <a:pPr marL="172800" indent="-172800">
              <a:spcAft>
                <a:spcPts val="300"/>
              </a:spcAft>
            </a:pPr>
            <a:r>
              <a:rPr lang="fr-FR" sz="1600" b="1" dirty="0">
                <a:latin typeface="+mn-lt"/>
              </a:rPr>
              <a:t>Attention : </a:t>
            </a:r>
            <a:r>
              <a:rPr lang="fr-FR" sz="1600" dirty="0">
                <a:latin typeface="+mn-lt"/>
              </a:rPr>
              <a:t>Devoirs faits reste obligatoire pour tous les élèves.</a:t>
            </a:r>
          </a:p>
          <a:p>
            <a:pPr marL="171450" indent="-171450">
              <a:buFont typeface="Arial" panose="020B0604020202020204" pitchFamily="34" charset="0"/>
              <a:buChar char="•"/>
            </a:pPr>
            <a:endParaRPr lang="fr-FR" sz="1800" b="1" dirty="0">
              <a:latin typeface="+mn-lt"/>
            </a:endParaRPr>
          </a:p>
          <a:p>
            <a:endParaRPr lang="fr-FR" sz="1800" b="1" dirty="0">
              <a:latin typeface="+mn-lt"/>
            </a:endParaRPr>
          </a:p>
          <a:p>
            <a:pPr marL="171450" indent="-171450">
              <a:spcBef>
                <a:spcPts val="1200"/>
              </a:spcBef>
              <a:buFont typeface="Arial" panose="020B0604020202020204" pitchFamily="34" charset="0"/>
              <a:buChar char="•"/>
            </a:pPr>
            <a:endParaRPr lang="fr-FR" sz="1800" b="1" dirty="0">
              <a:latin typeface="+mn-lt"/>
            </a:endParaRPr>
          </a:p>
        </p:txBody>
      </p:sp>
      <p:sp>
        <p:nvSpPr>
          <p:cNvPr id="22" name="Rectangle 21">
            <a:extLst>
              <a:ext uri="{FF2B5EF4-FFF2-40B4-BE49-F238E27FC236}">
                <a16:creationId xmlns:a16="http://schemas.microsoft.com/office/drawing/2014/main" id="{34457A7F-CAB6-52B8-8D0C-3019C746137D}"/>
              </a:ext>
            </a:extLst>
          </p:cNvPr>
          <p:cNvSpPr/>
          <p:nvPr/>
        </p:nvSpPr>
        <p:spPr>
          <a:xfrm>
            <a:off x="784723" y="5661248"/>
            <a:ext cx="7531269" cy="482538"/>
          </a:xfrm>
          <a:prstGeom prst="rect">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r>
              <a:rPr lang="fr-FR" sz="1600" dirty="0">
                <a:solidFill>
                  <a:srgbClr val="0E2579"/>
                </a:solidFill>
              </a:rPr>
              <a:t>L’horaire réglementaire de cours passe de 26 h à 25 h par semaine. </a:t>
            </a:r>
          </a:p>
        </p:txBody>
      </p:sp>
      <p:sp>
        <p:nvSpPr>
          <p:cNvPr id="36" name="Espace réservé du numéro de diapositive 4">
            <a:extLst>
              <a:ext uri="{FF2B5EF4-FFF2-40B4-BE49-F238E27FC236}">
                <a16:creationId xmlns:a16="http://schemas.microsoft.com/office/drawing/2014/main" id="{97AE141A-6956-06A4-8339-254002DF8603}"/>
              </a:ext>
            </a:extLst>
          </p:cNvPr>
          <p:cNvSpPr>
            <a:spLocks noGrp="1"/>
          </p:cNvSpPr>
          <p:nvPr>
            <p:ph type="sldNum" sz="quarter" idx="12"/>
          </p:nvPr>
        </p:nvSpPr>
        <p:spPr>
          <a:xfrm>
            <a:off x="6264000" y="6378000"/>
            <a:ext cx="1350000" cy="480000"/>
          </a:xfrm>
        </p:spPr>
        <p:txBody>
          <a:bodyPr/>
          <a:lstStyle/>
          <a:p>
            <a:fld id="{733122C9-A0B9-462F-8757-0847AD287B63}" type="slidenum">
              <a:rPr lang="fr-FR" smtClean="0"/>
              <a:pPr/>
              <a:t>7</a:t>
            </a:fld>
            <a:endParaRPr lang="fr-FR" dirty="0"/>
          </a:p>
        </p:txBody>
      </p:sp>
      <p:sp>
        <p:nvSpPr>
          <p:cNvPr id="10" name="Titre 1"/>
          <p:cNvSpPr txBox="1">
            <a:spLocks/>
          </p:cNvSpPr>
          <p:nvPr/>
        </p:nvSpPr>
        <p:spPr>
          <a:xfrm>
            <a:off x="2807804" y="821584"/>
            <a:ext cx="3528392" cy="482537"/>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n-lt"/>
              </a:rPr>
              <a:t>Les nouveautés en 6</a:t>
            </a:r>
            <a:r>
              <a:rPr lang="fr-FR" sz="2500" b="1" baseline="30000" dirty="0">
                <a:solidFill>
                  <a:srgbClr val="002060"/>
                </a:solidFill>
                <a:latin typeface="+mn-lt"/>
              </a:rPr>
              <a:t>e</a:t>
            </a:r>
          </a:p>
        </p:txBody>
      </p:sp>
    </p:spTree>
    <p:extLst>
      <p:ext uri="{BB962C8B-B14F-4D97-AF65-F5344CB8AC3E}">
        <p14:creationId xmlns:p14="http://schemas.microsoft.com/office/powerpoint/2010/main" val="2425165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quarter" idx="14"/>
          </p:nvPr>
        </p:nvSpPr>
        <p:spPr>
          <a:xfrm>
            <a:off x="784724" y="1546800"/>
            <a:ext cx="7531268" cy="4042440"/>
          </a:xfrm>
        </p:spPr>
        <p:txBody>
          <a:bodyPr/>
          <a:lstStyle/>
          <a:p>
            <a:pPr marL="171450" indent="-171450">
              <a:spcAft>
                <a:spcPts val="300"/>
              </a:spcAft>
              <a:buClr>
                <a:srgbClr val="BCCF00"/>
              </a:buClr>
              <a:buSzPct val="130000"/>
              <a:buFont typeface="Arial" panose="020B0604020202020204" pitchFamily="34" charset="0"/>
              <a:buChar char="•"/>
            </a:pPr>
            <a:r>
              <a:rPr lang="fr-FR" sz="1400" b="1" dirty="0">
                <a:latin typeface="+mn-lt"/>
              </a:rPr>
              <a:t>Une nouvelle organisation du temps scolaire </a:t>
            </a:r>
            <a:r>
              <a:rPr lang="fr-FR" sz="1400" dirty="0">
                <a:latin typeface="+mn-lt"/>
              </a:rPr>
              <a:t>pour répondre avec plus d’efficacité </a:t>
            </a:r>
            <a:br>
              <a:rPr lang="fr-FR" sz="1400" dirty="0">
                <a:latin typeface="+mn-lt"/>
              </a:rPr>
            </a:br>
            <a:r>
              <a:rPr lang="fr-FR" sz="1400" dirty="0">
                <a:latin typeface="+mn-lt"/>
              </a:rPr>
              <a:t>aux besoins des élèves : </a:t>
            </a:r>
          </a:p>
          <a:p>
            <a:pPr marL="360000" indent="-180000">
              <a:spcAft>
                <a:spcPts val="300"/>
              </a:spcAft>
              <a:buClr>
                <a:srgbClr val="BCCF00"/>
              </a:buClr>
              <a:buSzPct val="130000"/>
              <a:buFontTx/>
              <a:buChar char="-"/>
            </a:pPr>
            <a:r>
              <a:rPr lang="fr-FR" sz="1400" dirty="0">
                <a:latin typeface="+mn-lt"/>
              </a:rPr>
              <a:t>1/3 du temps de l’élève en groupes adaptés à ses besoins en français </a:t>
            </a:r>
            <a:br>
              <a:rPr lang="fr-FR" sz="1400" dirty="0">
                <a:latin typeface="+mn-lt"/>
              </a:rPr>
            </a:br>
            <a:r>
              <a:rPr lang="fr-FR" sz="1400" dirty="0">
                <a:latin typeface="+mn-lt"/>
              </a:rPr>
              <a:t>et en mathématiques ;</a:t>
            </a:r>
          </a:p>
          <a:p>
            <a:pPr marL="360000" indent="-180000">
              <a:spcAft>
                <a:spcPts val="300"/>
              </a:spcAft>
              <a:buClr>
                <a:srgbClr val="BCCF00"/>
              </a:buClr>
              <a:buSzPct val="130000"/>
              <a:buFontTx/>
              <a:buChar char="-"/>
            </a:pPr>
            <a:r>
              <a:rPr lang="fr-FR" sz="1400" dirty="0">
                <a:latin typeface="+mn-lt"/>
              </a:rPr>
              <a:t>2/3 du temps de l’élève en classe entière dans toutes les autres disciplines.</a:t>
            </a:r>
          </a:p>
          <a:p>
            <a:pPr marL="172800" indent="-172800">
              <a:spcAft>
                <a:spcPts val="300"/>
              </a:spcAft>
              <a:buSzPct val="130000"/>
            </a:pPr>
            <a:endParaRPr lang="fr-FR" sz="1400" dirty="0">
              <a:latin typeface="+mn-lt"/>
            </a:endParaRPr>
          </a:p>
          <a:p>
            <a:pPr marL="172800" indent="-172800">
              <a:spcAft>
                <a:spcPts val="300"/>
              </a:spcAft>
              <a:buClr>
                <a:srgbClr val="BCCF00"/>
              </a:buClr>
              <a:buSzPct val="130000"/>
              <a:buFont typeface="Arial" panose="020B0604020202020204" pitchFamily="34" charset="0"/>
              <a:buChar char="•"/>
            </a:pPr>
            <a:r>
              <a:rPr lang="fr-FR" sz="1400" b="1" dirty="0">
                <a:latin typeface="+mn-lt"/>
              </a:rPr>
              <a:t>La constitution de groupes </a:t>
            </a:r>
            <a:r>
              <a:rPr lang="fr-FR" sz="1400" dirty="0">
                <a:latin typeface="+mn-lt"/>
              </a:rPr>
              <a:t>en fonction des besoins des élèves </a:t>
            </a:r>
            <a:r>
              <a:rPr lang="fr-FR" sz="1400" b="1" dirty="0">
                <a:latin typeface="+mn-lt"/>
              </a:rPr>
              <a:t>en français et en mathématiques </a:t>
            </a:r>
            <a:r>
              <a:rPr lang="fr-FR" sz="1400" dirty="0">
                <a:latin typeface="+mn-lt"/>
              </a:rPr>
              <a:t>sur la totalité de l’horaire (4 h 30 en français et 3 h 30 en mathématiques).</a:t>
            </a:r>
          </a:p>
          <a:p>
            <a:pPr marL="172800" indent="-172800">
              <a:spcAft>
                <a:spcPts val="300"/>
              </a:spcAft>
              <a:buSzPct val="130000"/>
            </a:pPr>
            <a:endParaRPr lang="fr-FR" sz="1400" dirty="0">
              <a:latin typeface="+mn-lt"/>
            </a:endParaRPr>
          </a:p>
          <a:p>
            <a:pPr marL="172800" indent="-172800">
              <a:spcAft>
                <a:spcPts val="300"/>
              </a:spcAft>
              <a:buClr>
                <a:srgbClr val="BCCF00"/>
              </a:buClr>
              <a:buSzPct val="130000"/>
              <a:buFont typeface="Arial" panose="020B0604020202020204" pitchFamily="34" charset="0"/>
              <a:buChar char="•"/>
            </a:pPr>
            <a:r>
              <a:rPr lang="fr-FR" sz="1400" b="1" dirty="0">
                <a:latin typeface="+mn-lt"/>
              </a:rPr>
              <a:t>Des heures de soutien </a:t>
            </a:r>
            <a:r>
              <a:rPr lang="fr-FR" sz="1400" dirty="0">
                <a:latin typeface="+mn-lt"/>
              </a:rPr>
              <a:t>pour les élèves rencontrant des difficultés dans la maîtrise des savoirs fondamentaux (dans la limite de 2 h supplémentaires).</a:t>
            </a:r>
          </a:p>
          <a:p>
            <a:pPr marL="172800" indent="-172800">
              <a:spcAft>
                <a:spcPts val="300"/>
              </a:spcAft>
              <a:buSzPct val="130000"/>
            </a:pPr>
            <a:endParaRPr lang="fr-FR" sz="1400" dirty="0">
              <a:latin typeface="+mn-lt"/>
            </a:endParaRPr>
          </a:p>
          <a:p>
            <a:pPr marL="172800" indent="-172800">
              <a:spcAft>
                <a:spcPts val="300"/>
              </a:spcAft>
              <a:buClr>
                <a:srgbClr val="BCCF00"/>
              </a:buClr>
              <a:buSzPct val="130000"/>
              <a:buFont typeface="Arial" panose="020B0604020202020204" pitchFamily="34" charset="0"/>
              <a:buChar char="•"/>
            </a:pPr>
            <a:r>
              <a:rPr lang="fr-FR" sz="1400" b="1" dirty="0">
                <a:latin typeface="+mn-lt"/>
              </a:rPr>
              <a:t>L’enseignement moral et civique (EMC) renforcé</a:t>
            </a:r>
          </a:p>
          <a:p>
            <a:pPr marL="360000" indent="-180000">
              <a:spcAft>
                <a:spcPts val="300"/>
              </a:spcAft>
              <a:buClr>
                <a:srgbClr val="BCCF00"/>
              </a:buClr>
              <a:buSzPct val="130000"/>
              <a:buFont typeface="Police système Courant"/>
              <a:buChar char="-"/>
            </a:pPr>
            <a:r>
              <a:rPr lang="fr-FR" sz="1400" dirty="0">
                <a:latin typeface="+mn-lt"/>
              </a:rPr>
              <a:t>Identification de </a:t>
            </a:r>
            <a:r>
              <a:rPr lang="fr-FR" sz="1400" b="1" dirty="0">
                <a:latin typeface="+mn-lt"/>
              </a:rPr>
              <a:t>30 min d’EMC </a:t>
            </a:r>
            <a:r>
              <a:rPr lang="fr-FR" sz="1400" dirty="0">
                <a:latin typeface="+mn-lt"/>
              </a:rPr>
              <a:t>dans l’horaire d’histoire-géographie-EMC.</a:t>
            </a:r>
          </a:p>
          <a:p>
            <a:pPr marL="360000" indent="-180000">
              <a:spcAft>
                <a:spcPts val="300"/>
              </a:spcAft>
              <a:buClr>
                <a:srgbClr val="BCCF00"/>
              </a:buClr>
              <a:buSzPct val="130000"/>
              <a:buFont typeface="Police système Courant"/>
              <a:buChar char="-"/>
            </a:pPr>
            <a:r>
              <a:rPr lang="fr-FR" sz="1400" dirty="0">
                <a:latin typeface="+mn-lt"/>
              </a:rPr>
              <a:t>Engagement et participation des élèves à des </a:t>
            </a:r>
            <a:r>
              <a:rPr lang="fr-FR" sz="1400" b="1" dirty="0">
                <a:latin typeface="+mn-lt"/>
              </a:rPr>
              <a:t>projets d’éducation à la citoyenneté, </a:t>
            </a:r>
            <a:br>
              <a:rPr lang="fr-FR" sz="1400" b="1" dirty="0">
                <a:latin typeface="+mn-lt"/>
              </a:rPr>
            </a:br>
            <a:r>
              <a:rPr lang="fr-FR" sz="1400" b="1" dirty="0">
                <a:latin typeface="+mn-lt"/>
              </a:rPr>
              <a:t>aux médias et à l’information</a:t>
            </a:r>
            <a:r>
              <a:rPr lang="fr-FR" sz="1400" dirty="0">
                <a:latin typeface="+mn-lt"/>
              </a:rPr>
              <a:t>. </a:t>
            </a:r>
            <a:r>
              <a:rPr lang="fr-FR" sz="1400" b="1" dirty="0">
                <a:latin typeface="+mn-lt"/>
              </a:rPr>
              <a:t>Ces projets peuvent donner lieu à des heures d’enseignement dédiées</a:t>
            </a:r>
            <a:r>
              <a:rPr lang="fr-FR" sz="1400" dirty="0">
                <a:latin typeface="+mn-lt"/>
              </a:rPr>
              <a:t> dans la limite de 18 h annuelles.</a:t>
            </a:r>
            <a:r>
              <a:rPr lang="fr-FR" sz="1400" b="1" dirty="0">
                <a:latin typeface="+mn-lt"/>
              </a:rPr>
              <a:t>			</a:t>
            </a:r>
            <a:endParaRPr lang="fr-FR" sz="1400" dirty="0">
              <a:latin typeface="+mn-lt"/>
            </a:endParaRPr>
          </a:p>
          <a:p>
            <a:endParaRPr lang="fr-FR" sz="1400" b="1" dirty="0">
              <a:latin typeface="+mn-lt"/>
            </a:endParaRPr>
          </a:p>
          <a:p>
            <a:endParaRPr lang="fr-FR" sz="1400" b="1" dirty="0">
              <a:latin typeface="+mn-lt"/>
            </a:endParaRPr>
          </a:p>
          <a:p>
            <a:pPr marL="171450" indent="-171450">
              <a:spcBef>
                <a:spcPts val="1200"/>
              </a:spcBef>
              <a:buFont typeface="Arial" panose="020B0604020202020204" pitchFamily="34" charset="0"/>
              <a:buChar char="•"/>
            </a:pPr>
            <a:endParaRPr lang="fr-FR" sz="1400" b="1" dirty="0">
              <a:latin typeface="+mn-lt"/>
            </a:endParaRPr>
          </a:p>
        </p:txBody>
      </p:sp>
      <p:sp>
        <p:nvSpPr>
          <p:cNvPr id="36" name="Espace réservé du numéro de diapositive 4">
            <a:extLst>
              <a:ext uri="{FF2B5EF4-FFF2-40B4-BE49-F238E27FC236}">
                <a16:creationId xmlns:a16="http://schemas.microsoft.com/office/drawing/2014/main" id="{97AE141A-6956-06A4-8339-254002DF8603}"/>
              </a:ext>
            </a:extLst>
          </p:cNvPr>
          <p:cNvSpPr>
            <a:spLocks noGrp="1"/>
          </p:cNvSpPr>
          <p:nvPr>
            <p:ph type="sldNum" sz="quarter" idx="12"/>
          </p:nvPr>
        </p:nvSpPr>
        <p:spPr>
          <a:xfrm>
            <a:off x="4975664" y="5736401"/>
            <a:ext cx="1350000" cy="480000"/>
          </a:xfrm>
        </p:spPr>
        <p:txBody>
          <a:bodyPr/>
          <a:lstStyle/>
          <a:p>
            <a:fld id="{733122C9-A0B9-462F-8757-0847AD287B63}" type="slidenum">
              <a:rPr lang="fr-FR" smtClean="0"/>
              <a:pPr/>
              <a:t>8</a:t>
            </a:fld>
            <a:endParaRPr lang="fr-FR" dirty="0"/>
          </a:p>
        </p:txBody>
      </p:sp>
      <p:sp>
        <p:nvSpPr>
          <p:cNvPr id="10" name="Rectangle 9">
            <a:extLst>
              <a:ext uri="{FF2B5EF4-FFF2-40B4-BE49-F238E27FC236}">
                <a16:creationId xmlns:a16="http://schemas.microsoft.com/office/drawing/2014/main" id="{34457A7F-CAB6-52B8-8D0C-3019C746137D}"/>
              </a:ext>
            </a:extLst>
          </p:cNvPr>
          <p:cNvSpPr/>
          <p:nvPr/>
        </p:nvSpPr>
        <p:spPr>
          <a:xfrm>
            <a:off x="784724" y="5719446"/>
            <a:ext cx="7531268" cy="445858"/>
          </a:xfrm>
          <a:prstGeom prst="rect">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r>
              <a:rPr lang="fr-FR" sz="1600" dirty="0">
                <a:solidFill>
                  <a:srgbClr val="0E2579"/>
                </a:solidFill>
                <a:latin typeface="+mj-lt"/>
              </a:rPr>
              <a:t>Une offre éducative renforcée. </a:t>
            </a:r>
          </a:p>
        </p:txBody>
      </p:sp>
      <p:sp>
        <p:nvSpPr>
          <p:cNvPr id="9" name="Titre 1"/>
          <p:cNvSpPr txBox="1">
            <a:spLocks/>
          </p:cNvSpPr>
          <p:nvPr/>
        </p:nvSpPr>
        <p:spPr>
          <a:xfrm>
            <a:off x="2771800" y="822902"/>
            <a:ext cx="3600400" cy="471883"/>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n-lt"/>
              </a:rPr>
              <a:t>Les nouveautés en 5</a:t>
            </a:r>
            <a:r>
              <a:rPr lang="fr-FR" sz="2500" b="1" baseline="30000" dirty="0">
                <a:solidFill>
                  <a:srgbClr val="002060"/>
                </a:solidFill>
                <a:latin typeface="+mn-lt"/>
              </a:rPr>
              <a:t>e</a:t>
            </a:r>
          </a:p>
        </p:txBody>
      </p:sp>
      <p:sp>
        <p:nvSpPr>
          <p:cNvPr id="7" name="Espace réservé du numéro de diapositive 4">
            <a:extLst>
              <a:ext uri="{FF2B5EF4-FFF2-40B4-BE49-F238E27FC236}">
                <a16:creationId xmlns:a16="http://schemas.microsoft.com/office/drawing/2014/main" id="{B2E5DC1B-CE19-3646-BB27-FA6B35D4481E}"/>
              </a:ext>
            </a:extLst>
          </p:cNvPr>
          <p:cNvSpPr txBox="1">
            <a:spLocks/>
          </p:cNvSpPr>
          <p:nvPr/>
        </p:nvSpPr>
        <p:spPr bwMode="gray">
          <a:xfrm>
            <a:off x="6264000" y="6378000"/>
            <a:ext cx="1350000" cy="480000"/>
          </a:xfrm>
          <a:prstGeom prst="rect">
            <a:avLst/>
          </a:prstGeom>
        </p:spPr>
        <p:txBody>
          <a:bodyPr vert="horz" lIns="0" tIns="0" rIns="0" bIns="0" rtlCol="0" anchor="ctr" anchorCtr="0">
            <a:noAutofit/>
          </a:bodyPr>
          <a:lstStyle>
            <a:defPPr>
              <a:defRPr lang="fr-FR"/>
            </a:defPPr>
            <a:lvl1pPr marL="0" algn="r" defTabSz="914400" rtl="0" eaLnBrk="1" latinLnBrk="0" hangingPunct="1">
              <a:defRPr sz="750" b="0" i="0" kern="1200">
                <a:solidFill>
                  <a:schemeClr val="tx1"/>
                </a:solidFill>
                <a:latin typeface="Marianne"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smtClean="0"/>
              <a:pPr/>
              <a:t>8</a:t>
            </a:fld>
            <a:endParaRPr lang="fr-FR" dirty="0"/>
          </a:p>
        </p:txBody>
      </p:sp>
    </p:spTree>
    <p:extLst>
      <p:ext uri="{BB962C8B-B14F-4D97-AF65-F5344CB8AC3E}">
        <p14:creationId xmlns:p14="http://schemas.microsoft.com/office/powerpoint/2010/main" val="3516647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57F1E4F-1CFF-5643-939E-217C01CDF565}" type="slidenum">
              <a:rPr lang="en-US" smtClean="0"/>
              <a:pPr/>
              <a:t>9</a:t>
            </a:fld>
            <a:endParaRPr lang="en-US" dirty="0"/>
          </a:p>
        </p:txBody>
      </p:sp>
      <p:sp>
        <p:nvSpPr>
          <p:cNvPr id="7" name="Espace réservé du contenu 5"/>
          <p:cNvSpPr txBox="1">
            <a:spLocks/>
          </p:cNvSpPr>
          <p:nvPr/>
        </p:nvSpPr>
        <p:spPr>
          <a:xfrm>
            <a:off x="784724" y="1628800"/>
            <a:ext cx="7243659" cy="3456384"/>
          </a:xfrm>
          <a:prstGeom prst="rect">
            <a:avLst/>
          </a:prstGeom>
        </p:spPr>
        <p:txBody>
          <a:bodyPr/>
          <a:lstStyle>
            <a:lvl1pPr marL="0" indent="0" algn="l" defTabSz="914400" rtl="0" eaLnBrk="1" latinLnBrk="0" hangingPunct="1">
              <a:lnSpc>
                <a:spcPct val="100000"/>
              </a:lnSpc>
              <a:spcBef>
                <a:spcPts val="0"/>
              </a:spcBef>
              <a:spcAft>
                <a:spcPts val="500"/>
              </a:spcAft>
              <a:buFont typeface="Arial" pitchFamily="34" charset="0"/>
              <a:buNone/>
              <a:defRPr sz="1050" b="0" i="0" kern="1200">
                <a:solidFill>
                  <a:schemeClr val="tx1"/>
                </a:solidFill>
                <a:latin typeface="Marianne" panose="02000000000000000000" pitchFamily="2" charset="0"/>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b="0" i="0" kern="1200">
                <a:solidFill>
                  <a:schemeClr val="tx1"/>
                </a:solidFill>
                <a:latin typeface="Marianne" panose="02000000000000000000" pitchFamily="2" charset="0"/>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b="0" i="0" kern="1200">
                <a:solidFill>
                  <a:schemeClr val="tx1"/>
                </a:solidFill>
                <a:latin typeface="Marianne" panose="02000000000000000000" pitchFamily="2" charset="0"/>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b="0" i="0" kern="1200">
                <a:solidFill>
                  <a:schemeClr val="tx1"/>
                </a:solidFill>
                <a:latin typeface="Marianne" panose="02000000000000000000" pitchFamily="2" charset="0"/>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b="0" i="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2800" indent="-172800">
              <a:spcAft>
                <a:spcPts val="300"/>
              </a:spcAft>
              <a:buClr>
                <a:srgbClr val="BCCF00"/>
              </a:buClr>
              <a:buSzPct val="130000"/>
              <a:buFont typeface="Arial" panose="020B0604020202020204" pitchFamily="34" charset="0"/>
              <a:buChar char="•"/>
            </a:pPr>
            <a:r>
              <a:rPr lang="fr-FR" sz="1600" dirty="0">
                <a:latin typeface="Arial" panose="020B0604020202020204" pitchFamily="34" charset="0"/>
                <a:cs typeface="Arial" panose="020B0604020202020204" pitchFamily="34" charset="0"/>
              </a:rPr>
              <a:t>Des </a:t>
            </a:r>
            <a:r>
              <a:rPr lang="fr-FR" sz="1600" b="1" dirty="0">
                <a:latin typeface="Arial" panose="020B0604020202020204" pitchFamily="34" charset="0"/>
                <a:cs typeface="Arial" panose="020B0604020202020204" pitchFamily="34" charset="0"/>
              </a:rPr>
              <a:t>heures de soutien </a:t>
            </a:r>
            <a:r>
              <a:rPr lang="fr-FR" sz="1600" dirty="0">
                <a:latin typeface="Arial" panose="020B0604020202020204" pitchFamily="34" charset="0"/>
                <a:cs typeface="Arial" panose="020B0604020202020204" pitchFamily="34" charset="0"/>
              </a:rPr>
              <a:t>pour les élèves rencontrant des difficultés dans la maîtrise des savoirs fondamentaux (dans la limite de 2 h supplémentaires).</a:t>
            </a:r>
          </a:p>
          <a:p>
            <a:pPr marL="172800" indent="-172800">
              <a:spcAft>
                <a:spcPts val="300"/>
              </a:spcAft>
              <a:buClr>
                <a:srgbClr val="BCCF00"/>
              </a:buClr>
              <a:buSzPct val="13000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172800" indent="-172800">
              <a:spcAft>
                <a:spcPts val="300"/>
              </a:spcAft>
              <a:buClr>
                <a:srgbClr val="BCCF00"/>
              </a:buClr>
              <a:buSzPct val="130000"/>
              <a:buFont typeface="Arial" panose="020B0604020202020204" pitchFamily="34" charset="0"/>
              <a:buChar char="•"/>
            </a:pPr>
            <a:r>
              <a:rPr lang="fr-FR" sz="1600" dirty="0">
                <a:latin typeface="Arial" panose="020B0604020202020204" pitchFamily="34" charset="0"/>
                <a:cs typeface="Arial" panose="020B0604020202020204" pitchFamily="34" charset="0"/>
              </a:rPr>
              <a:t>Possibilité aux classes de SEGPA de s’inscrire dans l’organisation des enseignements en groupes en français et en mathématiques, sans obligation.</a:t>
            </a:r>
          </a:p>
          <a:p>
            <a:pPr marL="172800" indent="-172800">
              <a:spcAft>
                <a:spcPts val="300"/>
              </a:spcAft>
              <a:buSzPct val="130000"/>
            </a:pPr>
            <a:endParaRPr lang="fr-FR" sz="1600" dirty="0">
              <a:latin typeface="Arial" panose="020B0604020202020204" pitchFamily="34" charset="0"/>
              <a:cs typeface="Arial" panose="020B0604020202020204" pitchFamily="34" charset="0"/>
            </a:endParaRPr>
          </a:p>
          <a:p>
            <a:pPr marL="172800" indent="-172800">
              <a:spcAft>
                <a:spcPts val="300"/>
              </a:spcAft>
              <a:buClr>
                <a:srgbClr val="BCCF00"/>
              </a:buClr>
              <a:buSzPct val="130000"/>
              <a:buFont typeface="Arial" pitchFamily="34" charset="0"/>
              <a:buChar char="•"/>
            </a:pPr>
            <a:r>
              <a:rPr lang="fr-FR" sz="1600" b="1" dirty="0">
                <a:latin typeface="Arial" panose="020B0604020202020204" pitchFamily="34" charset="0"/>
                <a:cs typeface="Arial" panose="020B0604020202020204" pitchFamily="34" charset="0"/>
              </a:rPr>
              <a:t>L’enseignement moral et civique (EMC) renforcé :</a:t>
            </a:r>
          </a:p>
          <a:p>
            <a:pPr marL="360000" indent="-180000">
              <a:spcAft>
                <a:spcPts val="300"/>
              </a:spcAft>
              <a:buClr>
                <a:srgbClr val="BCCF00"/>
              </a:buClr>
              <a:buSzPct val="130000"/>
              <a:buFont typeface="Police système Courant"/>
              <a:buChar char="-"/>
            </a:pPr>
            <a:r>
              <a:rPr lang="fr-FR" sz="1600" dirty="0">
                <a:latin typeface="Arial" panose="020B0604020202020204" pitchFamily="34" charset="0"/>
                <a:cs typeface="Arial" panose="020B0604020202020204" pitchFamily="34" charset="0"/>
              </a:rPr>
              <a:t>identification de </a:t>
            </a:r>
            <a:r>
              <a:rPr lang="fr-FR" sz="1600" b="1" dirty="0">
                <a:latin typeface="Arial" panose="020B0604020202020204" pitchFamily="34" charset="0"/>
                <a:cs typeface="Arial" panose="020B0604020202020204" pitchFamily="34" charset="0"/>
              </a:rPr>
              <a:t>30 min d’EMC </a:t>
            </a:r>
            <a:r>
              <a:rPr lang="fr-FR" sz="1600" dirty="0">
                <a:latin typeface="Arial" panose="020B0604020202020204" pitchFamily="34" charset="0"/>
                <a:cs typeface="Arial" panose="020B0604020202020204" pitchFamily="34" charset="0"/>
              </a:rPr>
              <a:t>dans l’horaire d’histoire-géographie-EMC ; </a:t>
            </a:r>
          </a:p>
          <a:p>
            <a:pPr marL="360000" indent="-180000">
              <a:spcAft>
                <a:spcPts val="300"/>
              </a:spcAft>
              <a:buClr>
                <a:srgbClr val="BCCF00"/>
              </a:buClr>
              <a:buSzPct val="130000"/>
              <a:buFont typeface="Police système Courant"/>
              <a:buChar char="-"/>
            </a:pPr>
            <a:r>
              <a:rPr lang="fr-FR" sz="1600" dirty="0">
                <a:latin typeface="Arial" panose="020B0604020202020204" pitchFamily="34" charset="0"/>
                <a:cs typeface="Arial" panose="020B0604020202020204" pitchFamily="34" charset="0"/>
              </a:rPr>
              <a:t>pour les classes de 5</a:t>
            </a:r>
            <a:r>
              <a:rPr lang="fr-FR" sz="1600" baseline="30000" dirty="0">
                <a:latin typeface="Arial" panose="020B0604020202020204" pitchFamily="34" charset="0"/>
                <a:cs typeface="Arial" panose="020B0604020202020204" pitchFamily="34" charset="0"/>
              </a:rPr>
              <a:t>e</a:t>
            </a:r>
            <a:r>
              <a:rPr lang="fr-FR" sz="1600" dirty="0">
                <a:latin typeface="Arial" panose="020B0604020202020204" pitchFamily="34" charset="0"/>
                <a:cs typeface="Arial" panose="020B0604020202020204" pitchFamily="34" charset="0"/>
              </a:rPr>
              <a:t>, engagement et participation des élèves à des </a:t>
            </a:r>
            <a:r>
              <a:rPr lang="fr-FR" sz="1600" b="1" dirty="0">
                <a:latin typeface="Arial" panose="020B0604020202020204" pitchFamily="34" charset="0"/>
                <a:cs typeface="Arial" panose="020B0604020202020204" pitchFamily="34" charset="0"/>
              </a:rPr>
              <a:t>projets d’éducation à la citoyenneté, aux médias et à l’information. Ces projets peuvent donner lieu à des heures d’enseignement dédiées</a:t>
            </a:r>
            <a:r>
              <a:rPr lang="fr-FR" sz="1600" dirty="0">
                <a:latin typeface="Arial" panose="020B0604020202020204" pitchFamily="34" charset="0"/>
                <a:cs typeface="Arial" panose="020B0604020202020204" pitchFamily="34" charset="0"/>
              </a:rPr>
              <a:t> dans la limite de 18 h annuelles.</a:t>
            </a:r>
          </a:p>
          <a:p>
            <a:pPr marL="465750" indent="-285750">
              <a:buSzPct val="130000"/>
              <a:buFontTx/>
              <a:buChar char="-"/>
            </a:pPr>
            <a:endParaRPr lang="fr-FR" sz="1500" dirty="0">
              <a:solidFill>
                <a:srgbClr val="FF0000"/>
              </a:solidFill>
              <a:latin typeface="Arial" panose="020B0604020202020204" pitchFamily="34" charset="0"/>
              <a:cs typeface="Arial" panose="020B0604020202020204" pitchFamily="34" charset="0"/>
            </a:endParaRPr>
          </a:p>
          <a:p>
            <a:pPr marL="465750" indent="-285750">
              <a:buSzPct val="130000"/>
              <a:buFontTx/>
              <a:buChar char="-"/>
            </a:pPr>
            <a:endParaRPr lang="fr-FR" sz="1500" dirty="0">
              <a:solidFill>
                <a:srgbClr val="FF0000"/>
              </a:solidFill>
              <a:latin typeface="Arial" panose="020B0604020202020204" pitchFamily="34" charset="0"/>
              <a:cs typeface="Arial" panose="020B0604020202020204" pitchFamily="34" charset="0"/>
            </a:endParaRPr>
          </a:p>
          <a:p>
            <a:r>
              <a:rPr lang="fr-FR" sz="1500" b="1" dirty="0"/>
              <a:t>			</a:t>
            </a:r>
            <a:endParaRPr lang="fr-FR" sz="1500" dirty="0"/>
          </a:p>
          <a:p>
            <a:endParaRPr lang="fr-FR" sz="1800" b="1" dirty="0"/>
          </a:p>
          <a:p>
            <a:endParaRPr lang="fr-FR" sz="1800" b="1" dirty="0"/>
          </a:p>
          <a:p>
            <a:pPr marL="171450" indent="-171450">
              <a:spcBef>
                <a:spcPts val="1200"/>
              </a:spcBef>
              <a:buFont typeface="Arial" pitchFamily="34" charset="0"/>
              <a:buChar char="•"/>
            </a:pPr>
            <a:endParaRPr lang="fr-FR" sz="1800" b="1" dirty="0"/>
          </a:p>
        </p:txBody>
      </p:sp>
      <p:sp>
        <p:nvSpPr>
          <p:cNvPr id="8" name="Rectangle 7">
            <a:extLst>
              <a:ext uri="{FF2B5EF4-FFF2-40B4-BE49-F238E27FC236}">
                <a16:creationId xmlns:a16="http://schemas.microsoft.com/office/drawing/2014/main" id="{34457A7F-CAB6-52B8-8D0C-3019C746137D}"/>
              </a:ext>
            </a:extLst>
          </p:cNvPr>
          <p:cNvSpPr/>
          <p:nvPr/>
        </p:nvSpPr>
        <p:spPr>
          <a:xfrm>
            <a:off x="784724" y="5367408"/>
            <a:ext cx="7531268" cy="480000"/>
          </a:xfrm>
          <a:prstGeom prst="rect">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r>
              <a:rPr lang="fr-FR" sz="1600" dirty="0">
                <a:solidFill>
                  <a:srgbClr val="0E2579"/>
                </a:solidFill>
                <a:latin typeface="+mj-lt"/>
              </a:rPr>
              <a:t>Des modifications en conséquence.</a:t>
            </a:r>
          </a:p>
        </p:txBody>
      </p:sp>
      <p:sp>
        <p:nvSpPr>
          <p:cNvPr id="10" name="Titre 1"/>
          <p:cNvSpPr txBox="1">
            <a:spLocks/>
          </p:cNvSpPr>
          <p:nvPr/>
        </p:nvSpPr>
        <p:spPr>
          <a:xfrm>
            <a:off x="1295636" y="836712"/>
            <a:ext cx="6552728" cy="587141"/>
          </a:xfrm>
          <a:prstGeom prst="rect">
            <a:avLst/>
          </a:prstGeom>
        </p:spPr>
        <p:txBody>
          <a:bodyPr/>
          <a:lstStyle>
            <a:lvl1pPr algn="l" defTabSz="914400" rtl="0" eaLnBrk="1" latinLnBrk="0" hangingPunct="1">
              <a:lnSpc>
                <a:spcPct val="90000"/>
              </a:lnSpc>
              <a:spcBef>
                <a:spcPct val="0"/>
              </a:spcBef>
              <a:buNone/>
              <a:defRPr sz="2550" b="0" i="0" kern="1200">
                <a:solidFill>
                  <a:schemeClr val="tx1"/>
                </a:solidFill>
                <a:latin typeface="Marianne" panose="02000000000000000000" pitchFamily="2" charset="0"/>
                <a:ea typeface="+mj-ea"/>
                <a:cs typeface="+mj-cs"/>
              </a:defRPr>
            </a:lvl1pPr>
          </a:lstStyle>
          <a:p>
            <a:pPr algn="ctr"/>
            <a:r>
              <a:rPr lang="fr-FR" sz="2500" b="1" dirty="0">
                <a:solidFill>
                  <a:srgbClr val="002060"/>
                </a:solidFill>
                <a:latin typeface="+mn-lt"/>
              </a:rPr>
              <a:t>Les nouveautés en </a:t>
            </a:r>
            <a:r>
              <a:rPr lang="fr-FR" sz="2500" b="1" dirty="0">
                <a:solidFill>
                  <a:srgbClr val="002060"/>
                </a:solidFill>
              </a:rPr>
              <a:t>6</a:t>
            </a:r>
            <a:r>
              <a:rPr lang="fr-FR" sz="2500" b="1" baseline="30000" dirty="0">
                <a:solidFill>
                  <a:srgbClr val="002060"/>
                </a:solidFill>
              </a:rPr>
              <a:t>e</a:t>
            </a:r>
            <a:r>
              <a:rPr lang="fr-FR" sz="2500" b="1" dirty="0">
                <a:solidFill>
                  <a:srgbClr val="002060"/>
                </a:solidFill>
              </a:rPr>
              <a:t> </a:t>
            </a:r>
            <a:r>
              <a:rPr lang="fr-FR" sz="2500" b="1" dirty="0">
                <a:solidFill>
                  <a:srgbClr val="002060"/>
                </a:solidFill>
                <a:latin typeface="+mn-lt"/>
              </a:rPr>
              <a:t>et 5</a:t>
            </a:r>
            <a:r>
              <a:rPr lang="fr-FR" sz="2500" b="1" baseline="30000" dirty="0">
                <a:solidFill>
                  <a:srgbClr val="002060"/>
                </a:solidFill>
                <a:latin typeface="+mn-lt"/>
              </a:rPr>
              <a:t>e</a:t>
            </a:r>
            <a:r>
              <a:rPr lang="fr-FR" sz="2500" b="1" dirty="0">
                <a:solidFill>
                  <a:srgbClr val="002060"/>
                </a:solidFill>
                <a:latin typeface="+mn-lt"/>
              </a:rPr>
              <a:t> </a:t>
            </a:r>
            <a:r>
              <a:rPr lang="fr-FR" sz="2500" b="1" dirty="0" err="1">
                <a:solidFill>
                  <a:srgbClr val="002060"/>
                </a:solidFill>
                <a:latin typeface="+mn-lt"/>
              </a:rPr>
              <a:t>Segpa</a:t>
            </a:r>
            <a:endParaRPr lang="fr-FR" sz="2500" b="1" dirty="0">
              <a:solidFill>
                <a:srgbClr val="002060"/>
              </a:solidFill>
              <a:latin typeface="+mn-lt"/>
            </a:endParaRPr>
          </a:p>
        </p:txBody>
      </p:sp>
    </p:spTree>
    <p:extLst>
      <p:ext uri="{BB962C8B-B14F-4D97-AF65-F5344CB8AC3E}">
        <p14:creationId xmlns:p14="http://schemas.microsoft.com/office/powerpoint/2010/main" val="3495383865"/>
      </p:ext>
    </p:extLst>
  </p:cSld>
  <p:clrMapOvr>
    <a:masterClrMapping/>
  </p:clrMapOvr>
</p:sld>
</file>

<file path=ppt/theme/theme1.xml><?xml version="1.0" encoding="utf-8"?>
<a:theme xmlns:a="http://schemas.openxmlformats.org/drawingml/2006/main" name="MINISTÈR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ministeriel_marianne" id="{5F0B8B09-9A99-4083-B883-79F2388C6E1D}" vid="{F8005780-5DEF-4BE0-805B-EA49FB1EABC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711CBDF24E87429AD9C0273156F54A" ma:contentTypeVersion="1" ma:contentTypeDescription="Crée un document." ma:contentTypeScope="" ma:versionID="2e7c5aa9ef5d81659d4bf2e92a6f29ee">
  <xsd:schema xmlns:xsd="http://www.w3.org/2001/XMLSchema" xmlns:xs="http://www.w3.org/2001/XMLSchema" xmlns:p="http://schemas.microsoft.com/office/2006/metadata/properties" xmlns:ns1="http://schemas.microsoft.com/sharepoint/v3" targetNamespace="http://schemas.microsoft.com/office/2006/metadata/properties" ma:root="true" ma:fieldsID="e407a0f58931eb9b8f607584e4edce4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Date de début de planification" ma:description="" ma:hidden="true" ma:internalName="PublishingStartDate">
      <xsd:simpleType>
        <xsd:restriction base="dms:Unknown"/>
      </xsd:simpleType>
    </xsd:element>
    <xsd:element name="PublishingExpirationDate" ma:index="9" nillable="true" ma:displayName="Date de fin de planification"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5FEE13-FEC8-4F1C-8222-8648587329A0}">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B957A1D6-DBE0-4F71-AA10-B9F6DCEE3E1C}">
  <ds:schemaRefs>
    <ds:schemaRef ds:uri="http://schemas.microsoft.com/sharepoint/v3/contenttype/forms"/>
  </ds:schemaRefs>
</ds:datastoreItem>
</file>

<file path=customXml/itemProps3.xml><?xml version="1.0" encoding="utf-8"?>
<ds:datastoreItem xmlns:ds="http://schemas.openxmlformats.org/officeDocument/2006/customXml" ds:itemID="{4C5FB527-4079-4C7A-93F2-327D771D1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18209</TotalTime>
  <Words>4138</Words>
  <Application>Microsoft Office PowerPoint</Application>
  <PresentationFormat>Affichage à l'écran (4:3)</PresentationFormat>
  <Paragraphs>524</Paragraphs>
  <Slides>46</Slides>
  <Notes>7</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46</vt:i4>
      </vt:variant>
    </vt:vector>
  </HeadingPairs>
  <TitlesOfParts>
    <vt:vector size="54" baseType="lpstr">
      <vt:lpstr>Arial</vt:lpstr>
      <vt:lpstr>Calibri</vt:lpstr>
      <vt:lpstr>Calibri Light</vt:lpstr>
      <vt:lpstr>Marianne</vt:lpstr>
      <vt:lpstr>Police système Courant</vt:lpstr>
      <vt:lpstr>Wingdings</vt:lpstr>
      <vt:lpstr>MINISTÈRIEL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Client</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Microsoft Office User</dc:creator>
  <cp:lastModifiedBy>SOFIA NOGUEIRA</cp:lastModifiedBy>
  <cp:revision>903</cp:revision>
  <cp:lastPrinted>2024-03-20T17:35:48Z</cp:lastPrinted>
  <dcterms:created xsi:type="dcterms:W3CDTF">2020-03-05T15:21:24Z</dcterms:created>
  <dcterms:modified xsi:type="dcterms:W3CDTF">2024-04-03T13:35:26Z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0x010100AA711CBDF24E87429AD9C0273156F54A</vt:lpwstr>
  </property>
</Properties>
</file>