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 id="2147483659" r:id="rId2"/>
    <p:sldMasterId id="2147483661" r:id="rId3"/>
  </p:sldMasterIdLst>
  <p:notesMasterIdLst>
    <p:notesMasterId r:id="rId15"/>
  </p:notesMasterIdLst>
  <p:handoutMasterIdLst>
    <p:handoutMasterId r:id="rId16"/>
  </p:handoutMasterIdLst>
  <p:sldIdLst>
    <p:sldId id="271" r:id="rId4"/>
    <p:sldId id="281" r:id="rId5"/>
    <p:sldId id="280" r:id="rId6"/>
    <p:sldId id="282" r:id="rId7"/>
    <p:sldId id="285" r:id="rId8"/>
    <p:sldId id="283" r:id="rId9"/>
    <p:sldId id="284" r:id="rId10"/>
    <p:sldId id="286" r:id="rId11"/>
    <p:sldId id="287" r:id="rId12"/>
    <p:sldId id="288" r:id="rId13"/>
    <p:sldId id="289" r:id="rId14"/>
  </p:sldIdLst>
  <p:sldSz cx="9144000" cy="6858000" type="screen4x3"/>
  <p:notesSz cx="6858000"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08A"/>
    <a:srgbClr val="7800FF"/>
    <a:srgbClr val="8800D1"/>
    <a:srgbClr val="7B00AC"/>
    <a:srgbClr val="6E008E"/>
    <a:srgbClr val="821164"/>
    <a:srgbClr val="070A0F"/>
    <a:srgbClr val="6686A2"/>
    <a:srgbClr val="00919D"/>
    <a:srgbClr val="1B8E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34" autoAdjust="0"/>
    <p:restoredTop sz="94660"/>
  </p:normalViewPr>
  <p:slideViewPr>
    <p:cSldViewPr snapToGrid="0" snapToObjects="1">
      <p:cViewPr>
        <p:scale>
          <a:sx n="100" d="100"/>
          <a:sy n="100" d="100"/>
        </p:scale>
        <p:origin x="-1944"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C7D9186E-EAA7-3A42-AFD2-CC349621202A}" type="datetimeFigureOut">
              <a:rPr lang="fr-FR" smtClean="0"/>
              <a:pPr/>
              <a:t>19/04/2016</a:t>
            </a:fld>
            <a:endParaRPr lang="fr-FR"/>
          </a:p>
        </p:txBody>
      </p:sp>
      <p:sp>
        <p:nvSpPr>
          <p:cNvPr id="4" name="Espace réservé du pied de page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2D8815B8-4CE2-F247-96EE-D0C173663BEB}" type="slidenum">
              <a:rPr lang="fr-FR" smtClean="0"/>
              <a:pPr/>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EE2EF2D4-44B9-F34D-AC77-36ED78FDDA30}" type="datetimeFigureOut">
              <a:rPr lang="fr-FR" smtClean="0"/>
              <a:pPr/>
              <a:t>19/04/2016</a:t>
            </a:fld>
            <a:endParaRPr lang="fr-FR"/>
          </a:p>
        </p:txBody>
      </p:sp>
      <p:sp>
        <p:nvSpPr>
          <p:cNvPr id="4" name="Espace réservé de l'image des diapositives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08D7BDEA-8EA0-FE4F-8E67-406CE035A260}" type="slidenum">
              <a:rPr lang="fr-FR" smtClean="0"/>
              <a:pPr/>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33979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9B008A"/>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9B008A"/>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68153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7" name="Espace réservé du texte 6"/>
          <p:cNvSpPr>
            <a:spLocks noGrp="1"/>
          </p:cNvSpPr>
          <p:nvPr>
            <p:ph type="body" sz="quarter" idx="13" hasCustomPrompt="1"/>
          </p:nvPr>
        </p:nvSpPr>
        <p:spPr>
          <a:xfrm>
            <a:off x="804863" y="1469378"/>
            <a:ext cx="7881937" cy="4397375"/>
          </a:xfrm>
        </p:spPr>
        <p:txBody>
          <a:bodyPr/>
          <a:lstStyle>
            <a:lvl1pPr>
              <a:buClr>
                <a:srgbClr val="9B008A"/>
              </a:buClr>
              <a:defRPr>
                <a:solidFill>
                  <a:srgbClr val="000000"/>
                </a:solidFill>
              </a:defRPr>
            </a:lvl1pPr>
          </a:lstStyle>
          <a:p>
            <a:pPr lvl="0"/>
            <a:r>
              <a:rPr lang="fr-FR" dirty="0" smtClean="0"/>
              <a:t> Cliquez pour modifier les styles du texte du masque</a:t>
            </a:r>
            <a:endParaRPr lang="fr-FR" dirty="0"/>
          </a:p>
        </p:txBody>
      </p:sp>
    </p:spTree>
    <p:extLst>
      <p:ext uri="{BB962C8B-B14F-4D97-AF65-F5344CB8AC3E}">
        <p14:creationId xmlns:p14="http://schemas.microsoft.com/office/powerpoint/2010/main" val="191717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smtClean="0"/>
              <a:t>Cliquez et modifiez le titre</a:t>
            </a:r>
            <a:endParaRPr lang="fr-FR" dirty="0"/>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243092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rgbClr val="9B008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Tree>
    <p:extLst>
      <p:ext uri="{BB962C8B-B14F-4D97-AF65-F5344CB8AC3E}">
        <p14:creationId xmlns:p14="http://schemas.microsoft.com/office/powerpoint/2010/main" val="2633674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smtClean="0"/>
              <a:t>Contacts :</a:t>
            </a:r>
            <a:endParaRPr lang="fr-FR" dirty="0"/>
          </a:p>
        </p:txBody>
      </p:sp>
    </p:spTree>
    <p:extLst>
      <p:ext uri="{BB962C8B-B14F-4D97-AF65-F5344CB8AC3E}">
        <p14:creationId xmlns:p14="http://schemas.microsoft.com/office/powerpoint/2010/main" val="2270721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8" name="Espace réservé du texte 7"/>
          <p:cNvSpPr>
            <a:spLocks noGrp="1"/>
          </p:cNvSpPr>
          <p:nvPr>
            <p:ph type="body" sz="quarter" idx="13"/>
          </p:nvPr>
        </p:nvSpPr>
        <p:spPr>
          <a:xfrm>
            <a:off x="1095375" y="4121150"/>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smtClean="0"/>
              <a:t>Cliquez pour modifier les styles du texte du masque</a:t>
            </a:r>
            <a:endParaRPr lang="fr-FR" dirty="0"/>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smtClean="0"/>
              <a:t>Cliquez pour modifier les styles du texte du masque</a:t>
            </a:r>
            <a:endParaRPr lang="fr-FR" dirty="0"/>
          </a:p>
        </p:txBody>
      </p:sp>
    </p:spTree>
    <p:extLst>
      <p:ext uri="{BB962C8B-B14F-4D97-AF65-F5344CB8AC3E}">
        <p14:creationId xmlns:p14="http://schemas.microsoft.com/office/powerpoint/2010/main" val="4024325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pic>
        <p:nvPicPr>
          <p:cNvPr id="9" name="Image 11" descr="2014_MENESRlogo_horizontal.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60105" y="6180053"/>
            <a:ext cx="1656184" cy="4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Connecteur droit 13"/>
          <p:cNvCxnSpPr/>
          <p:nvPr userDrawn="1"/>
        </p:nvCxnSpPr>
        <p:spPr>
          <a:xfrm>
            <a:off x="698885" y="1295400"/>
            <a:ext cx="7173849"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V="1">
            <a:off x="7872734" y="872640"/>
            <a:ext cx="642246" cy="41988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699180" y="0"/>
            <a:ext cx="1" cy="1286937"/>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
        <p:nvSpPr>
          <p:cNvPr id="11" name="Espace réservé du pied de page 4"/>
          <p:cNvSpPr txBox="1">
            <a:spLocks/>
          </p:cNvSpPr>
          <p:nvPr userDrawn="1"/>
        </p:nvSpPr>
        <p:spPr>
          <a:xfrm>
            <a:off x="2369032" y="6146185"/>
            <a:ext cx="4620586" cy="676894"/>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smtClean="0">
              <a:solidFill>
                <a:srgbClr val="1B8ED9"/>
              </a:solidFill>
            </a:endParaRPr>
          </a:p>
          <a:p>
            <a:endParaRPr lang="fr-FR" dirty="0"/>
          </a:p>
        </p:txBody>
      </p:sp>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9B008A"/>
          </a:solidFill>
          <a:latin typeface="+mn-lt"/>
          <a:ea typeface="+mn-ea"/>
          <a:cs typeface="+mn-cs"/>
        </a:defRPr>
      </a:lvl1pPr>
      <a:lvl2pPr marL="627063" indent="-169863" algn="l" defTabSz="457200" rtl="0" eaLnBrk="1" latinLnBrk="0" hangingPunct="1">
        <a:spcBef>
          <a:spcPct val="20000"/>
        </a:spcBef>
        <a:buClr>
          <a:srgbClr val="9B008A"/>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9B008A"/>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pic>
        <p:nvPicPr>
          <p:cNvPr id="8" name="Image 11" descr="2014_MENESRlogo_horizontal.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60105" y="6180053"/>
            <a:ext cx="1656184" cy="4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Connecteur droit 8"/>
          <p:cNvCxnSpPr/>
          <p:nvPr userDrawn="1"/>
        </p:nvCxnSpPr>
        <p:spPr>
          <a:xfrm>
            <a:off x="698885" y="5516417"/>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V="1">
            <a:off x="6995213" y="4489080"/>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userDrawn="1"/>
        </p:nvCxnSpPr>
        <p:spPr>
          <a:xfrm flipH="1" flipV="1">
            <a:off x="698885" y="0"/>
            <a:ext cx="295" cy="5507953"/>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9B008A"/>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3" y="697997"/>
            <a:ext cx="7781697" cy="2006323"/>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1095182" y="2704320"/>
            <a:ext cx="7781697" cy="1180729"/>
          </a:xfrm>
          <a:prstGeom prst="rect">
            <a:avLst/>
          </a:prstGeom>
        </p:spPr>
        <p:txBody>
          <a:bodyPr vert="horz" lIns="91440" tIns="45720" rIns="91440" bIns="45720" rtlCol="0">
            <a:normAutofit/>
          </a:bodyPr>
          <a:lstStyle/>
          <a:p>
            <a:pPr lvl="0"/>
            <a:r>
              <a:rPr lang="fr-FR" dirty="0" smtClean="0"/>
              <a:t>Cliquez pour modifier </a:t>
            </a:r>
            <a:br>
              <a:rPr lang="fr-FR" dirty="0" smtClean="0"/>
            </a:br>
            <a:r>
              <a:rPr lang="fr-FR" dirty="0" smtClean="0"/>
              <a:t>les styles du texte du masque</a:t>
            </a:r>
          </a:p>
          <a:p>
            <a:pPr lvl="0"/>
            <a:endParaRPr lang="fr-FR" dirty="0" smtClean="0"/>
          </a:p>
        </p:txBody>
      </p:sp>
      <p:pic>
        <p:nvPicPr>
          <p:cNvPr id="9" name="Image 11" descr="2014_MENESRlogo_horizontal.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0105" y="6180053"/>
            <a:ext cx="1656184" cy="46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Connecteur droit 9"/>
          <p:cNvCxnSpPr/>
          <p:nvPr userDrawn="1"/>
        </p:nvCxnSpPr>
        <p:spPr>
          <a:xfrm>
            <a:off x="698885" y="3893512"/>
            <a:ext cx="6290733" cy="0"/>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userDrawn="1"/>
        </p:nvCxnSpPr>
        <p:spPr>
          <a:xfrm flipV="1">
            <a:off x="6995213" y="2866175"/>
            <a:ext cx="1519767" cy="1024465"/>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userDrawn="1"/>
        </p:nvCxnSpPr>
        <p:spPr>
          <a:xfrm flipH="1" flipV="1">
            <a:off x="699180" y="0"/>
            <a:ext cx="1" cy="3885049"/>
          </a:xfrm>
          <a:prstGeom prst="line">
            <a:avLst/>
          </a:prstGeom>
          <a:ln w="57150" cap="rnd" cmpd="sng">
            <a:solidFill>
              <a:srgbClr val="9B008A"/>
            </a:solidFill>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9B008A"/>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90608" y="3472208"/>
            <a:ext cx="7894637" cy="1752600"/>
          </a:xfrm>
        </p:spPr>
        <p:txBody>
          <a:bodyPr/>
          <a:lstStyle/>
          <a:p>
            <a:r>
              <a:rPr lang="fr-FR" dirty="0" smtClean="0"/>
              <a:t>Activité de mémorisation et récitation collective</a:t>
            </a:r>
            <a:endParaRPr lang="fr-FR" dirty="0"/>
          </a:p>
        </p:txBody>
      </p:sp>
      <p:sp>
        <p:nvSpPr>
          <p:cNvPr id="7" name="Titre 6"/>
          <p:cNvSpPr>
            <a:spLocks noGrp="1"/>
          </p:cNvSpPr>
          <p:nvPr>
            <p:ph type="ctrTitle"/>
          </p:nvPr>
        </p:nvSpPr>
        <p:spPr/>
        <p:txBody>
          <a:bodyPr/>
          <a:lstStyle/>
          <a:p>
            <a:r>
              <a:rPr lang="fr-FR" dirty="0" smtClean="0"/>
              <a:t>Cycle 4 – LV2</a:t>
            </a:r>
            <a:br>
              <a:rPr lang="fr-FR" dirty="0" smtClean="0"/>
            </a:br>
            <a:r>
              <a:rPr lang="fr-FR" i="1" dirty="0" smtClean="0"/>
              <a:t>El </a:t>
            </a:r>
            <a:r>
              <a:rPr lang="fr-FR" i="1" dirty="0" err="1" smtClean="0"/>
              <a:t>queso</a:t>
            </a:r>
            <a:r>
              <a:rPr lang="fr-FR" i="1" dirty="0" smtClean="0"/>
              <a:t> de la </a:t>
            </a:r>
            <a:r>
              <a:rPr lang="fr-FR" i="1" dirty="0" err="1" smtClean="0"/>
              <a:t>vieja</a:t>
            </a:r>
            <a:r>
              <a:rPr lang="fr-FR" i="1" dirty="0" smtClean="0"/>
              <a:t> y el </a:t>
            </a:r>
            <a:r>
              <a:rPr lang="fr-FR" i="1" dirty="0" err="1" smtClean="0"/>
              <a:t>viejo</a:t>
            </a:r>
            <a:endParaRPr lang="fr-FR" i="1" dirty="0"/>
          </a:p>
        </p:txBody>
      </p:sp>
      <p:sp>
        <p:nvSpPr>
          <p:cNvPr id="8" name="Espace réservé du numéro de diapositive 4"/>
          <p:cNvSpPr>
            <a:spLocks noGrp="1"/>
          </p:cNvSpPr>
          <p:nvPr>
            <p:ph type="sldNum" sz="quarter" idx="4294967295"/>
          </p:nvPr>
        </p:nvSpPr>
        <p:spPr>
          <a:xfrm>
            <a:off x="8249851" y="6390910"/>
            <a:ext cx="351529" cy="365125"/>
          </a:xfrm>
          <a:prstGeom prst="rect">
            <a:avLst/>
          </a:prstGeom>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51352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r>
              <a:rPr lang="fr-FR" dirty="0" smtClean="0"/>
              <a:t>Activité 3 :</a:t>
            </a:r>
            <a:r>
              <a:rPr lang="fr-FR" i="1" dirty="0" smtClean="0"/>
              <a:t> </a:t>
            </a:r>
            <a:r>
              <a:rPr lang="fr-FR" dirty="0" smtClean="0"/>
              <a:t>imaginer la fin du conte</a:t>
            </a:r>
            <a:endParaRPr lang="fr-FR"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10</a:t>
            </a:fld>
            <a:endParaRPr lang="fr-FR" dirty="0"/>
          </a:p>
        </p:txBody>
      </p:sp>
      <p:sp>
        <p:nvSpPr>
          <p:cNvPr id="6" name="Espace réservé du texte 5"/>
          <p:cNvSpPr>
            <a:spLocks noGrp="1"/>
          </p:cNvSpPr>
          <p:nvPr>
            <p:ph type="body" sz="quarter" idx="13"/>
          </p:nvPr>
        </p:nvSpPr>
        <p:spPr/>
        <p:txBody>
          <a:bodyPr>
            <a:normAutofit/>
          </a:bodyPr>
          <a:lstStyle/>
          <a:p>
            <a:pPr algn="ctr">
              <a:spcBef>
                <a:spcPct val="0"/>
              </a:spcBef>
              <a:buNone/>
            </a:pPr>
            <a:endParaRPr lang="fr-FR" altLang="fr-FR" sz="4000" b="1" dirty="0" smtClean="0"/>
          </a:p>
          <a:p>
            <a:pPr algn="ctr">
              <a:spcBef>
                <a:spcPct val="0"/>
              </a:spcBef>
              <a:buNone/>
            </a:pPr>
            <a:r>
              <a:rPr lang="es-ES" altLang="fr-FR" sz="4000" b="1" i="1" u="sng" dirty="0"/>
              <a:t>¿Cuál es el verdadero final de este cuento popular?</a:t>
            </a:r>
          </a:p>
          <a:p>
            <a:pPr algn="ctr">
              <a:spcBef>
                <a:spcPct val="0"/>
              </a:spcBef>
              <a:buNone/>
            </a:pPr>
            <a:endParaRPr lang="es-ES" altLang="fr-FR" sz="4000" b="1" i="1" dirty="0" smtClean="0">
              <a:latin typeface="Bookman Old Style" pitchFamily="18" charset="0"/>
            </a:endParaRPr>
          </a:p>
          <a:p>
            <a:pPr algn="ctr">
              <a:spcBef>
                <a:spcPct val="0"/>
              </a:spcBef>
              <a:buNone/>
            </a:pPr>
            <a:r>
              <a:rPr lang="es-ES" altLang="fr-FR" sz="4000" b="1" i="1" dirty="0" smtClean="0">
                <a:latin typeface="Bookman Old Style" pitchFamily="18" charset="0"/>
              </a:rPr>
              <a:t>El </a:t>
            </a:r>
            <a:r>
              <a:rPr lang="es-ES" altLang="fr-FR" sz="4000" b="1" i="1" dirty="0">
                <a:latin typeface="Bookman Old Style" pitchFamily="18" charset="0"/>
              </a:rPr>
              <a:t>buey se acostó</a:t>
            </a:r>
          </a:p>
          <a:p>
            <a:pPr algn="ctr">
              <a:spcBef>
                <a:spcPct val="0"/>
              </a:spcBef>
              <a:buNone/>
            </a:pPr>
            <a:r>
              <a:rPr lang="es-ES" altLang="fr-FR" sz="4000" b="1" i="1" dirty="0">
                <a:latin typeface="Bookman Old Style" pitchFamily="18" charset="0"/>
              </a:rPr>
              <a:t>y</a:t>
            </a:r>
          </a:p>
          <a:p>
            <a:pPr algn="ctr">
              <a:spcBef>
                <a:spcPct val="0"/>
              </a:spcBef>
              <a:buNone/>
            </a:pPr>
            <a:r>
              <a:rPr lang="es-ES" altLang="fr-FR" sz="4000" b="1" i="1" dirty="0">
                <a:latin typeface="Bookman Old Style" pitchFamily="18" charset="0"/>
              </a:rPr>
              <a:t>el cuento se </a:t>
            </a:r>
            <a:r>
              <a:rPr lang="es-ES" altLang="fr-FR" sz="4000" b="1" i="1" dirty="0" smtClean="0">
                <a:latin typeface="Bookman Old Style" pitchFamily="18" charset="0"/>
              </a:rPr>
              <a:t>acabó.</a:t>
            </a:r>
            <a:endParaRPr lang="es-ES" altLang="fr-FR" sz="4000" dirty="0">
              <a:latin typeface="Bookman Old Style" pitchFamily="18" charset="0"/>
            </a:endParaRPr>
          </a:p>
          <a:p>
            <a:pPr algn="ctr">
              <a:spcBef>
                <a:spcPct val="0"/>
              </a:spcBef>
              <a:buNone/>
            </a:pPr>
            <a:endParaRPr lang="fr-FR" altLang="fr-FR" sz="4000" b="1" dirty="0" smtClean="0"/>
          </a:p>
          <a:p>
            <a:pPr marL="457200" lvl="1" indent="0">
              <a:buNone/>
            </a:pPr>
            <a:endParaRPr lang="fr-FR" dirty="0"/>
          </a:p>
        </p:txBody>
      </p:sp>
    </p:spTree>
    <p:extLst>
      <p:ext uri="{BB962C8B-B14F-4D97-AF65-F5344CB8AC3E}">
        <p14:creationId xmlns:p14="http://schemas.microsoft.com/office/powerpoint/2010/main" val="2556156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600" dirty="0" smtClean="0"/>
              <a:t/>
            </a:r>
            <a:br>
              <a:rPr lang="fr-FR" sz="2600" dirty="0" smtClean="0"/>
            </a:br>
            <a:r>
              <a:rPr lang="fr-FR" sz="2600" dirty="0" smtClean="0"/>
              <a:t>Activité 4 : répétition et phase de mémorisation</a:t>
            </a:r>
            <a:endParaRPr lang="fr-FR" sz="2600"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11</a:t>
            </a:fld>
            <a:endParaRPr lang="fr-FR" dirty="0"/>
          </a:p>
        </p:txBody>
      </p:sp>
      <p:sp>
        <p:nvSpPr>
          <p:cNvPr id="6" name="Espace réservé du texte 5"/>
          <p:cNvSpPr>
            <a:spLocks noGrp="1"/>
          </p:cNvSpPr>
          <p:nvPr>
            <p:ph type="body" sz="quarter" idx="13"/>
          </p:nvPr>
        </p:nvSpPr>
        <p:spPr/>
        <p:txBody>
          <a:bodyPr>
            <a:normAutofit/>
          </a:bodyPr>
          <a:lstStyle/>
          <a:p>
            <a:pPr algn="ctr">
              <a:spcBef>
                <a:spcPct val="0"/>
              </a:spcBef>
              <a:buNone/>
            </a:pPr>
            <a:endParaRPr lang="fr-FR" altLang="fr-FR" sz="4000" b="1" dirty="0" smtClean="0"/>
          </a:p>
          <a:p>
            <a:pPr algn="ctr">
              <a:spcBef>
                <a:spcPct val="0"/>
              </a:spcBef>
              <a:buNone/>
            </a:pPr>
            <a:r>
              <a:rPr lang="es-ES" altLang="fr-FR" sz="4000" b="1" i="1" dirty="0"/>
              <a:t>Ahora, todos juntos,</a:t>
            </a:r>
          </a:p>
          <a:p>
            <a:pPr algn="ctr">
              <a:spcBef>
                <a:spcPct val="0"/>
              </a:spcBef>
              <a:buNone/>
            </a:pPr>
            <a:r>
              <a:rPr lang="es-ES" altLang="fr-FR" sz="4000" b="1" i="1" dirty="0"/>
              <a:t>tenéis que repetir</a:t>
            </a:r>
          </a:p>
          <a:p>
            <a:pPr algn="ctr">
              <a:spcBef>
                <a:spcPct val="0"/>
              </a:spcBef>
              <a:buNone/>
            </a:pPr>
            <a:r>
              <a:rPr lang="es-ES" altLang="fr-FR" sz="4000" b="1" i="1" dirty="0"/>
              <a:t>el cuento </a:t>
            </a:r>
            <a:r>
              <a:rPr lang="es-ES" altLang="fr-FR" sz="4000" b="1" i="1" dirty="0" smtClean="0"/>
              <a:t>entero.</a:t>
            </a:r>
          </a:p>
          <a:p>
            <a:pPr algn="ctr">
              <a:spcBef>
                <a:spcPct val="0"/>
              </a:spcBef>
              <a:buNone/>
            </a:pPr>
            <a:r>
              <a:rPr lang="es-ES" altLang="fr-FR" sz="4000" b="1" i="1" dirty="0"/>
              <a:t>¿Preparados?</a:t>
            </a:r>
          </a:p>
          <a:p>
            <a:pPr algn="ctr">
              <a:spcBef>
                <a:spcPct val="0"/>
              </a:spcBef>
              <a:buNone/>
            </a:pPr>
            <a:r>
              <a:rPr lang="es-ES" altLang="fr-FR" sz="4000" b="1" i="1" dirty="0"/>
              <a:t>¿Listos?</a:t>
            </a:r>
          </a:p>
          <a:p>
            <a:pPr algn="ctr">
              <a:spcBef>
                <a:spcPct val="0"/>
              </a:spcBef>
              <a:buNone/>
            </a:pPr>
            <a:r>
              <a:rPr lang="es-ES" altLang="fr-FR" sz="4000" b="1" i="1" dirty="0"/>
              <a:t>¡ Ya !</a:t>
            </a:r>
            <a:r>
              <a:rPr lang="es-ES" altLang="fr-FR" sz="4000" b="1" dirty="0"/>
              <a:t>	</a:t>
            </a:r>
          </a:p>
          <a:p>
            <a:pPr algn="ctr">
              <a:spcBef>
                <a:spcPct val="0"/>
              </a:spcBef>
              <a:buNone/>
            </a:pPr>
            <a:endParaRPr lang="es-ES" altLang="fr-FR" sz="4000" b="1" dirty="0"/>
          </a:p>
          <a:p>
            <a:pPr algn="ctr">
              <a:spcBef>
                <a:spcPct val="0"/>
              </a:spcBef>
              <a:buNone/>
            </a:pPr>
            <a:endParaRPr lang="fr-FR" altLang="fr-FR" sz="4000" b="1" dirty="0" smtClean="0"/>
          </a:p>
          <a:p>
            <a:pPr marL="457200" lvl="1" indent="0">
              <a:buNone/>
            </a:pPr>
            <a:endParaRPr lang="fr-FR" dirty="0"/>
          </a:p>
        </p:txBody>
      </p:sp>
    </p:spTree>
    <p:extLst>
      <p:ext uri="{BB962C8B-B14F-4D97-AF65-F5344CB8AC3E}">
        <p14:creationId xmlns:p14="http://schemas.microsoft.com/office/powerpoint/2010/main" val="3657303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smtClean="0"/>
              <a:t>El </a:t>
            </a:r>
            <a:r>
              <a:rPr lang="fr-FR" i="1" dirty="0" err="1" smtClean="0"/>
              <a:t>queso</a:t>
            </a:r>
            <a:r>
              <a:rPr lang="fr-FR" i="1" dirty="0" smtClean="0"/>
              <a:t> de la </a:t>
            </a:r>
            <a:r>
              <a:rPr lang="fr-FR" i="1" dirty="0" err="1" smtClean="0"/>
              <a:t>vieja</a:t>
            </a:r>
            <a:r>
              <a:rPr lang="fr-FR" i="1" dirty="0" smtClean="0"/>
              <a:t> y el </a:t>
            </a:r>
            <a:r>
              <a:rPr lang="fr-FR" i="1" dirty="0" err="1" smtClean="0"/>
              <a:t>viejo</a:t>
            </a:r>
            <a:r>
              <a:rPr lang="fr-FR" dirty="0" smtClean="0"/>
              <a:t/>
            </a:r>
            <a:br>
              <a:rPr lang="fr-FR" dirty="0" smtClean="0"/>
            </a:br>
            <a:r>
              <a:rPr lang="fr-FR" dirty="0" smtClean="0"/>
              <a:t>(</a:t>
            </a:r>
            <a:r>
              <a:rPr lang="fr-FR" i="1" dirty="0" err="1" smtClean="0"/>
              <a:t>Cuento</a:t>
            </a:r>
            <a:r>
              <a:rPr lang="fr-FR" i="1" dirty="0" smtClean="0"/>
              <a:t> </a:t>
            </a:r>
            <a:r>
              <a:rPr lang="fr-FR" i="1" dirty="0" err="1" smtClean="0"/>
              <a:t>popular</a:t>
            </a:r>
            <a:r>
              <a:rPr lang="fr-FR" dirty="0"/>
              <a:t>)</a:t>
            </a:r>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2</a:t>
            </a:fld>
            <a:endParaRPr lang="fr-FR" dirty="0"/>
          </a:p>
        </p:txBody>
      </p:sp>
      <p:sp>
        <p:nvSpPr>
          <p:cNvPr id="6" name="Espace réservé du texte 5"/>
          <p:cNvSpPr>
            <a:spLocks noGrp="1"/>
          </p:cNvSpPr>
          <p:nvPr>
            <p:ph type="body" sz="quarter" idx="13"/>
          </p:nvPr>
        </p:nvSpPr>
        <p:spPr/>
        <p:txBody>
          <a:bodyPr>
            <a:normAutofit lnSpcReduction="10000"/>
          </a:bodyPr>
          <a:lstStyle/>
          <a:p>
            <a:pPr marL="0" indent="0" algn="ctr">
              <a:lnSpc>
                <a:spcPct val="80000"/>
              </a:lnSpc>
              <a:buNone/>
            </a:pPr>
            <a:r>
              <a:rPr lang="es-ES" altLang="fr-FR" dirty="0" smtClean="0"/>
              <a:t>Una </a:t>
            </a:r>
            <a:r>
              <a:rPr lang="es-ES" altLang="fr-FR" dirty="0"/>
              <a:t>vieja y un viejo tenían un </a:t>
            </a:r>
            <a:r>
              <a:rPr lang="es-ES" altLang="fr-FR" dirty="0" smtClean="0"/>
              <a:t>queso.</a:t>
            </a:r>
          </a:p>
          <a:p>
            <a:pPr marL="0" indent="0" algn="ctr">
              <a:lnSpc>
                <a:spcPct val="80000"/>
              </a:lnSpc>
              <a:buNone/>
            </a:pPr>
            <a:r>
              <a:rPr lang="es-ES" altLang="fr-FR" dirty="0" smtClean="0"/>
              <a:t>Vino </a:t>
            </a:r>
            <a:r>
              <a:rPr lang="es-ES" altLang="fr-FR" dirty="0"/>
              <a:t>un ratón y se comió el queso, que tenían la vieja y el viejo.</a:t>
            </a:r>
          </a:p>
          <a:p>
            <a:pPr marL="0" indent="0" algn="ctr">
              <a:lnSpc>
                <a:spcPct val="80000"/>
              </a:lnSpc>
              <a:buNone/>
            </a:pPr>
            <a:r>
              <a:rPr lang="es-ES" altLang="fr-FR" dirty="0" smtClean="0"/>
              <a:t>Vino </a:t>
            </a:r>
            <a:r>
              <a:rPr lang="es-ES" altLang="fr-FR" dirty="0"/>
              <a:t>un gato y se comió al ratón , que se comió el queso, que tenían la vieja y el viejo.</a:t>
            </a:r>
          </a:p>
          <a:p>
            <a:pPr marL="0" indent="0" algn="ctr">
              <a:lnSpc>
                <a:spcPct val="80000"/>
              </a:lnSpc>
              <a:buNone/>
            </a:pPr>
            <a:r>
              <a:rPr lang="es-ES" altLang="fr-FR" dirty="0" smtClean="0"/>
              <a:t>Vino </a:t>
            </a:r>
            <a:r>
              <a:rPr lang="es-ES" altLang="fr-FR" dirty="0"/>
              <a:t>un perro y mató al gato, que se comió al ratón, que se comió el queso, que tenían la vieja y el viejo.</a:t>
            </a:r>
          </a:p>
          <a:p>
            <a:pPr marL="0" indent="0" algn="ctr">
              <a:lnSpc>
                <a:spcPct val="80000"/>
              </a:lnSpc>
              <a:buNone/>
            </a:pPr>
            <a:r>
              <a:rPr lang="es-ES" altLang="fr-FR" dirty="0" smtClean="0"/>
              <a:t>Vino </a:t>
            </a:r>
            <a:r>
              <a:rPr lang="es-ES" altLang="fr-FR" dirty="0"/>
              <a:t>un palo y le pegó al perro, que mató al gato, que se comió al ratón, que se comió el queso, que tenían la vieja y el viejo.</a:t>
            </a:r>
          </a:p>
          <a:p>
            <a:pPr marL="0" indent="0" algn="ctr">
              <a:lnSpc>
                <a:spcPct val="80000"/>
              </a:lnSpc>
              <a:buNone/>
            </a:pPr>
            <a:r>
              <a:rPr lang="es-ES" altLang="fr-FR" dirty="0" smtClean="0"/>
              <a:t>Vino </a:t>
            </a:r>
            <a:r>
              <a:rPr lang="es-ES" altLang="fr-FR" dirty="0"/>
              <a:t>el fuego y quemó el palo, que pegó al perro, que mató al gato, que se comió al ratón, que se comió el queso, que tenían la vieja y el viejo.</a:t>
            </a:r>
          </a:p>
          <a:p>
            <a:pPr marL="0" indent="0" algn="ctr">
              <a:lnSpc>
                <a:spcPct val="80000"/>
              </a:lnSpc>
              <a:buNone/>
            </a:pPr>
            <a:r>
              <a:rPr lang="es-ES" altLang="fr-FR" dirty="0" smtClean="0"/>
              <a:t>Vino </a:t>
            </a:r>
            <a:r>
              <a:rPr lang="es-ES" altLang="fr-FR" dirty="0"/>
              <a:t>el agua y apagó el fuego, que quemó el palo, que pegó al perro, que mató al gato, que se comió al ratón, que se comió el queso, que tenían la vieja y el viejo.</a:t>
            </a:r>
          </a:p>
          <a:p>
            <a:pPr marL="0" indent="0" algn="ctr">
              <a:lnSpc>
                <a:spcPct val="80000"/>
              </a:lnSpc>
              <a:buNone/>
            </a:pPr>
            <a:r>
              <a:rPr lang="es-ES" altLang="fr-FR" dirty="0" smtClean="0"/>
              <a:t>Vino </a:t>
            </a:r>
            <a:r>
              <a:rPr lang="es-ES" altLang="fr-FR" dirty="0"/>
              <a:t>un buey y se bebió el agua, que apagó el fuego, que quemó el palo, que pegó al perro, que mató al gato, que se comió al ratón, que se comió el queso, que tenían la vieja y el viejo.</a:t>
            </a:r>
          </a:p>
          <a:p>
            <a:pPr marL="0" indent="0" algn="ctr">
              <a:lnSpc>
                <a:spcPct val="80000"/>
              </a:lnSpc>
              <a:buNone/>
            </a:pPr>
            <a:r>
              <a:rPr lang="es-ES" altLang="fr-FR" dirty="0"/>
              <a:t>	El buey se acostó y el cuento se acabó.</a:t>
            </a:r>
            <a:r>
              <a:rPr lang="fr-FR" altLang="zh-CN" dirty="0">
                <a:ea typeface="宋体" charset="-122"/>
              </a:rPr>
              <a:t>		</a:t>
            </a:r>
            <a:endParaRPr lang="fr-FR" altLang="fr-FR" dirty="0"/>
          </a:p>
          <a:p>
            <a:endParaRPr lang="fr-FR" dirty="0"/>
          </a:p>
        </p:txBody>
      </p:sp>
    </p:spTree>
    <p:extLst>
      <p:ext uri="{BB962C8B-B14F-4D97-AF65-F5344CB8AC3E}">
        <p14:creationId xmlns:p14="http://schemas.microsoft.com/office/powerpoint/2010/main" val="333858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de l’activité</a:t>
            </a:r>
            <a:endParaRPr lang="fr-FR"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3</a:t>
            </a:fld>
            <a:endParaRPr lang="fr-FR" dirty="0"/>
          </a:p>
        </p:txBody>
      </p:sp>
      <p:sp>
        <p:nvSpPr>
          <p:cNvPr id="6" name="Espace réservé du texte 5"/>
          <p:cNvSpPr>
            <a:spLocks noGrp="1"/>
          </p:cNvSpPr>
          <p:nvPr>
            <p:ph type="body" sz="quarter" idx="13"/>
          </p:nvPr>
        </p:nvSpPr>
        <p:spPr/>
        <p:txBody>
          <a:bodyPr>
            <a:normAutofit/>
          </a:bodyPr>
          <a:lstStyle/>
          <a:p>
            <a:r>
              <a:rPr lang="fr-FR" dirty="0"/>
              <a:t>L</a:t>
            </a:r>
            <a:r>
              <a:rPr lang="fr-FR" dirty="0" smtClean="0"/>
              <a:t>e conte populaire est travaillé sous la forme d’une comptine à l’aide de pictogrammes. </a:t>
            </a:r>
            <a:endParaRPr lang="fr-FR" dirty="0"/>
          </a:p>
          <a:p>
            <a:r>
              <a:rPr lang="fr-FR" dirty="0"/>
              <a:t> </a:t>
            </a:r>
            <a:r>
              <a:rPr lang="fr-FR" dirty="0" smtClean="0"/>
              <a:t>Objectifs :</a:t>
            </a:r>
            <a:endParaRPr lang="fr-FR" dirty="0"/>
          </a:p>
          <a:p>
            <a:pPr lvl="1"/>
            <a:r>
              <a:rPr lang="fr-FR" dirty="0" smtClean="0"/>
              <a:t>Cognitif : mémorisation </a:t>
            </a:r>
            <a:r>
              <a:rPr lang="fr-FR" dirty="0"/>
              <a:t>complète du </a:t>
            </a:r>
            <a:r>
              <a:rPr lang="fr-FR" dirty="0" smtClean="0"/>
              <a:t>conte.</a:t>
            </a:r>
          </a:p>
          <a:p>
            <a:pPr lvl="1"/>
            <a:r>
              <a:rPr lang="fr-FR" dirty="0" smtClean="0"/>
              <a:t>Linguistiques : </a:t>
            </a:r>
          </a:p>
          <a:p>
            <a:pPr marL="804863" lvl="2" indent="-177800">
              <a:buClr>
                <a:srgbClr val="9B008A"/>
              </a:buClr>
              <a:buFont typeface="Lucida Grande"/>
              <a:buChar char="-"/>
            </a:pPr>
            <a:r>
              <a:rPr lang="fr-FR" dirty="0"/>
              <a:t>travail sur la prononciation, </a:t>
            </a:r>
            <a:endParaRPr lang="fr-FR" dirty="0" smtClean="0"/>
          </a:p>
          <a:p>
            <a:pPr marL="804863" lvl="2" indent="-177800">
              <a:buClr>
                <a:srgbClr val="9B008A"/>
              </a:buClr>
              <a:buFont typeface="Lucida Grande"/>
              <a:buChar char="-"/>
            </a:pPr>
            <a:r>
              <a:rPr lang="fr-FR" dirty="0" smtClean="0"/>
              <a:t>3</a:t>
            </a:r>
            <a:r>
              <a:rPr lang="fr-FR" baseline="30000" dirty="0" smtClean="0"/>
              <a:t>ème</a:t>
            </a:r>
            <a:r>
              <a:rPr lang="fr-FR" dirty="0" smtClean="0"/>
              <a:t> personne du passé simple,</a:t>
            </a:r>
          </a:p>
          <a:p>
            <a:pPr marL="804863" lvl="2" indent="-177800">
              <a:buClr>
                <a:srgbClr val="9B008A"/>
              </a:buClr>
              <a:buFont typeface="Lucida Grande"/>
              <a:buChar char="-"/>
            </a:pPr>
            <a:r>
              <a:rPr lang="fr-FR" dirty="0"/>
              <a:t>e</a:t>
            </a:r>
            <a:r>
              <a:rPr lang="fr-FR" dirty="0" smtClean="0"/>
              <a:t>mploi de « a » devant un complément de personne,</a:t>
            </a:r>
          </a:p>
          <a:p>
            <a:pPr marL="804863" lvl="2" indent="-177800">
              <a:buClr>
                <a:srgbClr val="9B008A"/>
              </a:buClr>
              <a:buFont typeface="Lucida Grande"/>
              <a:buChar char="-"/>
            </a:pPr>
            <a:r>
              <a:rPr lang="fr-FR" dirty="0" smtClean="0"/>
              <a:t>lexique relatif aux animaux à l’aide des pictogrammes.</a:t>
            </a:r>
          </a:p>
          <a:p>
            <a:pPr lvl="2">
              <a:buClr>
                <a:srgbClr val="9B008A"/>
              </a:buClr>
            </a:pPr>
            <a:endParaRPr lang="fr-FR" dirty="0" smtClean="0"/>
          </a:p>
          <a:p>
            <a:pPr lvl="1">
              <a:lnSpc>
                <a:spcPct val="110000"/>
              </a:lnSpc>
            </a:pPr>
            <a:r>
              <a:rPr lang="fr-FR" dirty="0"/>
              <a:t>Lien avec le domaine 2 du socle commun « Les méthodes et outils pour apprendre </a:t>
            </a:r>
            <a:r>
              <a:rPr lang="fr-FR" dirty="0" smtClean="0"/>
              <a:t>» :</a:t>
            </a:r>
          </a:p>
          <a:p>
            <a:pPr marL="457200" lvl="1" indent="0">
              <a:lnSpc>
                <a:spcPct val="110000"/>
              </a:lnSpc>
              <a:buNone/>
            </a:pPr>
            <a:r>
              <a:rPr lang="fr-FR" dirty="0"/>
              <a:t>é</a:t>
            </a:r>
            <a:r>
              <a:rPr lang="fr-FR" dirty="0" smtClean="0"/>
              <a:t>couter ses camarades et intervenir pour les aider.</a:t>
            </a:r>
            <a:endParaRPr lang="fr-FR" dirty="0"/>
          </a:p>
          <a:p>
            <a:pPr lvl="2">
              <a:buClr>
                <a:srgbClr val="9B008A"/>
              </a:buClr>
            </a:pPr>
            <a:endParaRPr lang="fr-FR" dirty="0"/>
          </a:p>
          <a:p>
            <a:pPr lvl="1"/>
            <a:r>
              <a:rPr lang="fr-FR" altLang="fr-FR" sz="1400" dirty="0"/>
              <a:t>L’ensemble de l’activité permet aussi d’entraîner les élèves à la prise de parole en continu.</a:t>
            </a:r>
          </a:p>
          <a:p>
            <a:pPr marL="457200" lvl="1" indent="0">
              <a:buNone/>
            </a:pPr>
            <a:endParaRPr lang="fr-FR" dirty="0"/>
          </a:p>
        </p:txBody>
      </p:sp>
    </p:spTree>
    <p:extLst>
      <p:ext uri="{BB962C8B-B14F-4D97-AF65-F5344CB8AC3E}">
        <p14:creationId xmlns:p14="http://schemas.microsoft.com/office/powerpoint/2010/main" val="2328634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Déroulement de la séance</a:t>
            </a:r>
            <a:endParaRPr lang="fr-FR"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4</a:t>
            </a:fld>
            <a:endParaRPr lang="fr-FR" dirty="0"/>
          </a:p>
        </p:txBody>
      </p:sp>
      <p:sp>
        <p:nvSpPr>
          <p:cNvPr id="6" name="Espace réservé du texte 5"/>
          <p:cNvSpPr>
            <a:spLocks noGrp="1"/>
          </p:cNvSpPr>
          <p:nvPr>
            <p:ph type="body" sz="quarter" idx="13"/>
          </p:nvPr>
        </p:nvSpPr>
        <p:spPr/>
        <p:txBody>
          <a:bodyPr>
            <a:normAutofit/>
          </a:bodyPr>
          <a:lstStyle/>
          <a:p>
            <a:pPr marL="457200" lvl="1" indent="0">
              <a:buNone/>
            </a:pPr>
            <a:r>
              <a:rPr lang="fr-FR" dirty="0" smtClean="0"/>
              <a:t>Sous forme de pictogrammes, la première phrase apparait au tableau. Elle est énoncée par l’ensemble de la classe :</a:t>
            </a:r>
          </a:p>
          <a:p>
            <a:pPr marL="457200" lvl="1" indent="0">
              <a:buNone/>
            </a:pPr>
            <a:endParaRPr lang="fr-FR" dirty="0"/>
          </a:p>
        </p:txBody>
      </p:sp>
      <p:pic>
        <p:nvPicPr>
          <p:cNvPr id="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7813" y="2009774"/>
            <a:ext cx="2490787" cy="1171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ZoneTexte 9"/>
          <p:cNvSpPr txBox="1"/>
          <p:nvPr/>
        </p:nvSpPr>
        <p:spPr>
          <a:xfrm>
            <a:off x="427038" y="3286125"/>
            <a:ext cx="8173361" cy="2862322"/>
          </a:xfrm>
          <a:prstGeom prst="rect">
            <a:avLst/>
          </a:prstGeom>
          <a:noFill/>
        </p:spPr>
        <p:txBody>
          <a:bodyPr wrap="square" rtlCol="0">
            <a:spAutoFit/>
          </a:bodyPr>
          <a:lstStyle/>
          <a:p>
            <a:r>
              <a:rPr lang="fr-FR" dirty="0" smtClean="0"/>
              <a:t>Puis seules les amorces de phrases avec les nouveaux éléments apparaitront au tableau, ce qui obligera les élèves suivants à réciter les phrases énoncées et répétées auparavant (cf. le schéma proposé dans la diapositive ci-après).</a:t>
            </a:r>
          </a:p>
          <a:p>
            <a:r>
              <a:rPr lang="fr-FR" dirty="0" smtClean="0"/>
              <a:t> </a:t>
            </a:r>
            <a:r>
              <a:rPr lang="fr-FR" altLang="fr-FR" dirty="0"/>
              <a:t>Cela correspond à ce schéma </a:t>
            </a:r>
            <a:r>
              <a:rPr lang="fr-FR" altLang="fr-FR" dirty="0" smtClean="0"/>
              <a:t>:</a:t>
            </a:r>
          </a:p>
          <a:p>
            <a:endParaRPr lang="fr-FR" altLang="fr-FR" dirty="0"/>
          </a:p>
          <a:p>
            <a:pPr>
              <a:lnSpc>
                <a:spcPct val="80000"/>
              </a:lnSpc>
            </a:pPr>
            <a:r>
              <a:rPr lang="fr-FR" altLang="fr-FR" b="1" dirty="0"/>
              <a:t>Étape 1 : énonciation de la 1</a:t>
            </a:r>
            <a:r>
              <a:rPr lang="fr-FR" altLang="fr-FR" b="1" baseline="30000" dirty="0"/>
              <a:t>ère</a:t>
            </a:r>
            <a:r>
              <a:rPr lang="fr-FR" altLang="fr-FR" b="1" dirty="0"/>
              <a:t> phrase.</a:t>
            </a:r>
          </a:p>
          <a:p>
            <a:pPr>
              <a:lnSpc>
                <a:spcPct val="80000"/>
              </a:lnSpc>
            </a:pPr>
            <a:r>
              <a:rPr lang="fr-FR" altLang="fr-FR" b="1" dirty="0" smtClean="0"/>
              <a:t>Étape </a:t>
            </a:r>
            <a:r>
              <a:rPr lang="fr-FR" altLang="fr-FR" b="1" dirty="0"/>
              <a:t>2 : énonciation de l’amorce + récitation de la phrase précédente.</a:t>
            </a:r>
          </a:p>
          <a:p>
            <a:pPr>
              <a:lnSpc>
                <a:spcPct val="80000"/>
              </a:lnSpc>
            </a:pPr>
            <a:r>
              <a:rPr lang="fr-FR" altLang="fr-FR" b="1" dirty="0" smtClean="0"/>
              <a:t>Étape </a:t>
            </a:r>
            <a:r>
              <a:rPr lang="fr-FR" altLang="fr-FR" b="1" dirty="0"/>
              <a:t>3 : énonciation de l’amorce + récitation des 2 phrases précédentes.</a:t>
            </a:r>
          </a:p>
          <a:p>
            <a:pPr>
              <a:lnSpc>
                <a:spcPct val="80000"/>
              </a:lnSpc>
            </a:pPr>
            <a:r>
              <a:rPr lang="fr-FR" altLang="fr-FR" b="1" dirty="0" smtClean="0"/>
              <a:t>Étape </a:t>
            </a:r>
            <a:r>
              <a:rPr lang="fr-FR" altLang="fr-FR" b="1" dirty="0"/>
              <a:t>4 : énonciation de l’amorce + récitation des 3 phrases précédentes.</a:t>
            </a:r>
          </a:p>
          <a:p>
            <a:pPr>
              <a:lnSpc>
                <a:spcPct val="80000"/>
              </a:lnSpc>
            </a:pPr>
            <a:r>
              <a:rPr lang="fr-FR" altLang="fr-FR" b="1" dirty="0" smtClean="0"/>
              <a:t>… </a:t>
            </a:r>
            <a:r>
              <a:rPr lang="fr-FR" altLang="fr-FR" b="1" dirty="0"/>
              <a:t>et ainsi de suite jusqu’à la 7</a:t>
            </a:r>
            <a:r>
              <a:rPr lang="fr-FR" altLang="fr-FR" b="1" baseline="30000" dirty="0"/>
              <a:t>ème</a:t>
            </a:r>
            <a:r>
              <a:rPr lang="fr-FR" altLang="fr-FR" b="1" dirty="0"/>
              <a:t> phrase.</a:t>
            </a:r>
          </a:p>
          <a:p>
            <a:endParaRPr lang="fr-FR" dirty="0"/>
          </a:p>
        </p:txBody>
      </p:sp>
    </p:spTree>
    <p:extLst>
      <p:ext uri="{BB962C8B-B14F-4D97-AF65-F5344CB8AC3E}">
        <p14:creationId xmlns:p14="http://schemas.microsoft.com/office/powerpoint/2010/main" val="165225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Déroulement de la séance</a:t>
            </a:r>
            <a:endParaRPr lang="fr-FR"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5</a:t>
            </a:fld>
            <a:endParaRPr lang="fr-FR" dirty="0"/>
          </a:p>
        </p:txBody>
      </p:sp>
      <p:sp>
        <p:nvSpPr>
          <p:cNvPr id="6" name="Espace réservé du texte 5"/>
          <p:cNvSpPr>
            <a:spLocks noGrp="1"/>
          </p:cNvSpPr>
          <p:nvPr>
            <p:ph type="body" sz="quarter" idx="13"/>
          </p:nvPr>
        </p:nvSpPr>
        <p:spPr/>
        <p:txBody>
          <a:bodyPr>
            <a:normAutofit/>
          </a:bodyPr>
          <a:lstStyle/>
          <a:p>
            <a:pPr algn="ctr">
              <a:lnSpc>
                <a:spcPct val="80000"/>
              </a:lnSpc>
            </a:pPr>
            <a:r>
              <a:rPr lang="fr-FR" altLang="fr-FR" sz="1700" dirty="0"/>
              <a:t>Plusieurs élèves sont interrogés sur chaque étape afin que toute la classe </a:t>
            </a:r>
            <a:r>
              <a:rPr lang="fr-FR" altLang="fr-FR" sz="1700" dirty="0" smtClean="0"/>
              <a:t>participe.</a:t>
            </a:r>
          </a:p>
          <a:p>
            <a:pPr algn="ctr">
              <a:lnSpc>
                <a:spcPct val="80000"/>
              </a:lnSpc>
            </a:pPr>
            <a:endParaRPr lang="fr-FR" altLang="fr-FR" sz="1700" dirty="0"/>
          </a:p>
          <a:p>
            <a:pPr algn="ctr">
              <a:lnSpc>
                <a:spcPct val="80000"/>
              </a:lnSpc>
            </a:pPr>
            <a:r>
              <a:rPr lang="fr-FR" altLang="fr-FR" sz="1700" dirty="0" smtClean="0"/>
              <a:t>C’est </a:t>
            </a:r>
            <a:r>
              <a:rPr lang="fr-FR" altLang="fr-FR" sz="1700" dirty="0"/>
              <a:t>l’écoute </a:t>
            </a:r>
            <a:r>
              <a:rPr lang="fr-FR" altLang="fr-FR" sz="1700" dirty="0" smtClean="0"/>
              <a:t>répétée, </a:t>
            </a:r>
            <a:r>
              <a:rPr lang="fr-FR" altLang="fr-FR" sz="1700" dirty="0"/>
              <a:t>combinée à la récitation par chaque élève des différentes </a:t>
            </a:r>
            <a:r>
              <a:rPr lang="fr-FR" altLang="fr-FR" sz="1700" dirty="0" smtClean="0"/>
              <a:t>étapes, </a:t>
            </a:r>
            <a:r>
              <a:rPr lang="fr-FR" altLang="fr-FR" sz="1700" dirty="0"/>
              <a:t>qui permet la </a:t>
            </a:r>
            <a:r>
              <a:rPr lang="fr-FR" altLang="fr-FR" sz="1700" dirty="0" smtClean="0"/>
              <a:t>mémorisation </a:t>
            </a:r>
            <a:r>
              <a:rPr lang="fr-FR" altLang="fr-FR" sz="1700" dirty="0"/>
              <a:t>phrase par phrase de ce conte.</a:t>
            </a:r>
          </a:p>
          <a:p>
            <a:pPr algn="ctr">
              <a:lnSpc>
                <a:spcPct val="80000"/>
              </a:lnSpc>
            </a:pPr>
            <a:endParaRPr lang="fr-FR" altLang="fr-FR" sz="1700" dirty="0"/>
          </a:p>
          <a:p>
            <a:pPr algn="ctr">
              <a:lnSpc>
                <a:spcPct val="80000"/>
              </a:lnSpc>
            </a:pPr>
            <a:r>
              <a:rPr lang="fr-FR" altLang="fr-FR" sz="1700" dirty="0"/>
              <a:t>À</a:t>
            </a:r>
            <a:r>
              <a:rPr lang="fr-FR" altLang="fr-FR" sz="1700" dirty="0" smtClean="0"/>
              <a:t> </a:t>
            </a:r>
            <a:r>
              <a:rPr lang="fr-FR" altLang="fr-FR" sz="1700" dirty="0"/>
              <a:t>la fin de l’heure, la classe sait prononcer et réciter </a:t>
            </a:r>
            <a:r>
              <a:rPr lang="fr-FR" altLang="fr-FR" sz="1700" dirty="0" smtClean="0"/>
              <a:t>le </a:t>
            </a:r>
            <a:r>
              <a:rPr lang="fr-FR" altLang="fr-FR" sz="1700" dirty="0"/>
              <a:t>conte.</a:t>
            </a:r>
          </a:p>
          <a:p>
            <a:pPr algn="ctr">
              <a:lnSpc>
                <a:spcPct val="80000"/>
              </a:lnSpc>
            </a:pPr>
            <a:endParaRPr lang="fr-FR" altLang="fr-FR" sz="1200" dirty="0"/>
          </a:p>
          <a:p>
            <a:pPr algn="ctr">
              <a:lnSpc>
                <a:spcPct val="80000"/>
              </a:lnSpc>
            </a:pPr>
            <a:r>
              <a:rPr lang="fr-FR" altLang="fr-FR" sz="1700" dirty="0"/>
              <a:t>La dernière phrase qui termine le conte ne sera connue des élèves qu’après la correction des fins qu’ils auront imaginées.</a:t>
            </a:r>
            <a:endParaRPr lang="fr-FR" altLang="fr-FR" sz="1600" dirty="0"/>
          </a:p>
          <a:p>
            <a:pPr marL="457200" lvl="1" indent="0">
              <a:buNone/>
            </a:pPr>
            <a:endParaRPr lang="fr-FR" dirty="0"/>
          </a:p>
        </p:txBody>
      </p:sp>
    </p:spTree>
    <p:extLst>
      <p:ext uri="{BB962C8B-B14F-4D97-AF65-F5344CB8AC3E}">
        <p14:creationId xmlns:p14="http://schemas.microsoft.com/office/powerpoint/2010/main" val="1612540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Déroulement de la séance</a:t>
            </a:r>
            <a:endParaRPr lang="fr-FR"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6</a:t>
            </a:fld>
            <a:endParaRPr lang="fr-FR"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788" y="1666541"/>
            <a:ext cx="2966470" cy="98693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700" y="2626872"/>
            <a:ext cx="7763116" cy="113629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l="529"/>
          <a:stretch>
            <a:fillRect/>
          </a:stretch>
        </p:blipFill>
        <p:spPr bwMode="auto">
          <a:xfrm>
            <a:off x="795875" y="3763169"/>
            <a:ext cx="7691272" cy="986933"/>
          </a:xfrm>
          <a:prstGeom prst="rect">
            <a:avLst/>
          </a:prstGeom>
          <a:noFill/>
          <a:ln>
            <a:noFill/>
          </a:ln>
          <a:effectLst/>
          <a:extLst>
            <a:ext uri="{909E8E84-426E-40DD-AFC4-6F175D3DCCD1}">
              <a14:hiddenFill xmlns:a14="http://schemas.microsoft.com/office/drawing/2010/main">
                <a:blipFill dpi="0" rotWithShape="0">
                  <a:blip/>
                  <a:srcRect l="529"/>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025" y="4729957"/>
            <a:ext cx="6322424" cy="98504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2110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Déroulement de la séance</a:t>
            </a:r>
            <a:endParaRPr lang="fr-FR"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7</a:t>
            </a:fld>
            <a:endParaRPr lang="fr-FR" dirty="0"/>
          </a:p>
        </p:txBody>
      </p:sp>
      <p:pic>
        <p:nvPicPr>
          <p:cNvPr id="1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400" y="3888052"/>
            <a:ext cx="6578600" cy="8270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4863" y="4800864"/>
            <a:ext cx="7223125" cy="8270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862" y="1725217"/>
            <a:ext cx="7469508" cy="107235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5399" y="2845859"/>
            <a:ext cx="7231250" cy="9374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4369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Consignes données aux élèves</a:t>
            </a:r>
            <a:br>
              <a:rPr lang="fr-FR" dirty="0" smtClean="0"/>
            </a:br>
            <a:r>
              <a:rPr lang="fr-FR" dirty="0" smtClean="0"/>
              <a:t>Activité 1</a:t>
            </a:r>
            <a:endParaRPr lang="fr-FR"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8</a:t>
            </a:fld>
            <a:endParaRPr lang="fr-FR" dirty="0"/>
          </a:p>
        </p:txBody>
      </p:sp>
      <p:sp>
        <p:nvSpPr>
          <p:cNvPr id="6" name="Espace réservé du texte 5"/>
          <p:cNvSpPr>
            <a:spLocks noGrp="1"/>
          </p:cNvSpPr>
          <p:nvPr>
            <p:ph type="body" sz="quarter" idx="13"/>
          </p:nvPr>
        </p:nvSpPr>
        <p:spPr/>
        <p:txBody>
          <a:bodyPr>
            <a:normAutofit fontScale="77500" lnSpcReduction="20000"/>
          </a:bodyPr>
          <a:lstStyle/>
          <a:p>
            <a:pPr algn="ctr">
              <a:spcBef>
                <a:spcPct val="0"/>
              </a:spcBef>
              <a:buNone/>
            </a:pPr>
            <a:r>
              <a:rPr lang="es-ES" altLang="fr-FR" sz="2200" b="1" i="1" dirty="0"/>
              <a:t>Alumno 1 construye la frase 1 con la ayuda de la presentación.</a:t>
            </a:r>
          </a:p>
          <a:p>
            <a:pPr algn="ctr">
              <a:spcBef>
                <a:spcPct val="0"/>
              </a:spcBef>
              <a:buNone/>
            </a:pPr>
            <a:endParaRPr lang="fr-FR" altLang="fr-FR" sz="2200" b="1" i="1" dirty="0"/>
          </a:p>
          <a:p>
            <a:pPr algn="ctr">
              <a:spcBef>
                <a:spcPct val="0"/>
              </a:spcBef>
              <a:buNone/>
            </a:pPr>
            <a:r>
              <a:rPr lang="es-ES" altLang="fr-FR" sz="2200" b="1" i="1" dirty="0"/>
              <a:t>Alumno 2 repite la frase 1 y completa añadiendo la frase 2 con la ayuda de la presentación.</a:t>
            </a:r>
          </a:p>
          <a:p>
            <a:pPr algn="ctr">
              <a:spcBef>
                <a:spcPct val="0"/>
              </a:spcBef>
              <a:buNone/>
            </a:pPr>
            <a:endParaRPr lang="fr-FR" altLang="fr-FR" sz="2200" b="1" i="1" dirty="0"/>
          </a:p>
          <a:p>
            <a:pPr algn="ctr">
              <a:spcBef>
                <a:spcPct val="0"/>
              </a:spcBef>
              <a:buNone/>
            </a:pPr>
            <a:r>
              <a:rPr lang="es-ES" altLang="fr-FR" sz="2200" b="1" i="1" dirty="0"/>
              <a:t>Alumno 3 repite las frases 1 y 2 y completa añadiendo la frase 3 con la ayuda de la presentación</a:t>
            </a:r>
            <a:r>
              <a:rPr lang="es-ES" altLang="fr-FR" sz="1800" b="1" i="1" dirty="0"/>
              <a:t>.</a:t>
            </a:r>
          </a:p>
          <a:p>
            <a:pPr algn="ctr">
              <a:spcBef>
                <a:spcPct val="0"/>
              </a:spcBef>
              <a:buNone/>
            </a:pPr>
            <a:endParaRPr lang="fr-FR" altLang="fr-FR" sz="4000" b="1" dirty="0" smtClean="0"/>
          </a:p>
          <a:p>
            <a:pPr algn="ctr">
              <a:spcBef>
                <a:spcPct val="0"/>
              </a:spcBef>
              <a:buNone/>
            </a:pPr>
            <a:endParaRPr lang="fr-FR" altLang="fr-FR" sz="4000" b="1" dirty="0" smtClean="0"/>
          </a:p>
          <a:p>
            <a:pPr algn="ctr">
              <a:spcBef>
                <a:spcPct val="0"/>
              </a:spcBef>
              <a:buNone/>
            </a:pPr>
            <a:r>
              <a:rPr lang="fr-FR" altLang="fr-FR" sz="4000" b="1" i="1" dirty="0" smtClean="0"/>
              <a:t>Para </a:t>
            </a:r>
            <a:r>
              <a:rPr lang="fr-FR" altLang="fr-FR" sz="4000" b="1" i="1" dirty="0"/>
              <a:t>que </a:t>
            </a:r>
            <a:r>
              <a:rPr lang="fr-FR" altLang="fr-FR" sz="4000" b="1" i="1" dirty="0" err="1"/>
              <a:t>muchos</a:t>
            </a:r>
            <a:r>
              <a:rPr lang="fr-FR" altLang="fr-FR" sz="4000" b="1" i="1" dirty="0"/>
              <a:t> </a:t>
            </a:r>
            <a:r>
              <a:rPr lang="fr-FR" altLang="fr-FR" sz="4000" b="1" i="1" dirty="0" err="1"/>
              <a:t>puedan</a:t>
            </a:r>
            <a:endParaRPr lang="fr-FR" altLang="fr-FR" sz="4000" b="1" i="1" dirty="0"/>
          </a:p>
          <a:p>
            <a:pPr algn="ctr">
              <a:spcBef>
                <a:spcPct val="0"/>
              </a:spcBef>
              <a:buNone/>
            </a:pPr>
            <a:r>
              <a:rPr lang="fr-FR" altLang="fr-FR" sz="4000" b="1" i="1" dirty="0" err="1"/>
              <a:t>participar</a:t>
            </a:r>
            <a:r>
              <a:rPr lang="fr-FR" altLang="fr-FR" sz="4000" b="1" i="1" dirty="0"/>
              <a:t> y </a:t>
            </a:r>
            <a:r>
              <a:rPr lang="fr-FR" altLang="fr-FR" sz="4000" b="1" i="1" dirty="0" err="1"/>
              <a:t>entrenarse</a:t>
            </a:r>
            <a:r>
              <a:rPr lang="fr-FR" altLang="fr-FR" sz="4000" b="1" i="1" dirty="0"/>
              <a:t>…</a:t>
            </a:r>
          </a:p>
          <a:p>
            <a:pPr algn="ctr">
              <a:spcBef>
                <a:spcPct val="0"/>
              </a:spcBef>
              <a:buNone/>
            </a:pPr>
            <a:r>
              <a:rPr lang="fr-FR" altLang="fr-FR" sz="4000" b="1" i="1" dirty="0" err="1"/>
              <a:t>Cada</a:t>
            </a:r>
            <a:r>
              <a:rPr lang="fr-FR" altLang="fr-FR" sz="4000" b="1" i="1" dirty="0"/>
              <a:t> frase o </a:t>
            </a:r>
            <a:r>
              <a:rPr lang="fr-FR" altLang="fr-FR" sz="4000" b="1" i="1" dirty="0" err="1"/>
              <a:t>grupo</a:t>
            </a:r>
            <a:r>
              <a:rPr lang="fr-FR" altLang="fr-FR" sz="4000" b="1" i="1" dirty="0"/>
              <a:t> de frases</a:t>
            </a:r>
          </a:p>
          <a:p>
            <a:pPr algn="ctr">
              <a:spcBef>
                <a:spcPct val="0"/>
              </a:spcBef>
              <a:buNone/>
            </a:pPr>
            <a:r>
              <a:rPr lang="fr-FR" altLang="fr-FR" sz="4000" b="1" i="1" dirty="0"/>
              <a:t>se </a:t>
            </a:r>
            <a:r>
              <a:rPr lang="fr-FR" altLang="fr-FR" sz="4000" b="1" i="1" dirty="0" err="1"/>
              <a:t>repetirá</a:t>
            </a:r>
            <a:r>
              <a:rPr lang="fr-FR" altLang="fr-FR" sz="4000" b="1" i="1" dirty="0"/>
              <a:t> varias </a:t>
            </a:r>
            <a:r>
              <a:rPr lang="fr-FR" altLang="fr-FR" sz="4000" b="1" i="1" dirty="0" err="1"/>
              <a:t>veces</a:t>
            </a:r>
            <a:r>
              <a:rPr lang="fr-FR" altLang="fr-FR" sz="4000" b="1" i="1" dirty="0"/>
              <a:t>…</a:t>
            </a:r>
          </a:p>
          <a:p>
            <a:pPr algn="ctr">
              <a:spcBef>
                <a:spcPct val="0"/>
              </a:spcBef>
              <a:buNone/>
            </a:pPr>
            <a:r>
              <a:rPr lang="fr-FR" altLang="fr-FR" sz="4000" b="1" i="1" dirty="0"/>
              <a:t>Y</a:t>
            </a:r>
          </a:p>
          <a:p>
            <a:pPr algn="ctr">
              <a:spcBef>
                <a:spcPct val="0"/>
              </a:spcBef>
              <a:buNone/>
            </a:pPr>
            <a:r>
              <a:rPr lang="es-ES" altLang="fr-FR" sz="4000" b="1" i="1" dirty="0" smtClean="0"/>
              <a:t>¡</a:t>
            </a:r>
            <a:r>
              <a:rPr lang="fr-FR" altLang="fr-FR" sz="4000" b="1" i="1" dirty="0" err="1"/>
              <a:t>Todos</a:t>
            </a:r>
            <a:r>
              <a:rPr lang="fr-FR" altLang="fr-FR" sz="4000" b="1" i="1" dirty="0"/>
              <a:t> </a:t>
            </a:r>
            <a:r>
              <a:rPr lang="fr-FR" altLang="fr-FR" sz="4000" b="1" i="1" dirty="0" err="1"/>
              <a:t>podéis</a:t>
            </a:r>
            <a:r>
              <a:rPr lang="fr-FR" altLang="fr-FR" sz="4000" b="1" i="1" dirty="0"/>
              <a:t> </a:t>
            </a:r>
            <a:r>
              <a:rPr lang="fr-FR" altLang="fr-FR" sz="4000" b="1" i="1" dirty="0" err="1"/>
              <a:t>ayudar</a:t>
            </a:r>
            <a:r>
              <a:rPr lang="fr-FR" altLang="fr-FR" sz="4000" b="1" i="1" dirty="0"/>
              <a:t> !</a:t>
            </a:r>
          </a:p>
          <a:p>
            <a:pPr marL="457200" lvl="1" indent="0">
              <a:buNone/>
            </a:pPr>
            <a:endParaRPr lang="fr-FR" dirty="0"/>
          </a:p>
        </p:txBody>
      </p:sp>
      <p:pic>
        <p:nvPicPr>
          <p:cNvPr id="1028" name="Picture 4" descr="C:\Users\Utilisateur\AppData\Local\Microsoft\Windows\Temporary Internet Files\Content.IE5\BBA9IJR9\Iconic-Yellow-Smiley[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1570" y="2991913"/>
            <a:ext cx="658105" cy="657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026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r>
              <a:rPr lang="fr-FR" dirty="0" smtClean="0"/>
              <a:t>Activité 2 :</a:t>
            </a:r>
            <a:r>
              <a:rPr lang="fr-FR" i="1" dirty="0" smtClean="0"/>
              <a:t> </a:t>
            </a:r>
            <a:r>
              <a:rPr lang="fr-FR" dirty="0" smtClean="0"/>
              <a:t>imaginer une suite</a:t>
            </a:r>
            <a:endParaRPr lang="fr-FR" dirty="0"/>
          </a:p>
        </p:txBody>
      </p:sp>
      <p:sp>
        <p:nvSpPr>
          <p:cNvPr id="5" name="Espace réservé du numéro de diapositive 4"/>
          <p:cNvSpPr>
            <a:spLocks noGrp="1"/>
          </p:cNvSpPr>
          <p:nvPr>
            <p:ph type="sldNum" sz="quarter" idx="4294967295"/>
          </p:nvPr>
        </p:nvSpPr>
        <p:spPr>
          <a:xfrm>
            <a:off x="8149942" y="6390910"/>
            <a:ext cx="450457" cy="365125"/>
          </a:xfrm>
          <a:prstGeom prst="rect">
            <a:avLst/>
          </a:prstGeom>
        </p:spPr>
        <p:txBody>
          <a:bodyPr/>
          <a:lstStyle/>
          <a:p>
            <a:fld id="{A786685B-2977-D546-9E3D-3CA676A47F0C}" type="slidenum">
              <a:rPr lang="fr-FR" smtClean="0"/>
              <a:pPr/>
              <a:t>9</a:t>
            </a:fld>
            <a:endParaRPr lang="fr-FR" dirty="0"/>
          </a:p>
        </p:txBody>
      </p:sp>
      <p:sp>
        <p:nvSpPr>
          <p:cNvPr id="6" name="Espace réservé du texte 5"/>
          <p:cNvSpPr>
            <a:spLocks noGrp="1"/>
          </p:cNvSpPr>
          <p:nvPr>
            <p:ph type="body" sz="quarter" idx="13"/>
          </p:nvPr>
        </p:nvSpPr>
        <p:spPr/>
        <p:txBody>
          <a:bodyPr>
            <a:normAutofit/>
          </a:bodyPr>
          <a:lstStyle/>
          <a:p>
            <a:pPr algn="ctr">
              <a:spcBef>
                <a:spcPct val="0"/>
              </a:spcBef>
              <a:buNone/>
            </a:pPr>
            <a:endParaRPr lang="fr-FR" altLang="fr-FR" sz="4000" b="1" dirty="0" smtClean="0"/>
          </a:p>
          <a:p>
            <a:pPr algn="ctr">
              <a:spcBef>
                <a:spcPct val="0"/>
              </a:spcBef>
              <a:buNone/>
            </a:pPr>
            <a:r>
              <a:rPr lang="es-ES" altLang="fr-FR" sz="4000" b="1" i="1" dirty="0"/>
              <a:t>Ahora te toca </a:t>
            </a:r>
            <a:r>
              <a:rPr lang="es-ES" altLang="fr-FR" sz="4000" b="1" i="1" dirty="0" smtClean="0"/>
              <a:t>imaginar </a:t>
            </a:r>
            <a:r>
              <a:rPr lang="es-ES" altLang="fr-FR" sz="4000" b="1" i="1" dirty="0"/>
              <a:t>2 </a:t>
            </a:r>
            <a:r>
              <a:rPr lang="es-ES" altLang="fr-FR" sz="4000" b="1" i="1" dirty="0" smtClean="0"/>
              <a:t>frases:</a:t>
            </a:r>
          </a:p>
          <a:p>
            <a:pPr algn="ctr">
              <a:spcBef>
                <a:spcPct val="0"/>
              </a:spcBef>
              <a:buNone/>
            </a:pPr>
            <a:endParaRPr lang="es-ES" altLang="fr-FR" sz="4000" b="1" i="1" dirty="0" smtClean="0"/>
          </a:p>
          <a:p>
            <a:pPr lvl="1"/>
            <a:r>
              <a:rPr lang="es-ES" altLang="fr-FR" sz="1200" i="1" dirty="0"/>
              <a:t> </a:t>
            </a:r>
            <a:r>
              <a:rPr lang="es-ES" altLang="fr-FR" sz="1200" i="1" dirty="0" smtClean="0"/>
              <a:t>cambiando los protagonistas ;</a:t>
            </a:r>
            <a:endParaRPr lang="es-ES" altLang="fr-FR" sz="1200" i="1" dirty="0"/>
          </a:p>
          <a:p>
            <a:pPr lvl="1"/>
            <a:r>
              <a:rPr lang="es-ES" altLang="fr-FR" sz="1200" i="1" dirty="0"/>
              <a:t> </a:t>
            </a:r>
            <a:r>
              <a:rPr lang="es-ES" altLang="fr-FR" sz="1200" i="1" dirty="0" smtClean="0"/>
              <a:t>con más verbos </a:t>
            </a:r>
            <a:r>
              <a:rPr lang="es-ES" altLang="fr-FR" sz="1200" i="1" dirty="0"/>
              <a:t>para adivinar el final del cuento…</a:t>
            </a:r>
          </a:p>
          <a:p>
            <a:pPr algn="ctr">
              <a:spcBef>
                <a:spcPct val="0"/>
              </a:spcBef>
              <a:buNone/>
            </a:pPr>
            <a:endParaRPr lang="fr-FR" altLang="fr-FR" sz="4000" b="1" dirty="0" smtClean="0"/>
          </a:p>
          <a:p>
            <a:pPr marL="457200" lvl="1" indent="0">
              <a:buNone/>
            </a:pPr>
            <a:endParaRPr lang="fr-FR" dirty="0"/>
          </a:p>
        </p:txBody>
      </p:sp>
    </p:spTree>
    <p:extLst>
      <p:ext uri="{BB962C8B-B14F-4D97-AF65-F5344CB8AC3E}">
        <p14:creationId xmlns:p14="http://schemas.microsoft.com/office/powerpoint/2010/main" val="418609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1174</TotalTime>
  <Words>678</Words>
  <Application>Microsoft Office PowerPoint</Application>
  <PresentationFormat>Affichage à l'écran (4:3)</PresentationFormat>
  <Paragraphs>93</Paragraphs>
  <Slides>11</Slides>
  <Notes>0</Notes>
  <HiddenSlides>0</HiddenSlides>
  <MMClips>0</MMClips>
  <ScaleCrop>false</ScaleCrop>
  <HeadingPairs>
    <vt:vector size="4" baseType="variant">
      <vt:variant>
        <vt:lpstr>Thème</vt:lpstr>
      </vt:variant>
      <vt:variant>
        <vt:i4>3</vt:i4>
      </vt:variant>
      <vt:variant>
        <vt:lpstr>Titres des diapositives</vt:lpstr>
      </vt:variant>
      <vt:variant>
        <vt:i4>11</vt:i4>
      </vt:variant>
    </vt:vector>
  </HeadingPairs>
  <TitlesOfParts>
    <vt:vector size="14" baseType="lpstr">
      <vt:lpstr>pages de contenus</vt:lpstr>
      <vt:lpstr>page de presentation et de partie</vt:lpstr>
      <vt:lpstr>page de sous-partie</vt:lpstr>
      <vt:lpstr>Cycle 4 – LV2 El queso de la vieja y el viejo</vt:lpstr>
      <vt:lpstr>El queso de la vieja y el viejo (Cuento popular)</vt:lpstr>
      <vt:lpstr>Présentation de l’activité</vt:lpstr>
      <vt:lpstr>Déroulement de la séance</vt:lpstr>
      <vt:lpstr>Déroulement de la séance</vt:lpstr>
      <vt:lpstr>Déroulement de la séance</vt:lpstr>
      <vt:lpstr>Déroulement de la séance</vt:lpstr>
      <vt:lpstr>Consignes données aux élèves Activité 1</vt:lpstr>
      <vt:lpstr> Activité 2 : imaginer une suite</vt:lpstr>
      <vt:lpstr> Activité 3 : imaginer la fin du conte</vt:lpstr>
      <vt:lpstr> Activité 4 : répétition et phase de mémorisation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Utilisateur</cp:lastModifiedBy>
  <cp:revision>161</cp:revision>
  <cp:lastPrinted>2015-03-03T09:29:17Z</cp:lastPrinted>
  <dcterms:created xsi:type="dcterms:W3CDTF">2015-02-04T10:43:31Z</dcterms:created>
  <dcterms:modified xsi:type="dcterms:W3CDTF">2016-04-19T14:23:17Z</dcterms:modified>
</cp:coreProperties>
</file>