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9" r:id="rId2"/>
    <p:sldId id="280" r:id="rId3"/>
    <p:sldId id="278" r:id="rId4"/>
    <p:sldId id="277" r:id="rId5"/>
    <p:sldId id="257" r:id="rId6"/>
    <p:sldId id="258" r:id="rId7"/>
    <p:sldId id="259" r:id="rId8"/>
    <p:sldId id="260" r:id="rId9"/>
    <p:sldId id="261" r:id="rId10"/>
    <p:sldId id="262" r:id="rId11"/>
    <p:sldId id="263"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FE0"/>
    <a:srgbClr val="FFF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8"/>
  </p:normalViewPr>
  <p:slideViewPr>
    <p:cSldViewPr>
      <p:cViewPr>
        <p:scale>
          <a:sx n="79" d="100"/>
          <a:sy n="79" d="100"/>
        </p:scale>
        <p:origin x="-110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32760-6A6E-C945-94B1-F404E6C4361D}" type="datetimeFigureOut">
              <a:rPr lang="fr-FR" smtClean="0"/>
              <a:pPr/>
              <a:t>19/11/2019</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42AEE9-7786-4A4B-8FE1-E9CAABAEBA34}" type="slidenum">
              <a:rPr lang="fr-FR" smtClean="0"/>
              <a:pPr/>
              <a:t>‹N°›</a:t>
            </a:fld>
            <a:endParaRPr lang="fr-FR"/>
          </a:p>
        </p:txBody>
      </p:sp>
    </p:spTree>
    <p:extLst>
      <p:ext uri="{BB962C8B-B14F-4D97-AF65-F5344CB8AC3E}">
        <p14:creationId xmlns:p14="http://schemas.microsoft.com/office/powerpoint/2010/main" val="2076747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4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fr-FR" smtClean="0"/>
              <a:pPr/>
              <a:t>‹N°›</a:t>
            </a:fld>
            <a:endParaRPr lang="fr-FR"/>
          </a:p>
        </p:txBody>
      </p:sp>
    </p:spTree>
    <p:extLst>
      <p:ext uri="{BB962C8B-B14F-4D97-AF65-F5344CB8AC3E}">
        <p14:creationId xmlns:p14="http://schemas.microsoft.com/office/powerpoint/2010/main" val="23662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D8FBF2C-D632-4A21-8271-ADDFE3F57A10}" type="datetimeFigureOut">
              <a:rPr lang="fr-FR" smtClean="0"/>
              <a:pPr/>
              <a:t>19/11/2019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3565640-7F0B-4615-ADB8-3835F7DFDFB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8FBF2C-D632-4A21-8271-ADDFE3F57A10}" type="datetimeFigureOut">
              <a:rPr lang="fr-FR" smtClean="0"/>
              <a:pPr/>
              <a:t>19/11/2019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65640-7F0B-4615-ADB8-3835F7DFDFB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ctr">
              <a:spcBef>
                <a:spcPts val="0"/>
              </a:spcBef>
              <a:buNone/>
            </a:pPr>
            <a:endParaRPr lang="fr-FR" dirty="0" smtClean="0"/>
          </a:p>
          <a:p>
            <a:pPr marL="0" indent="0" algn="ctr">
              <a:spcBef>
                <a:spcPts val="0"/>
              </a:spcBef>
              <a:buNone/>
            </a:pPr>
            <a:endParaRPr lang="fr-FR" dirty="0"/>
          </a:p>
          <a:p>
            <a:pPr marL="0" indent="0" algn="ctr">
              <a:spcBef>
                <a:spcPts val="0"/>
              </a:spcBef>
              <a:buNone/>
            </a:pPr>
            <a:endParaRPr lang="fr-FR" dirty="0" smtClean="0"/>
          </a:p>
          <a:p>
            <a:pPr marL="0" indent="0" algn="ctr">
              <a:spcBef>
                <a:spcPts val="0"/>
              </a:spcBef>
              <a:buNone/>
            </a:pPr>
            <a:r>
              <a:rPr lang="fr-FR" b="1" dirty="0" smtClean="0"/>
              <a:t>Points </a:t>
            </a:r>
            <a:r>
              <a:rPr lang="fr-FR" b="1" dirty="0"/>
              <a:t>d’évolution </a:t>
            </a:r>
            <a:r>
              <a:rPr lang="fr-FR" b="1" dirty="0" smtClean="0"/>
              <a:t>entre </a:t>
            </a:r>
          </a:p>
          <a:p>
            <a:pPr marL="0" indent="0" algn="ctr">
              <a:spcBef>
                <a:spcPts val="0"/>
              </a:spcBef>
              <a:buNone/>
            </a:pPr>
            <a:r>
              <a:rPr lang="fr-FR" b="1" dirty="0" smtClean="0"/>
              <a:t>le </a:t>
            </a:r>
            <a:r>
              <a:rPr lang="fr-FR" b="1" dirty="0"/>
              <a:t>programme </a:t>
            </a:r>
            <a:r>
              <a:rPr lang="fr-FR" b="1" dirty="0" smtClean="0"/>
              <a:t>de </a:t>
            </a:r>
            <a:r>
              <a:rPr lang="fr-FR" b="1" dirty="0"/>
              <a:t>2010 </a:t>
            </a:r>
            <a:endParaRPr lang="fr-FR" b="1" dirty="0" smtClean="0"/>
          </a:p>
          <a:p>
            <a:pPr marL="0" indent="0" algn="ctr">
              <a:spcBef>
                <a:spcPts val="0"/>
              </a:spcBef>
              <a:buNone/>
            </a:pPr>
            <a:r>
              <a:rPr lang="fr-FR" b="1" dirty="0" smtClean="0"/>
              <a:t>et </a:t>
            </a:r>
            <a:r>
              <a:rPr lang="fr-FR" b="1" dirty="0"/>
              <a:t>celui </a:t>
            </a:r>
            <a:r>
              <a:rPr lang="fr-FR" b="1" dirty="0" smtClean="0"/>
              <a:t>de 2019</a:t>
            </a:r>
            <a:endParaRPr lang="fr-FR" b="1" dirty="0"/>
          </a:p>
          <a:p>
            <a:endParaRPr lang="fr-FR" dirty="0"/>
          </a:p>
        </p:txBody>
      </p:sp>
      <p:pic>
        <p:nvPicPr>
          <p:cNvPr id="4" name="Image 3"/>
          <p:cNvPicPr>
            <a:picLocks noChangeAspect="1"/>
          </p:cNvPicPr>
          <p:nvPr/>
        </p:nvPicPr>
        <p:blipFill>
          <a:blip r:embed="rId2"/>
          <a:stretch>
            <a:fillRect/>
          </a:stretch>
        </p:blipFill>
        <p:spPr>
          <a:xfrm>
            <a:off x="102773" y="146813"/>
            <a:ext cx="8973256" cy="1586182"/>
          </a:xfrm>
          <a:prstGeom prst="rect">
            <a:avLst/>
          </a:prstGeom>
        </p:spPr>
      </p:pic>
    </p:spTree>
    <p:extLst>
      <p:ext uri="{BB962C8B-B14F-4D97-AF65-F5344CB8AC3E}">
        <p14:creationId xmlns:p14="http://schemas.microsoft.com/office/powerpoint/2010/main" val="22439156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68662"/>
            <a:ext cx="8229600" cy="432050"/>
          </a:xfrm>
        </p:spPr>
        <p:txBody>
          <a:bodyPr>
            <a:noAutofit/>
          </a:bodyPr>
          <a:lstStyle/>
          <a:p>
            <a:pPr algn="l"/>
            <a:r>
              <a:rPr lang="fr-FR" sz="2800" dirty="0" smtClean="0">
                <a:latin typeface="Arial" panose="020B0604020202020204" pitchFamily="34" charset="0"/>
                <a:cs typeface="Arial" panose="020B0604020202020204" pitchFamily="34" charset="0"/>
              </a:rPr>
              <a:t>L’évaluation</a:t>
            </a:r>
            <a:endParaRPr lang="fr-FR" sz="2800" dirty="0">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169168" y="836712"/>
            <a:ext cx="3322712" cy="5746650"/>
          </a:xfrm>
        </p:spPr>
        <p:txBody>
          <a:bodyPr>
            <a:noAutofit/>
          </a:bodyPr>
          <a:lstStyle/>
          <a:p>
            <a:pPr>
              <a:buNone/>
            </a:pPr>
            <a:r>
              <a:rPr lang="fr-FR" sz="1600" dirty="0" smtClean="0">
                <a:solidFill>
                  <a:schemeClr val="accent6">
                    <a:lumMod val="75000"/>
                  </a:schemeClr>
                </a:solidFill>
                <a:latin typeface="Arial" panose="020B0604020202020204" pitchFamily="34" charset="0"/>
                <a:cs typeface="Arial" panose="020B0604020202020204" pitchFamily="34" charset="0"/>
              </a:rPr>
              <a:t>2010</a:t>
            </a:r>
          </a:p>
          <a:p>
            <a:pPr>
              <a:buNone/>
            </a:pPr>
            <a:r>
              <a:rPr lang="fr-FR" sz="1600" dirty="0" smtClean="0">
                <a:solidFill>
                  <a:schemeClr val="accent6">
                    <a:lumMod val="75000"/>
                  </a:schemeClr>
                </a:solidFill>
                <a:latin typeface="Arial" panose="020B0604020202020204" pitchFamily="34" charset="0"/>
                <a:cs typeface="Arial" panose="020B0604020202020204" pitchFamily="34" charset="0"/>
              </a:rPr>
              <a:t>L’évaluation </a:t>
            </a:r>
            <a:r>
              <a:rPr lang="fr-FR" sz="1600" dirty="0">
                <a:solidFill>
                  <a:schemeClr val="accent6">
                    <a:lumMod val="75000"/>
                  </a:schemeClr>
                </a:solidFill>
                <a:latin typeface="Arial" panose="020B0604020202020204" pitchFamily="34" charset="0"/>
                <a:cs typeface="Arial" panose="020B0604020202020204" pitchFamily="34" charset="0"/>
              </a:rPr>
              <a:t>est fondée sur </a:t>
            </a:r>
            <a:r>
              <a:rPr lang="fr-FR" sz="1600" dirty="0" smtClean="0">
                <a:solidFill>
                  <a:schemeClr val="accent6">
                    <a:lumMod val="75000"/>
                  </a:schemeClr>
                </a:solidFill>
                <a:latin typeface="Arial" panose="020B0604020202020204" pitchFamily="34" charset="0"/>
                <a:cs typeface="Arial" panose="020B0604020202020204" pitchFamily="34" charset="0"/>
              </a:rPr>
              <a:t>un dialogue </a:t>
            </a:r>
            <a:r>
              <a:rPr lang="fr-FR" sz="1600" dirty="0">
                <a:solidFill>
                  <a:schemeClr val="accent6">
                    <a:lumMod val="75000"/>
                  </a:schemeClr>
                </a:solidFill>
                <a:latin typeface="Arial" panose="020B0604020202020204" pitchFamily="34" charset="0"/>
                <a:cs typeface="Arial" panose="020B0604020202020204" pitchFamily="34" charset="0"/>
              </a:rPr>
              <a:t>entre le professeur et </a:t>
            </a:r>
            <a:r>
              <a:rPr lang="fr-FR" sz="1600" dirty="0" smtClean="0">
                <a:solidFill>
                  <a:schemeClr val="accent6">
                    <a:lumMod val="75000"/>
                  </a:schemeClr>
                </a:solidFill>
                <a:latin typeface="Arial" panose="020B0604020202020204" pitchFamily="34" charset="0"/>
                <a:cs typeface="Arial" panose="020B0604020202020204" pitchFamily="34" charset="0"/>
              </a:rPr>
              <a:t>l’élève.</a:t>
            </a:r>
          </a:p>
          <a:p>
            <a:pPr>
              <a:buFont typeface="Wingdings" panose="05000000000000000000" pitchFamily="2" charset="2"/>
              <a:buChar char="§"/>
            </a:pPr>
            <a:r>
              <a:rPr lang="fr-FR" sz="1600" dirty="0" smtClean="0">
                <a:solidFill>
                  <a:schemeClr val="accent6">
                    <a:lumMod val="75000"/>
                  </a:schemeClr>
                </a:solidFill>
                <a:latin typeface="Arial" panose="020B0604020202020204" pitchFamily="34" charset="0"/>
                <a:cs typeface="Arial" panose="020B0604020202020204" pitchFamily="34" charset="0"/>
              </a:rPr>
              <a:t>Évaluation formative</a:t>
            </a:r>
            <a:endParaRPr lang="fr-FR" sz="1600" dirty="0">
              <a:solidFill>
                <a:schemeClr val="accent6">
                  <a:lumMod val="75000"/>
                </a:schemeClr>
              </a:solidFill>
              <a:latin typeface="Arial" panose="020B0604020202020204" pitchFamily="34" charset="0"/>
              <a:cs typeface="Arial" panose="020B0604020202020204" pitchFamily="34" charset="0"/>
            </a:endParaRPr>
          </a:p>
          <a:p>
            <a:pPr>
              <a:buFont typeface="Wingdings" panose="05000000000000000000" pitchFamily="2" charset="2"/>
              <a:buChar char="§"/>
            </a:pPr>
            <a:r>
              <a:rPr lang="fr-FR" sz="1600" dirty="0" smtClean="0">
                <a:solidFill>
                  <a:schemeClr val="accent6">
                    <a:lumMod val="75000"/>
                  </a:schemeClr>
                </a:solidFill>
                <a:latin typeface="Arial" panose="020B0604020202020204" pitchFamily="34" charset="0"/>
                <a:cs typeface="Arial" panose="020B0604020202020204" pitchFamily="34" charset="0"/>
              </a:rPr>
              <a:t>Évaluation </a:t>
            </a:r>
            <a:r>
              <a:rPr lang="fr-FR" sz="1600" dirty="0">
                <a:solidFill>
                  <a:schemeClr val="accent6">
                    <a:lumMod val="75000"/>
                  </a:schemeClr>
                </a:solidFill>
                <a:latin typeface="Arial" panose="020B0604020202020204" pitchFamily="34" charset="0"/>
                <a:cs typeface="Arial" panose="020B0604020202020204" pitchFamily="34" charset="0"/>
              </a:rPr>
              <a:t>sommative régulière, conçue et corrigée de façon </a:t>
            </a:r>
            <a:r>
              <a:rPr lang="fr-FR" sz="1600" dirty="0" smtClean="0">
                <a:solidFill>
                  <a:schemeClr val="accent6">
                    <a:lumMod val="75000"/>
                  </a:schemeClr>
                </a:solidFill>
                <a:latin typeface="Arial" panose="020B0604020202020204" pitchFamily="34" charset="0"/>
                <a:cs typeface="Arial" panose="020B0604020202020204" pitchFamily="34" charset="0"/>
              </a:rPr>
              <a:t>collective</a:t>
            </a:r>
            <a:endParaRPr lang="fr-FR" sz="1600" dirty="0">
              <a:solidFill>
                <a:schemeClr val="accent6">
                  <a:lumMod val="75000"/>
                </a:schemeClr>
              </a:solidFill>
              <a:latin typeface="Arial" panose="020B0604020202020204" pitchFamily="34" charset="0"/>
              <a:cs typeface="Arial" panose="020B0604020202020204" pitchFamily="34" charset="0"/>
            </a:endParaRPr>
          </a:p>
          <a:p>
            <a:pPr>
              <a:buNone/>
            </a:pPr>
            <a:r>
              <a:rPr lang="fr-FR" sz="1600" dirty="0" smtClean="0">
                <a:solidFill>
                  <a:schemeClr val="accent6">
                    <a:lumMod val="75000"/>
                  </a:schemeClr>
                </a:solidFill>
                <a:latin typeface="Arial" panose="020B0604020202020204" pitchFamily="34" charset="0"/>
                <a:cs typeface="Arial" panose="020B0604020202020204" pitchFamily="34" charset="0"/>
              </a:rPr>
              <a:t>Les formes d’évaluation sont  </a:t>
            </a:r>
            <a:r>
              <a:rPr lang="fr-FR" sz="1600" dirty="0">
                <a:solidFill>
                  <a:schemeClr val="accent6">
                    <a:lumMod val="75000"/>
                  </a:schemeClr>
                </a:solidFill>
                <a:latin typeface="Arial" panose="020B0604020202020204" pitchFamily="34" charset="0"/>
                <a:cs typeface="Arial" panose="020B0604020202020204" pitchFamily="34" charset="0"/>
              </a:rPr>
              <a:t>variées tant à l’écrit qu’à l’oral.</a:t>
            </a:r>
          </a:p>
          <a:p>
            <a:pPr>
              <a:buNone/>
            </a:pPr>
            <a:endParaRPr lang="fr-FR" sz="1600" dirty="0">
              <a:solidFill>
                <a:schemeClr val="accent6">
                  <a:lumMod val="75000"/>
                </a:schemeClr>
              </a:solidFill>
              <a:latin typeface="Arial" panose="020B0604020202020204" pitchFamily="34" charset="0"/>
              <a:cs typeface="Arial" panose="020B0604020202020204" pitchFamily="34" charset="0"/>
            </a:endParaRPr>
          </a:p>
          <a:p>
            <a:pPr marL="11113" indent="0">
              <a:buNone/>
              <a:tabLst>
                <a:tab pos="82550" algn="l"/>
              </a:tabLst>
            </a:pP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Elle </a:t>
            </a:r>
            <a:r>
              <a:rPr lang="fr-FR" sz="1600" dirty="0">
                <a:solidFill>
                  <a:schemeClr val="accent6">
                    <a:lumMod val="75000"/>
                  </a:schemeClr>
                </a:solidFill>
                <a:latin typeface="Arial" panose="020B0604020202020204" pitchFamily="34" charset="0"/>
                <a:cs typeface="Arial" panose="020B0604020202020204" pitchFamily="34" charset="0"/>
                <a:sym typeface="Symbol"/>
              </a:rPr>
              <a:t>prépare aux exigences du baccalauréat </a:t>
            </a: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a:t>
            </a:r>
            <a:endParaRPr lang="fr-FR" sz="1600" u="sng" dirty="0">
              <a:solidFill>
                <a:schemeClr val="accent6">
                  <a:lumMod val="75000"/>
                </a:schemeClr>
              </a:solidFill>
              <a:latin typeface="Arial" panose="020B0604020202020204" pitchFamily="34" charset="0"/>
              <a:cs typeface="Arial" panose="020B0604020202020204" pitchFamily="34" charset="0"/>
              <a:sym typeface="Symbol"/>
            </a:endParaRPr>
          </a:p>
          <a:p>
            <a:pPr marL="296863" indent="-285750">
              <a:buFont typeface="Wingdings" panose="05000000000000000000" pitchFamily="2" charset="2"/>
              <a:buChar char="§"/>
              <a:tabLst>
                <a:tab pos="82550" algn="l"/>
              </a:tabLst>
            </a:pP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commentaire </a:t>
            </a:r>
            <a:r>
              <a:rPr lang="fr-FR" sz="1600" dirty="0">
                <a:solidFill>
                  <a:schemeClr val="accent6">
                    <a:lumMod val="75000"/>
                  </a:schemeClr>
                </a:solidFill>
                <a:latin typeface="Arial" panose="020B0604020202020204" pitchFamily="34" charset="0"/>
                <a:cs typeface="Arial" panose="020B0604020202020204" pitchFamily="34" charset="0"/>
                <a:sym typeface="Symbol"/>
              </a:rPr>
              <a:t>guidé ou </a:t>
            </a: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non ;</a:t>
            </a:r>
          </a:p>
          <a:p>
            <a:pPr marL="296863" indent="-285750">
              <a:buFont typeface="Wingdings" panose="05000000000000000000" pitchFamily="2" charset="2"/>
              <a:buChar char="§"/>
              <a:tabLst>
                <a:tab pos="82550" algn="l"/>
              </a:tabLst>
            </a:pP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prise </a:t>
            </a:r>
            <a:r>
              <a:rPr lang="fr-FR" sz="1600" dirty="0">
                <a:solidFill>
                  <a:schemeClr val="accent6">
                    <a:lumMod val="75000"/>
                  </a:schemeClr>
                </a:solidFill>
                <a:latin typeface="Arial" panose="020B0604020202020204" pitchFamily="34" charset="0"/>
                <a:cs typeface="Arial" panose="020B0604020202020204" pitchFamily="34" charset="0"/>
                <a:sym typeface="Symbol"/>
              </a:rPr>
              <a:t>de parole organisée devant un </a:t>
            </a: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groupe ;</a:t>
            </a:r>
          </a:p>
          <a:p>
            <a:pPr marL="296863" indent="-285750">
              <a:buFont typeface="Wingdings" panose="05000000000000000000" pitchFamily="2" charset="2"/>
              <a:buChar char="§"/>
              <a:tabLst>
                <a:tab pos="82550" algn="l"/>
              </a:tabLst>
            </a:pP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développement </a:t>
            </a:r>
            <a:r>
              <a:rPr lang="fr-FR" sz="1600" dirty="0">
                <a:solidFill>
                  <a:schemeClr val="accent6">
                    <a:lumMod val="75000"/>
                  </a:schemeClr>
                </a:solidFill>
                <a:latin typeface="Arial" panose="020B0604020202020204" pitchFamily="34" charset="0"/>
                <a:cs typeface="Arial" panose="020B0604020202020204" pitchFamily="34" charset="0"/>
                <a:sym typeface="Symbol"/>
              </a:rPr>
              <a:t>d’un projet individuel ou </a:t>
            </a: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collectif ;</a:t>
            </a:r>
          </a:p>
          <a:p>
            <a:pPr marL="296863" indent="-285750">
              <a:buFont typeface="Wingdings" panose="05000000000000000000" pitchFamily="2" charset="2"/>
              <a:buChar char="§"/>
              <a:tabLst>
                <a:tab pos="82550" algn="l"/>
              </a:tabLst>
            </a:pPr>
            <a:r>
              <a:rPr lang="fr-FR" sz="1600" dirty="0" smtClean="0">
                <a:solidFill>
                  <a:schemeClr val="accent6">
                    <a:lumMod val="75000"/>
                  </a:schemeClr>
                </a:solidFill>
                <a:latin typeface="Arial" panose="020B0604020202020204" pitchFamily="34" charset="0"/>
                <a:cs typeface="Arial" panose="020B0604020202020204" pitchFamily="34" charset="0"/>
                <a:sym typeface="Symbol"/>
              </a:rPr>
              <a:t>dossier </a:t>
            </a:r>
            <a:r>
              <a:rPr lang="fr-FR" sz="1600" dirty="0">
                <a:solidFill>
                  <a:schemeClr val="accent6">
                    <a:lumMod val="75000"/>
                  </a:schemeClr>
                </a:solidFill>
                <a:latin typeface="Arial" panose="020B0604020202020204" pitchFamily="34" charset="0"/>
                <a:cs typeface="Arial" panose="020B0604020202020204" pitchFamily="34" charset="0"/>
                <a:sym typeface="Symbol"/>
              </a:rPr>
              <a:t>issu d’une recherche documentaire.</a:t>
            </a:r>
          </a:p>
        </p:txBody>
      </p:sp>
      <p:sp>
        <p:nvSpPr>
          <p:cNvPr id="6" name="Espace réservé du contenu 5"/>
          <p:cNvSpPr>
            <a:spLocks noGrp="1"/>
          </p:cNvSpPr>
          <p:nvPr>
            <p:ph sz="quarter" idx="4"/>
          </p:nvPr>
        </p:nvSpPr>
        <p:spPr>
          <a:xfrm>
            <a:off x="3491880" y="836713"/>
            <a:ext cx="5482952" cy="5688632"/>
          </a:xfrm>
          <a:solidFill>
            <a:schemeClr val="bg1"/>
          </a:solidFill>
          <a:ln>
            <a:noFill/>
          </a:ln>
        </p:spPr>
        <p:txBody>
          <a:bodyPr>
            <a:noAutofit/>
          </a:bodyPr>
          <a:lstStyle/>
          <a:p>
            <a:pPr>
              <a:buNone/>
            </a:pPr>
            <a:r>
              <a:rPr lang="fr-FR" sz="1600" dirty="0">
                <a:solidFill>
                  <a:srgbClr val="00B0F0"/>
                </a:solidFill>
                <a:latin typeface="Arial" pitchFamily="34" charset="0"/>
                <a:cs typeface="Arial" pitchFamily="34" charset="0"/>
              </a:rPr>
              <a:t>2019</a:t>
            </a:r>
          </a:p>
          <a:p>
            <a:pPr marL="11113" lvl="0" indent="-11113">
              <a:spcBef>
                <a:spcPts val="600"/>
              </a:spcBef>
              <a:spcAft>
                <a:spcPts val="600"/>
              </a:spcAft>
              <a:buNone/>
            </a:pPr>
            <a:r>
              <a:rPr lang="fr-FR" sz="1600" dirty="0" smtClean="0">
                <a:solidFill>
                  <a:srgbClr val="00B0F0"/>
                </a:solidFill>
                <a:latin typeface="Arial" pitchFamily="34" charset="0"/>
                <a:cs typeface="Arial" pitchFamily="34" charset="0"/>
              </a:rPr>
              <a:t>Durant </a:t>
            </a:r>
            <a:r>
              <a:rPr lang="fr-FR" sz="1600" dirty="0">
                <a:solidFill>
                  <a:srgbClr val="00B0F0"/>
                </a:solidFill>
                <a:latin typeface="Arial" pitchFamily="34" charset="0"/>
                <a:cs typeface="Arial" pitchFamily="34" charset="0"/>
              </a:rPr>
              <a:t>l’ensemble de l’année de première, l’évaluation est </a:t>
            </a:r>
            <a:r>
              <a:rPr lang="fr-FR" sz="1600" dirty="0" smtClean="0">
                <a:solidFill>
                  <a:srgbClr val="00B0F0"/>
                </a:solidFill>
                <a:latin typeface="Arial" pitchFamily="34" charset="0"/>
                <a:cs typeface="Arial" pitchFamily="34" charset="0"/>
              </a:rPr>
              <a:t>double : </a:t>
            </a:r>
            <a:r>
              <a:rPr lang="fr-FR" sz="1600" dirty="0">
                <a:solidFill>
                  <a:srgbClr val="00B0F0"/>
                </a:solidFill>
                <a:latin typeface="Arial" pitchFamily="34" charset="0"/>
                <a:cs typeface="Arial" pitchFamily="34" charset="0"/>
              </a:rPr>
              <a:t>une évaluation sommative chiffrée dans le cadre du contrôle continu </a:t>
            </a:r>
            <a:r>
              <a:rPr lang="fr-FR" sz="1600" dirty="0" smtClean="0">
                <a:solidFill>
                  <a:srgbClr val="00B0F0"/>
                </a:solidFill>
                <a:latin typeface="Arial" pitchFamily="34" charset="0"/>
                <a:cs typeface="Arial" pitchFamily="34" charset="0"/>
              </a:rPr>
              <a:t>et </a:t>
            </a:r>
            <a:r>
              <a:rPr lang="fr-FR" sz="1600" dirty="0">
                <a:solidFill>
                  <a:srgbClr val="00B0F0"/>
                </a:solidFill>
                <a:latin typeface="Arial" pitchFamily="34" charset="0"/>
                <a:cs typeface="Arial" pitchFamily="34" charset="0"/>
              </a:rPr>
              <a:t>une évaluation par compétences en lien avec </a:t>
            </a:r>
            <a:r>
              <a:rPr lang="fr-FR" sz="1600" i="1" dirty="0" err="1">
                <a:solidFill>
                  <a:srgbClr val="00B0F0"/>
                </a:solidFill>
                <a:latin typeface="Arial" pitchFamily="34" charset="0"/>
                <a:cs typeface="Arial" pitchFamily="34" charset="0"/>
              </a:rPr>
              <a:t>Parcoursup</a:t>
            </a:r>
            <a:r>
              <a:rPr lang="fr-FR" sz="1600" i="1" dirty="0">
                <a:solidFill>
                  <a:srgbClr val="00B0F0"/>
                </a:solidFill>
                <a:latin typeface="Arial" pitchFamily="34" charset="0"/>
                <a:cs typeface="Arial" pitchFamily="34" charset="0"/>
              </a:rPr>
              <a:t>.</a:t>
            </a:r>
          </a:p>
          <a:p>
            <a:pPr marL="144463" lvl="0" indent="-144463">
              <a:spcBef>
                <a:spcPts val="600"/>
              </a:spcBef>
              <a:spcAft>
                <a:spcPts val="600"/>
              </a:spcAft>
              <a:buNone/>
            </a:pPr>
            <a:r>
              <a:rPr lang="fr-FR" sz="1600" dirty="0" smtClean="0">
                <a:solidFill>
                  <a:srgbClr val="00B0F0"/>
                </a:solidFill>
                <a:latin typeface="Arial" pitchFamily="34" charset="0"/>
                <a:cs typeface="Arial" pitchFamily="34" charset="0"/>
              </a:rPr>
              <a:t>• L’évaluation </a:t>
            </a:r>
            <a:r>
              <a:rPr lang="fr-FR" sz="1600" dirty="0">
                <a:solidFill>
                  <a:srgbClr val="00B0F0"/>
                </a:solidFill>
                <a:latin typeface="Arial" pitchFamily="34" charset="0"/>
                <a:cs typeface="Arial" pitchFamily="34" charset="0"/>
              </a:rPr>
              <a:t>repose en permanence sur un dialogue entre le professeur et </a:t>
            </a:r>
            <a:r>
              <a:rPr lang="fr-FR" sz="1600" dirty="0" smtClean="0">
                <a:solidFill>
                  <a:srgbClr val="00B0F0"/>
                </a:solidFill>
                <a:latin typeface="Arial" pitchFamily="34" charset="0"/>
                <a:cs typeface="Arial" pitchFamily="34" charset="0"/>
              </a:rPr>
              <a:t>l’élève, et </a:t>
            </a:r>
            <a:r>
              <a:rPr lang="fr-FR" sz="1600" dirty="0">
                <a:solidFill>
                  <a:srgbClr val="00B0F0"/>
                </a:solidFill>
                <a:latin typeface="Arial" pitchFamily="34" charset="0"/>
                <a:cs typeface="Arial" pitchFamily="34" charset="0"/>
              </a:rPr>
              <a:t>s’appuie sur : </a:t>
            </a:r>
          </a:p>
          <a:p>
            <a:pPr marL="0" lvl="0" indent="0">
              <a:spcBef>
                <a:spcPts val="600"/>
              </a:spcBef>
              <a:spcAft>
                <a:spcPts val="600"/>
              </a:spcAft>
              <a:buNone/>
            </a:pPr>
            <a:r>
              <a:rPr lang="fr-FR" sz="1400" dirty="0" smtClean="0">
                <a:solidFill>
                  <a:srgbClr val="00B0F0"/>
                </a:solidFill>
                <a:latin typeface="Arial" pitchFamily="34" charset="0"/>
                <a:cs typeface="Arial" pitchFamily="34" charset="0"/>
              </a:rPr>
              <a:t>- des bilans réguliers, sous des formes variées. Le professeur propose des exercices de natures diverses, à l’écrit comme à l’oral, qui préparent aux exigences de l’enseignement supérieur, comme par exemple un commentaire guidé, une prise de parole organisée devant un groupe, le développement d’un projet individuel ou collectif. </a:t>
            </a:r>
          </a:p>
          <a:p>
            <a:pPr marL="0" lvl="0" indent="0">
              <a:spcBef>
                <a:spcPts val="600"/>
              </a:spcBef>
              <a:spcAft>
                <a:spcPts val="600"/>
              </a:spcAft>
              <a:buNone/>
            </a:pPr>
            <a:r>
              <a:rPr lang="fr-FR" sz="1400" dirty="0" smtClean="0">
                <a:solidFill>
                  <a:srgbClr val="00B0F0"/>
                </a:solidFill>
                <a:latin typeface="Arial" pitchFamily="34" charset="0"/>
                <a:cs typeface="Arial" pitchFamily="34" charset="0"/>
              </a:rPr>
              <a:t>- une évaluation collégiale aussi souvent que possible.</a:t>
            </a:r>
          </a:p>
          <a:p>
            <a:pPr marL="144463" indent="-144463">
              <a:spcBef>
                <a:spcPts val="600"/>
              </a:spcBef>
              <a:spcAft>
                <a:spcPts val="600"/>
              </a:spcAft>
              <a:buNone/>
            </a:pPr>
            <a:r>
              <a:rPr lang="fr-FR" sz="1600" dirty="0" smtClean="0">
                <a:solidFill>
                  <a:srgbClr val="00B0F0"/>
                </a:solidFill>
                <a:latin typeface="Arial" pitchFamily="34" charset="0"/>
                <a:cs typeface="Arial" pitchFamily="34" charset="0"/>
              </a:rPr>
              <a:t>• </a:t>
            </a:r>
            <a:r>
              <a:rPr lang="fr-FR" sz="1600" dirty="0">
                <a:solidFill>
                  <a:srgbClr val="00B0F0"/>
                </a:solidFill>
                <a:latin typeface="Arial" pitchFamily="34" charset="0"/>
                <a:cs typeface="Arial" pitchFamily="34" charset="0"/>
              </a:rPr>
              <a:t>Le carnet de bord doit permettre la construction d’une documentation personnelle grâce à des recherches à partir de sources variées. Il est vivement recommandé dans le cadre du projet.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48680"/>
            <a:ext cx="8229600" cy="685800"/>
          </a:xfrm>
        </p:spPr>
        <p:txBody>
          <a:bodyPr>
            <a:normAutofit/>
          </a:bodyPr>
          <a:lstStyle/>
          <a:p>
            <a:pPr algn="l"/>
            <a:r>
              <a:rPr lang="fr-FR" sz="2800" dirty="0" smtClean="0">
                <a:latin typeface="Arial" panose="020B0604020202020204" pitchFamily="34" charset="0"/>
                <a:cs typeface="Arial" panose="020B0604020202020204" pitchFamily="34" charset="0"/>
              </a:rPr>
              <a:t>Le carnet de bord</a:t>
            </a:r>
            <a:endParaRPr lang="fr-FR" sz="2800" dirty="0">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539552" y="1412776"/>
            <a:ext cx="3456384" cy="4713386"/>
          </a:xfrm>
        </p:spPr>
        <p:txBody>
          <a:bodyPr>
            <a:normAutofit/>
          </a:bodyPr>
          <a:lstStyle/>
          <a:p>
            <a:pPr marL="0" indent="0">
              <a:buNone/>
            </a:pPr>
            <a:r>
              <a:rPr lang="fr-FR" sz="1600" dirty="0">
                <a:solidFill>
                  <a:schemeClr val="accent6">
                    <a:lumMod val="75000"/>
                  </a:schemeClr>
                </a:solidFill>
                <a:latin typeface="Arial" panose="020B0604020202020204" pitchFamily="34" charset="0"/>
                <a:cs typeface="Arial" panose="020B0604020202020204" pitchFamily="34" charset="0"/>
              </a:rPr>
              <a:t>2010</a:t>
            </a:r>
          </a:p>
          <a:p>
            <a:pPr marL="0" indent="0" algn="ctr">
              <a:buNone/>
            </a:pPr>
            <a:endParaRPr lang="fr-FR" sz="1800" dirty="0">
              <a:solidFill>
                <a:schemeClr val="accent6">
                  <a:lumMod val="75000"/>
                </a:schemeClr>
              </a:solidFill>
              <a:latin typeface="Arial" panose="020B0604020202020204" pitchFamily="34" charset="0"/>
              <a:cs typeface="Arial" panose="020B0604020202020204" pitchFamily="34" charset="0"/>
            </a:endParaRPr>
          </a:p>
          <a:p>
            <a:pPr marL="11113" indent="-11113">
              <a:buNone/>
            </a:pPr>
            <a:r>
              <a:rPr lang="fr-FR" sz="1400" dirty="0">
                <a:solidFill>
                  <a:schemeClr val="accent6">
                    <a:lumMod val="75000"/>
                  </a:schemeClr>
                </a:solidFill>
                <a:latin typeface="Arial" panose="020B0604020202020204" pitchFamily="34" charset="0"/>
                <a:cs typeface="Arial" panose="020B0604020202020204" pitchFamily="34" charset="0"/>
              </a:rPr>
              <a:t>• Le journal de bord permet la construction d’une documentation personnelle, </a:t>
            </a:r>
          </a:p>
          <a:p>
            <a:pPr>
              <a:buNone/>
            </a:pPr>
            <a:endParaRPr lang="fr-FR" sz="1400" dirty="0">
              <a:solidFill>
                <a:schemeClr val="accent6">
                  <a:lumMod val="75000"/>
                </a:schemeClr>
              </a:solidFill>
              <a:latin typeface="Arial" panose="020B0604020202020204" pitchFamily="34" charset="0"/>
              <a:cs typeface="Arial" panose="020B0604020202020204" pitchFamily="34" charset="0"/>
            </a:endParaRPr>
          </a:p>
          <a:p>
            <a:pPr marL="11113" indent="-11113">
              <a:buNone/>
            </a:pPr>
            <a:r>
              <a:rPr lang="fr-FR" sz="1400" dirty="0">
                <a:solidFill>
                  <a:schemeClr val="accent6">
                    <a:lumMod val="75000"/>
                  </a:schemeClr>
                </a:solidFill>
                <a:latin typeface="Arial" panose="020B0604020202020204" pitchFamily="34" charset="0"/>
                <a:cs typeface="Arial" panose="020B0604020202020204" pitchFamily="34" charset="0"/>
              </a:rPr>
              <a:t>• Il peut prendre des formes diverses.</a:t>
            </a:r>
          </a:p>
        </p:txBody>
      </p:sp>
      <p:sp>
        <p:nvSpPr>
          <p:cNvPr id="6" name="Espace réservé du contenu 5"/>
          <p:cNvSpPr>
            <a:spLocks noGrp="1"/>
          </p:cNvSpPr>
          <p:nvPr>
            <p:ph sz="quarter" idx="4"/>
          </p:nvPr>
        </p:nvSpPr>
        <p:spPr>
          <a:xfrm>
            <a:off x="4211960" y="1417638"/>
            <a:ext cx="4680519" cy="4708524"/>
          </a:xfrm>
          <a:solidFill>
            <a:schemeClr val="bg1"/>
          </a:solidFill>
          <a:ln>
            <a:noFill/>
          </a:ln>
        </p:spPr>
        <p:txBody>
          <a:bodyPr>
            <a:noAutofit/>
          </a:bodyPr>
          <a:lstStyle/>
          <a:p>
            <a:pPr marL="0" indent="0">
              <a:spcBef>
                <a:spcPts val="600"/>
              </a:spcBef>
              <a:spcAft>
                <a:spcPts val="600"/>
              </a:spcAft>
              <a:buNone/>
            </a:pPr>
            <a:r>
              <a:rPr lang="fr-FR" sz="1600" dirty="0" smtClean="0">
                <a:solidFill>
                  <a:srgbClr val="00B0F0"/>
                </a:solidFill>
                <a:latin typeface="Arial" panose="020B0604020202020204" pitchFamily="34" charset="0"/>
                <a:cs typeface="Arial" panose="020B0604020202020204" pitchFamily="34" charset="0"/>
              </a:rPr>
              <a:t>2019</a:t>
            </a:r>
          </a:p>
          <a:p>
            <a:pPr marL="0" indent="0">
              <a:spcBef>
                <a:spcPts val="600"/>
              </a:spcBef>
              <a:spcAft>
                <a:spcPts val="600"/>
              </a:spcAft>
              <a:buNone/>
            </a:pPr>
            <a:r>
              <a:rPr lang="fr-FR" sz="1600" dirty="0" smtClean="0">
                <a:solidFill>
                  <a:srgbClr val="00B0F0"/>
                </a:solidFill>
                <a:latin typeface="Arial" panose="020B0604020202020204" pitchFamily="34" charset="0"/>
                <a:cs typeface="Arial" panose="020B0604020202020204" pitchFamily="34" charset="0"/>
              </a:rPr>
              <a:t>L’élève </a:t>
            </a:r>
            <a:r>
              <a:rPr lang="fr-FR" sz="1600" dirty="0">
                <a:solidFill>
                  <a:srgbClr val="00B0F0"/>
                </a:solidFill>
                <a:latin typeface="Arial" panose="020B0604020202020204" pitchFamily="34" charset="0"/>
                <a:cs typeface="Arial" panose="020B0604020202020204" pitchFamily="34" charset="0"/>
              </a:rPr>
              <a:t>est invité à construire un carnet de bord </a:t>
            </a:r>
            <a:r>
              <a:rPr lang="fr-FR" sz="1600" dirty="0" smtClean="0">
                <a:solidFill>
                  <a:srgbClr val="00B0F0"/>
                </a:solidFill>
                <a:latin typeface="Arial" panose="020B0604020202020204" pitchFamily="34" charset="0"/>
                <a:cs typeface="Arial" panose="020B0604020202020204" pitchFamily="34" charset="0"/>
              </a:rPr>
              <a:t>:</a:t>
            </a:r>
          </a:p>
          <a:p>
            <a:pPr marL="0" indent="0">
              <a:spcBef>
                <a:spcPts val="600"/>
              </a:spcBef>
              <a:spcAft>
                <a:spcPts val="600"/>
              </a:spcAft>
              <a:buNone/>
            </a:pPr>
            <a:r>
              <a:rPr lang="fr-FR" sz="1600" dirty="0">
                <a:solidFill>
                  <a:srgbClr val="00B0F0"/>
                </a:solidFill>
                <a:latin typeface="Arial" panose="020B0604020202020204" pitchFamily="34" charset="0"/>
                <a:cs typeface="Arial" panose="020B0604020202020204" pitchFamily="34" charset="0"/>
              </a:rPr>
              <a:t>• Le carnet de bord rend compte des activités et des choix de l’élève dans un souci de synthèse et de rigueur </a:t>
            </a:r>
            <a:r>
              <a:rPr lang="fr-FR" sz="1600" dirty="0" smtClean="0">
                <a:solidFill>
                  <a:srgbClr val="00B0F0"/>
                </a:solidFill>
                <a:latin typeface="Arial" panose="020B0604020202020204" pitchFamily="34" charset="0"/>
                <a:cs typeface="Arial" panose="020B0604020202020204" pitchFamily="34" charset="0"/>
              </a:rPr>
              <a:t>historique ;</a:t>
            </a:r>
          </a:p>
          <a:p>
            <a:pPr marL="0" indent="0">
              <a:spcBef>
                <a:spcPts val="600"/>
              </a:spcBef>
              <a:spcAft>
                <a:spcPts val="600"/>
              </a:spcAft>
              <a:buNone/>
            </a:pPr>
            <a:r>
              <a:rPr lang="fr-FR" sz="1600" dirty="0">
                <a:solidFill>
                  <a:srgbClr val="00B0F0"/>
                </a:solidFill>
                <a:latin typeface="Arial" panose="020B0604020202020204" pitchFamily="34" charset="0"/>
                <a:cs typeface="Arial" panose="020B0604020202020204" pitchFamily="34" charset="0"/>
              </a:rPr>
              <a:t>• Il n’est pas évalué en tant que tel mais fournit à l’élève le matériau d’exposés ou de dossiers qui pourront être évalués.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Les textes officiels</a:t>
            </a:r>
            <a:endParaRPr lang="fr-FR" dirty="0"/>
          </a:p>
        </p:txBody>
      </p:sp>
      <p:sp>
        <p:nvSpPr>
          <p:cNvPr id="3" name="Espace réservé du contenu 2"/>
          <p:cNvSpPr>
            <a:spLocks noGrp="1"/>
          </p:cNvSpPr>
          <p:nvPr>
            <p:ph idx="1"/>
          </p:nvPr>
        </p:nvSpPr>
        <p:spPr/>
        <p:txBody>
          <a:bodyPr/>
          <a:lstStyle/>
          <a:p>
            <a:r>
              <a:rPr lang="fr-FR" sz="2000" dirty="0" smtClean="0">
                <a:solidFill>
                  <a:schemeClr val="accent6">
                    <a:lumMod val="75000"/>
                  </a:schemeClr>
                </a:solidFill>
              </a:rPr>
              <a:t>Les </a:t>
            </a:r>
            <a:r>
              <a:rPr lang="fr-FR" sz="2000" dirty="0">
                <a:solidFill>
                  <a:schemeClr val="accent6">
                    <a:lumMod val="75000"/>
                  </a:schemeClr>
                </a:solidFill>
              </a:rPr>
              <a:t>textes présentant le programme </a:t>
            </a:r>
            <a:r>
              <a:rPr lang="fr-FR" sz="2000" dirty="0" smtClean="0">
                <a:solidFill>
                  <a:schemeClr val="accent6">
                    <a:lumMod val="75000"/>
                  </a:schemeClr>
                </a:solidFill>
              </a:rPr>
              <a:t>d’histoire </a:t>
            </a:r>
            <a:r>
              <a:rPr lang="fr-FR" sz="2000" dirty="0">
                <a:solidFill>
                  <a:schemeClr val="accent6">
                    <a:lumMod val="75000"/>
                  </a:schemeClr>
                </a:solidFill>
              </a:rPr>
              <a:t>des arts de l'option facultative </a:t>
            </a:r>
            <a:r>
              <a:rPr lang="fr-FR" sz="2000" dirty="0" smtClean="0">
                <a:solidFill>
                  <a:schemeClr val="accent6">
                    <a:lumMod val="75000"/>
                  </a:schemeClr>
                </a:solidFill>
              </a:rPr>
              <a:t>(</a:t>
            </a:r>
            <a:r>
              <a:rPr lang="fr-FR" sz="2000" dirty="0">
                <a:solidFill>
                  <a:schemeClr val="accent6">
                    <a:lumMod val="75000"/>
                  </a:schemeClr>
                </a:solidFill>
              </a:rPr>
              <a:t>Bulletin officiel spécial n°4 du 29 avril 2010 ) et les programmes des options obligatoire et facultative de cycle terminal </a:t>
            </a:r>
            <a:r>
              <a:rPr lang="fr-FR" sz="2000" dirty="0" smtClean="0">
                <a:solidFill>
                  <a:schemeClr val="accent6">
                    <a:lumMod val="75000"/>
                  </a:schemeClr>
                </a:solidFill>
              </a:rPr>
              <a:t>(</a:t>
            </a:r>
            <a:r>
              <a:rPr lang="fr-FR" sz="2000" dirty="0">
                <a:solidFill>
                  <a:schemeClr val="accent6">
                    <a:lumMod val="75000"/>
                  </a:schemeClr>
                </a:solidFill>
              </a:rPr>
              <a:t>Bulletin officiel </a:t>
            </a:r>
            <a:r>
              <a:rPr lang="fr-FR" sz="2000" dirty="0" smtClean="0">
                <a:solidFill>
                  <a:schemeClr val="accent6">
                    <a:lumMod val="75000"/>
                  </a:schemeClr>
                </a:solidFill>
              </a:rPr>
              <a:t>spécial n°9 du 30 septembre 2010). </a:t>
            </a:r>
          </a:p>
          <a:p>
            <a:pPr marL="0" indent="0">
              <a:buNone/>
            </a:pPr>
            <a:endParaRPr lang="fr-FR" sz="2000" dirty="0" smtClean="0"/>
          </a:p>
          <a:p>
            <a:endParaRPr lang="fr-FR" sz="2000" dirty="0"/>
          </a:p>
          <a:p>
            <a:r>
              <a:rPr lang="fr-FR" sz="2000" dirty="0">
                <a:solidFill>
                  <a:srgbClr val="00B0F0"/>
                </a:solidFill>
              </a:rPr>
              <a:t>Le texte présentant le programme de l'enseignement optionnel de la classe de première des voies générale et technologique (Bulletin officiel  spécial n°1 du 22 janvier 2019).</a:t>
            </a:r>
          </a:p>
          <a:p>
            <a:endParaRPr lang="fr-FR" dirty="0"/>
          </a:p>
        </p:txBody>
      </p:sp>
    </p:spTree>
    <p:extLst>
      <p:ext uri="{BB962C8B-B14F-4D97-AF65-F5344CB8AC3E}">
        <p14:creationId xmlns:p14="http://schemas.microsoft.com/office/powerpoint/2010/main" val="3463937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9871" y="548680"/>
            <a:ext cx="8520600" cy="590949"/>
          </a:xfrm>
        </p:spPr>
        <p:txBody>
          <a:bodyPr>
            <a:noAutofit/>
          </a:bodyPr>
          <a:lstStyle/>
          <a:p>
            <a:pPr algn="l"/>
            <a:r>
              <a:rPr lang="fr-FR" dirty="0" smtClean="0">
                <a:latin typeface="Arial" panose="020B0604020202020204" pitchFamily="34" charset="0"/>
                <a:cs typeface="Arial" panose="020B0604020202020204" pitchFamily="34" charset="0"/>
              </a:rPr>
              <a:t>La définition de l’enseignement</a:t>
            </a:r>
            <a:endParaRPr lang="fr-FR" dirty="0">
              <a:latin typeface="Arial" panose="020B0604020202020204" pitchFamily="34" charset="0"/>
              <a:cs typeface="Arial" panose="020B0604020202020204" pitchFamily="34" charset="0"/>
            </a:endParaRPr>
          </a:p>
        </p:txBody>
      </p:sp>
      <p:sp>
        <p:nvSpPr>
          <p:cNvPr id="3" name="Rectangle 2"/>
          <p:cNvSpPr/>
          <p:nvPr/>
        </p:nvSpPr>
        <p:spPr>
          <a:xfrm>
            <a:off x="395536" y="1340768"/>
            <a:ext cx="8453815" cy="1011559"/>
          </a:xfrm>
          <a:prstGeom prst="rect">
            <a:avLst/>
          </a:prstGeom>
        </p:spPr>
        <p:txBody>
          <a:bodyPr wrap="square">
            <a:spAutoFit/>
          </a:bodyPr>
          <a:lstStyle/>
          <a:p>
            <a:pPr>
              <a:lnSpc>
                <a:spcPct val="107000"/>
              </a:lnSpc>
            </a:pPr>
            <a:r>
              <a:rPr lang="fr-FR" sz="2400" dirty="0" smtClean="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rPr>
              <a:t>2010</a:t>
            </a:r>
            <a:endParaRPr lang="fr-FR" sz="2000" dirty="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fr-FR" sz="1600" dirty="0" smtClean="0">
                <a:solidFill>
                  <a:schemeClr val="accent6">
                    <a:lumMod val="75000"/>
                  </a:schemeClr>
                </a:solidFill>
                <a:latin typeface="Arial" panose="020B0604020202020204" pitchFamily="34" charset="0"/>
                <a:ea typeface="Calibri" panose="020F0502020204030204" pitchFamily="34" charset="0"/>
              </a:rPr>
              <a:t>L</a:t>
            </a:r>
            <a:r>
              <a:rPr lang="fr-FR" sz="1600" dirty="0" smtClean="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rPr>
              <a:t>’enseignement </a:t>
            </a:r>
            <a:r>
              <a:rPr lang="fr-FR" sz="1600" dirty="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rPr>
              <a:t>de l'histoire des arts est avant tout une sensibilisation aux œuvres et une </a:t>
            </a:r>
            <a:r>
              <a:rPr lang="fr-FR" sz="1600" dirty="0">
                <a:solidFill>
                  <a:schemeClr val="accent6">
                    <a:lumMod val="75000"/>
                  </a:schemeClr>
                </a:solidFill>
                <a:latin typeface="Arial" panose="020B0604020202020204" pitchFamily="34" charset="0"/>
                <a:ea typeface="Calibri" panose="020F0502020204030204" pitchFamily="34" charset="0"/>
              </a:rPr>
              <a:t>exploration de leurs diverses dimensions esthétiques et historiques.</a:t>
            </a:r>
            <a:endParaRPr lang="fr-FR" sz="1600" dirty="0">
              <a:solidFill>
                <a:schemeClr val="accent6">
                  <a:lumMod val="75000"/>
                </a:schemeClr>
              </a:solidFill>
            </a:endParaRPr>
          </a:p>
        </p:txBody>
      </p:sp>
      <p:sp>
        <p:nvSpPr>
          <p:cNvPr id="4" name="Rectangle 3"/>
          <p:cNvSpPr/>
          <p:nvPr/>
        </p:nvSpPr>
        <p:spPr>
          <a:xfrm>
            <a:off x="323528" y="2636912"/>
            <a:ext cx="8441990" cy="2769989"/>
          </a:xfrm>
          <a:prstGeom prst="rect">
            <a:avLst/>
          </a:prstGeom>
        </p:spPr>
        <p:txBody>
          <a:bodyPr wrap="square">
            <a:spAutoFit/>
          </a:bodyPr>
          <a:lstStyle/>
          <a:p>
            <a:r>
              <a:rPr lang="fr-FR" sz="2400" dirty="0" smtClean="0">
                <a:solidFill>
                  <a:srgbClr val="00B0F0"/>
                </a:solidFill>
                <a:latin typeface="Arial" panose="020B0604020202020204" pitchFamily="34" charset="0"/>
                <a:ea typeface="Calibri" panose="020F0502020204030204" pitchFamily="34" charset="0"/>
              </a:rPr>
              <a:t>2019</a:t>
            </a:r>
            <a:endParaRPr lang="fr-FR" sz="2000" dirty="0" smtClean="0">
              <a:solidFill>
                <a:srgbClr val="00B0F0"/>
              </a:solidFill>
              <a:latin typeface="Arial" panose="020B0604020202020204" pitchFamily="34" charset="0"/>
              <a:ea typeface="Calibri" panose="020F0502020204030204" pitchFamily="34" charset="0"/>
            </a:endParaRPr>
          </a:p>
          <a:p>
            <a:endParaRPr lang="fr-FR" sz="600" b="1" dirty="0">
              <a:solidFill>
                <a:srgbClr val="00B0F0"/>
              </a:solidFill>
              <a:latin typeface="Arial" panose="020B0604020202020204" pitchFamily="34" charset="0"/>
              <a:ea typeface="Calibri" panose="020F0502020204030204" pitchFamily="34" charset="0"/>
            </a:endParaRPr>
          </a:p>
          <a:p>
            <a:r>
              <a:rPr lang="fr-FR" sz="1600" dirty="0">
                <a:solidFill>
                  <a:srgbClr val="00B0F0"/>
                </a:solidFill>
                <a:latin typeface="Arial" panose="020B0604020202020204" pitchFamily="34" charset="0"/>
                <a:ea typeface="Calibri" panose="020F0502020204030204" pitchFamily="34" charset="0"/>
              </a:rPr>
              <a:t>Pour inscrire les élèves dans la perspective d’une relation autonome aux œuvres et aux formes artistiques qui les ouvre aux autres, l’acquisition d’un corpus de connaissances est indispensable. Celle-ci s’appuie sur une expérience esthétique et sur une démarche de questionnement aussi larges que possible des œuvres et des formes artistiques. </a:t>
            </a:r>
            <a:endParaRPr lang="fr-FR" sz="1600" dirty="0" smtClean="0">
              <a:solidFill>
                <a:srgbClr val="00B0F0"/>
              </a:solidFill>
              <a:latin typeface="Arial" panose="020B0604020202020204" pitchFamily="34" charset="0"/>
              <a:ea typeface="Calibri" panose="020F0502020204030204" pitchFamily="34" charset="0"/>
            </a:endParaRPr>
          </a:p>
          <a:p>
            <a:endParaRPr lang="fr-FR" sz="1600" dirty="0">
              <a:solidFill>
                <a:srgbClr val="00B0F0"/>
              </a:solidFill>
              <a:latin typeface="Arial" panose="020B0604020202020204" pitchFamily="34" charset="0"/>
              <a:ea typeface="Calibri" panose="020F0502020204030204" pitchFamily="34" charset="0"/>
            </a:endParaRPr>
          </a:p>
          <a:p>
            <a:r>
              <a:rPr lang="fr-FR" sz="1600" dirty="0" smtClean="0">
                <a:solidFill>
                  <a:srgbClr val="00B0F0"/>
                </a:solidFill>
                <a:latin typeface="Arial" panose="020B0604020202020204" pitchFamily="34" charset="0"/>
                <a:ea typeface="Calibri" panose="020F0502020204030204" pitchFamily="34" charset="0"/>
              </a:rPr>
              <a:t>L’histoire </a:t>
            </a:r>
            <a:r>
              <a:rPr lang="fr-FR" sz="1600" dirty="0">
                <a:solidFill>
                  <a:srgbClr val="00B0F0"/>
                </a:solidFill>
                <a:latin typeface="Arial" panose="020B0604020202020204" pitchFamily="34" charset="0"/>
                <a:ea typeface="Calibri" panose="020F0502020204030204" pitchFamily="34" charset="0"/>
              </a:rPr>
              <a:t>des arts apprend aux élèves à voir, à entendre, à expérimenter sensiblement ces œuvres et ces formes artistiques, afin de mieux penser le monde qui les entoure et de devenir des citoyens autonomes et critiques dans une société saturée d’images, de sons, et de traces du passé, dont ils seront les dépositaires. </a:t>
            </a:r>
          </a:p>
        </p:txBody>
      </p:sp>
    </p:spTree>
    <p:extLst>
      <p:ext uri="{BB962C8B-B14F-4D97-AF65-F5344CB8AC3E}">
        <p14:creationId xmlns:p14="http://schemas.microsoft.com/office/powerpoint/2010/main" val="1544954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2248" y="343037"/>
            <a:ext cx="8520600" cy="841800"/>
          </a:xfrm>
        </p:spPr>
        <p:txBody>
          <a:bodyPr>
            <a:noAutofit/>
          </a:bodyPr>
          <a:lstStyle/>
          <a:p>
            <a:pPr algn="l"/>
            <a:r>
              <a:rPr lang="fr-FR" sz="2800" dirty="0" smtClean="0">
                <a:latin typeface="Arial" panose="020B0604020202020204" pitchFamily="34" charset="0"/>
                <a:cs typeface="Arial" panose="020B0604020202020204" pitchFamily="34" charset="0"/>
              </a:rPr>
              <a:t>Le champ d’étude </a:t>
            </a:r>
            <a:endParaRPr lang="fr-FR" sz="2800" dirty="0">
              <a:latin typeface="Arial" panose="020B0604020202020204" pitchFamily="34" charset="0"/>
              <a:cs typeface="Arial" panose="020B0604020202020204" pitchFamily="34" charset="0"/>
            </a:endParaRPr>
          </a:p>
        </p:txBody>
      </p:sp>
      <p:sp>
        <p:nvSpPr>
          <p:cNvPr id="3" name="Rectangle 2"/>
          <p:cNvSpPr/>
          <p:nvPr/>
        </p:nvSpPr>
        <p:spPr>
          <a:xfrm>
            <a:off x="335499" y="1412776"/>
            <a:ext cx="8520601" cy="1310808"/>
          </a:xfrm>
          <a:prstGeom prst="rect">
            <a:avLst/>
          </a:prstGeom>
        </p:spPr>
        <p:txBody>
          <a:bodyPr wrap="square">
            <a:spAutoFit/>
          </a:bodyPr>
          <a:lstStyle/>
          <a:p>
            <a:pPr>
              <a:lnSpc>
                <a:spcPct val="107000"/>
              </a:lnSpc>
            </a:pPr>
            <a:r>
              <a:rPr lang="fr-FR" dirty="0" smtClean="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rPr>
              <a:t>2010</a:t>
            </a:r>
          </a:p>
          <a:p>
            <a:pPr>
              <a:lnSpc>
                <a:spcPct val="107000"/>
              </a:lnSpc>
            </a:pPr>
            <a:endParaRPr lang="fr-FR" sz="2400" dirty="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pPr>
            <a:r>
              <a:rPr lang="fr-FR" sz="1600" dirty="0">
                <a:solidFill>
                  <a:schemeClr val="accent6">
                    <a:lumMod val="75000"/>
                  </a:schemeClr>
                </a:solidFill>
                <a:latin typeface="Arial" panose="020B0604020202020204" pitchFamily="34" charset="0"/>
                <a:ea typeface="Calibri" panose="020F0502020204030204" pitchFamily="34" charset="0"/>
                <a:cs typeface="Times New Roman" panose="02020603050405020304" pitchFamily="18" charset="0"/>
              </a:rPr>
              <a:t>[…] des œuvres et des formes de six grands domaines artistiques : arts visuels, arts du son, arts de l’espace, arts du spectacle, arts du langage, arts du quotidien.</a:t>
            </a:r>
            <a:endParaRPr lang="fr-FR" sz="1600"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323528" y="2996952"/>
            <a:ext cx="8520600" cy="1969770"/>
          </a:xfrm>
          <a:prstGeom prst="rect">
            <a:avLst/>
          </a:prstGeom>
        </p:spPr>
        <p:txBody>
          <a:bodyPr wrap="square">
            <a:spAutoFit/>
          </a:bodyPr>
          <a:lstStyle/>
          <a:p>
            <a:r>
              <a:rPr lang="fr-FR" dirty="0" smtClean="0">
                <a:solidFill>
                  <a:srgbClr val="00B0F0"/>
                </a:solidFill>
                <a:latin typeface="Arial" pitchFamily="34" charset="0"/>
                <a:ea typeface="Calibri" panose="020F0502020204030204" pitchFamily="34" charset="0"/>
                <a:cs typeface="Arial" pitchFamily="34" charset="0"/>
              </a:rPr>
              <a:t>2019</a:t>
            </a:r>
          </a:p>
          <a:p>
            <a:endParaRPr lang="fr-FR" sz="2400" dirty="0">
              <a:solidFill>
                <a:srgbClr val="00B0F0"/>
              </a:solidFill>
              <a:latin typeface="Arial" pitchFamily="34" charset="0"/>
              <a:ea typeface="Calibri" panose="020F0502020204030204" pitchFamily="34" charset="0"/>
              <a:cs typeface="Arial" pitchFamily="34" charset="0"/>
            </a:endParaRPr>
          </a:p>
          <a:p>
            <a:r>
              <a:rPr lang="fr-FR" sz="1600" dirty="0">
                <a:solidFill>
                  <a:srgbClr val="00B0F0"/>
                </a:solidFill>
                <a:latin typeface="Arial" pitchFamily="34" charset="0"/>
                <a:ea typeface="Calibri" panose="020F0502020204030204" pitchFamily="34" charset="0"/>
                <a:cs typeface="Arial" pitchFamily="34" charset="0"/>
              </a:rPr>
              <a:t>[…] </a:t>
            </a:r>
            <a:r>
              <a:rPr lang="fr-FR" sz="1600" dirty="0" smtClean="0">
                <a:solidFill>
                  <a:srgbClr val="00B0F0"/>
                </a:solidFill>
                <a:latin typeface="Arial" pitchFamily="34" charset="0"/>
                <a:ea typeface="Calibri" panose="020F0502020204030204" pitchFamily="34" charset="0"/>
                <a:cs typeface="Arial" pitchFamily="34" charset="0"/>
              </a:rPr>
              <a:t>les </a:t>
            </a:r>
            <a:r>
              <a:rPr lang="fr-FR" sz="1600" dirty="0">
                <a:solidFill>
                  <a:srgbClr val="00B0F0"/>
                </a:solidFill>
                <a:latin typeface="Arial" pitchFamily="34" charset="0"/>
                <a:ea typeface="Calibri" panose="020F0502020204030204" pitchFamily="34" charset="0"/>
                <a:cs typeface="Arial" pitchFamily="34" charset="0"/>
              </a:rPr>
              <a:t>grandes formes d'expression artistique qui constituent le patrimoine et l’actualité artistiques de l’humanité, en France et dans le monde : arts visuels (peinture, sculpture, photographie, estampe, dessin, illustration et bande dessinée, etc.), architecture, design, arts décoratifs, urbanisme et art des jardins, musique, cinéma, danse, arts du spectacle, etc. </a:t>
            </a:r>
            <a:endParaRPr lang="fr-FR" sz="1600" dirty="0" smtClean="0">
              <a:solidFill>
                <a:srgbClr val="00B0F0"/>
              </a:solidFill>
              <a:latin typeface="Arial" pitchFamily="34" charset="0"/>
              <a:ea typeface="Calibri" panose="020F0502020204030204" pitchFamily="34" charset="0"/>
              <a:cs typeface="Arial" pitchFamily="34" charset="0"/>
            </a:endParaRPr>
          </a:p>
          <a:p>
            <a:r>
              <a:rPr lang="fr-FR" sz="1600" dirty="0" smtClean="0">
                <a:solidFill>
                  <a:srgbClr val="00B0F0"/>
                </a:solidFill>
                <a:latin typeface="Arial" pitchFamily="34" charset="0"/>
                <a:ea typeface="Calibri" panose="020F0502020204030204" pitchFamily="34" charset="0"/>
                <a:cs typeface="Arial" pitchFamily="34" charset="0"/>
              </a:rPr>
              <a:t>[…] des liens </a:t>
            </a:r>
            <a:r>
              <a:rPr lang="fr-FR" sz="1600" dirty="0">
                <a:solidFill>
                  <a:srgbClr val="00B0F0"/>
                </a:solidFill>
                <a:latin typeface="Arial" pitchFamily="34" charset="0"/>
                <a:ea typeface="Calibri" panose="020F0502020204030204" pitchFamily="34" charset="0"/>
                <a:cs typeface="Arial" pitchFamily="34" charset="0"/>
              </a:rPr>
              <a:t>étroits avec la culture littéraire portée par l’enseignement des lettres. </a:t>
            </a:r>
            <a:endParaRPr lang="fr-FR" sz="1600" dirty="0">
              <a:solidFill>
                <a:srgbClr val="00B0F0"/>
              </a:solidFill>
              <a:latin typeface="Arial" pitchFamily="34" charset="0"/>
              <a:cs typeface="Arial" pitchFamily="34" charset="0"/>
            </a:endParaRPr>
          </a:p>
        </p:txBody>
      </p:sp>
    </p:spTree>
    <p:extLst>
      <p:ext uri="{BB962C8B-B14F-4D97-AF65-F5344CB8AC3E}">
        <p14:creationId xmlns:p14="http://schemas.microsoft.com/office/powerpoint/2010/main" val="3266601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95536" y="280833"/>
            <a:ext cx="8005836" cy="724942"/>
          </a:xfrm>
        </p:spPr>
        <p:txBody>
          <a:bodyPr>
            <a:normAutofit/>
          </a:bodyPr>
          <a:lstStyle/>
          <a:p>
            <a:pPr algn="l"/>
            <a:r>
              <a:rPr lang="fr-FR" sz="2800" dirty="0" smtClean="0">
                <a:latin typeface="Arial" panose="020B0604020202020204" pitchFamily="34" charset="0"/>
                <a:cs typeface="Arial" panose="020B0604020202020204" pitchFamily="34" charset="0"/>
              </a:rPr>
              <a:t>Les objectifs généraux</a:t>
            </a:r>
            <a:endParaRPr lang="fr-FR" sz="2800" dirty="0">
              <a:latin typeface="Arial" panose="020B0604020202020204" pitchFamily="34" charset="0"/>
              <a:cs typeface="Arial" panose="020B0604020202020204" pitchFamily="34" charset="0"/>
            </a:endParaRPr>
          </a:p>
        </p:txBody>
      </p:sp>
      <p:sp>
        <p:nvSpPr>
          <p:cNvPr id="12" name="Espace réservé du contenu 11"/>
          <p:cNvSpPr>
            <a:spLocks noGrp="1"/>
          </p:cNvSpPr>
          <p:nvPr>
            <p:ph sz="half" idx="2"/>
          </p:nvPr>
        </p:nvSpPr>
        <p:spPr>
          <a:xfrm>
            <a:off x="251520" y="980728"/>
            <a:ext cx="3960440" cy="4536504"/>
          </a:xfrm>
        </p:spPr>
        <p:txBody>
          <a:bodyPr>
            <a:noAutofit/>
          </a:bodyPr>
          <a:lstStyle/>
          <a:p>
            <a:pPr marL="0" indent="0">
              <a:buNone/>
            </a:pPr>
            <a:r>
              <a:rPr lang="fr-FR" sz="1600" dirty="0" smtClean="0">
                <a:solidFill>
                  <a:schemeClr val="accent6">
                    <a:lumMod val="75000"/>
                  </a:schemeClr>
                </a:solidFill>
                <a:latin typeface="Arial" panose="020B0604020202020204" pitchFamily="34" charset="0"/>
                <a:cs typeface="Arial" panose="020B0604020202020204" pitchFamily="34" charset="0"/>
              </a:rPr>
              <a:t>2010</a:t>
            </a: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L’enseignement </a:t>
            </a:r>
            <a:r>
              <a:rPr lang="fr-FR" sz="1600" dirty="0">
                <a:solidFill>
                  <a:schemeClr val="accent6">
                    <a:lumMod val="75000"/>
                  </a:schemeClr>
                </a:solidFill>
                <a:latin typeface="Arial" panose="020B0604020202020204" pitchFamily="34" charset="0"/>
                <a:cs typeface="Arial" panose="020B0604020202020204" pitchFamily="34" charset="0"/>
              </a:rPr>
              <a:t>est fondé sur une approche </a:t>
            </a:r>
            <a:r>
              <a:rPr lang="fr-FR" sz="1600" dirty="0" err="1" smtClean="0">
                <a:solidFill>
                  <a:schemeClr val="accent6">
                    <a:lumMod val="75000"/>
                  </a:schemeClr>
                </a:solidFill>
                <a:latin typeface="Arial" panose="020B0604020202020204" pitchFamily="34" charset="0"/>
                <a:cs typeface="Arial" panose="020B0604020202020204" pitchFamily="34" charset="0"/>
              </a:rPr>
              <a:t>co</a:t>
            </a:r>
            <a:r>
              <a:rPr lang="fr-FR" sz="1600" dirty="0" smtClean="0">
                <a:solidFill>
                  <a:schemeClr val="accent6">
                    <a:lumMod val="75000"/>
                  </a:schemeClr>
                </a:solidFill>
                <a:latin typeface="Arial" panose="020B0604020202020204" pitchFamily="34" charset="0"/>
                <a:cs typeface="Arial" panose="020B0604020202020204" pitchFamily="34" charset="0"/>
              </a:rPr>
              <a:t>-disciplinaire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Il </a:t>
            </a:r>
            <a:r>
              <a:rPr lang="fr-FR" sz="1600" dirty="0">
                <a:solidFill>
                  <a:schemeClr val="accent6">
                    <a:lumMod val="75000"/>
                  </a:schemeClr>
                </a:solidFill>
                <a:latin typeface="Arial" panose="020B0604020202020204" pitchFamily="34" charset="0"/>
                <a:cs typeface="Arial" panose="020B0604020202020204" pitchFamily="34" charset="0"/>
              </a:rPr>
              <a:t>porte sur six grands domaines </a:t>
            </a:r>
            <a:r>
              <a:rPr lang="fr-FR" sz="1600" dirty="0" smtClean="0">
                <a:solidFill>
                  <a:schemeClr val="accent6">
                    <a:lumMod val="75000"/>
                  </a:schemeClr>
                </a:solidFill>
                <a:latin typeface="Arial" panose="020B0604020202020204" pitchFamily="34" charset="0"/>
                <a:cs typeface="Arial" panose="020B0604020202020204" pitchFamily="34" charset="0"/>
              </a:rPr>
              <a:t>artistiques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Il </a:t>
            </a:r>
            <a:r>
              <a:rPr lang="fr-FR" sz="1600" dirty="0">
                <a:solidFill>
                  <a:schemeClr val="accent6">
                    <a:lumMod val="75000"/>
                  </a:schemeClr>
                </a:solidFill>
                <a:latin typeface="Arial" panose="020B0604020202020204" pitchFamily="34" charset="0"/>
                <a:cs typeface="Arial" panose="020B0604020202020204" pitchFamily="34" charset="0"/>
              </a:rPr>
              <a:t>associe une approche sensible, méthodologique et culturelle des </a:t>
            </a:r>
            <a:r>
              <a:rPr lang="fr-FR" sz="1600" dirty="0" smtClean="0">
                <a:solidFill>
                  <a:schemeClr val="accent6">
                    <a:lumMod val="75000"/>
                  </a:schemeClr>
                </a:solidFill>
                <a:latin typeface="Arial" panose="020B0604020202020204" pitchFamily="34" charset="0"/>
                <a:cs typeface="Arial" panose="020B0604020202020204" pitchFamily="34" charset="0"/>
              </a:rPr>
              <a:t>œuvres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Ainsi </a:t>
            </a:r>
            <a:r>
              <a:rPr lang="fr-FR" sz="1600" dirty="0">
                <a:solidFill>
                  <a:schemeClr val="accent6">
                    <a:lumMod val="75000"/>
                  </a:schemeClr>
                </a:solidFill>
                <a:latin typeface="Arial" panose="020B0604020202020204" pitchFamily="34" charset="0"/>
                <a:cs typeface="Arial" panose="020B0604020202020204" pitchFamily="34" charset="0"/>
              </a:rPr>
              <a:t>qu’une approche directe des œuvres du patrimoine de </a:t>
            </a:r>
            <a:r>
              <a:rPr lang="fr-FR" sz="1600" dirty="0" smtClean="0">
                <a:solidFill>
                  <a:schemeClr val="accent6">
                    <a:lumMod val="75000"/>
                  </a:schemeClr>
                </a:solidFill>
                <a:latin typeface="Arial" panose="020B0604020202020204" pitchFamily="34" charset="0"/>
                <a:cs typeface="Arial" panose="020B0604020202020204" pitchFamily="34" charset="0"/>
              </a:rPr>
              <a:t>proximité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Par </a:t>
            </a:r>
            <a:r>
              <a:rPr lang="fr-FR" sz="1600" dirty="0">
                <a:solidFill>
                  <a:schemeClr val="accent6">
                    <a:lumMod val="75000"/>
                  </a:schemeClr>
                </a:solidFill>
                <a:latin typeface="Arial" panose="020B0604020202020204" pitchFamily="34" charset="0"/>
                <a:cs typeface="Arial" panose="020B0604020202020204" pitchFamily="34" charset="0"/>
              </a:rPr>
              <a:t>un partenariat avec des professionnels des services et des institutions culturels.</a:t>
            </a:r>
          </a:p>
        </p:txBody>
      </p:sp>
      <p:sp>
        <p:nvSpPr>
          <p:cNvPr id="14" name="Espace réservé du contenu 13"/>
          <p:cNvSpPr>
            <a:spLocks noGrp="1"/>
          </p:cNvSpPr>
          <p:nvPr>
            <p:ph sz="quarter" idx="4"/>
          </p:nvPr>
        </p:nvSpPr>
        <p:spPr>
          <a:xfrm>
            <a:off x="4499992" y="980728"/>
            <a:ext cx="4392487" cy="4608513"/>
          </a:xfrm>
          <a:solidFill>
            <a:schemeClr val="bg1"/>
          </a:solidFill>
          <a:ln>
            <a:noFill/>
          </a:ln>
        </p:spPr>
        <p:txBody>
          <a:bodyPr>
            <a:normAutofit fontScale="25000" lnSpcReduction="20000"/>
          </a:bodyPr>
          <a:lstStyle/>
          <a:p>
            <a:pPr marL="0" indent="0">
              <a:buNone/>
            </a:pPr>
            <a:r>
              <a:rPr lang="fr-FR" sz="6400" b="1" dirty="0" smtClean="0">
                <a:solidFill>
                  <a:schemeClr val="accent6"/>
                </a:solidFill>
                <a:latin typeface="Arial" panose="020B0604020202020204" pitchFamily="34" charset="0"/>
                <a:cs typeface="Arial" panose="020B0604020202020204" pitchFamily="34" charset="0"/>
              </a:rPr>
              <a:t>      </a:t>
            </a:r>
            <a:r>
              <a:rPr lang="fr-FR" sz="6400" dirty="0" smtClean="0">
                <a:solidFill>
                  <a:srgbClr val="00B0F0"/>
                </a:solidFill>
                <a:latin typeface="Arial" panose="020B0604020202020204" pitchFamily="34" charset="0"/>
                <a:cs typeface="Arial" panose="020B0604020202020204" pitchFamily="34" charset="0"/>
              </a:rPr>
              <a:t>2019</a:t>
            </a:r>
          </a:p>
          <a:p>
            <a:pPr marL="0" indent="0">
              <a:buNone/>
            </a:pPr>
            <a:endParaRPr lang="fr-FR" sz="6400" dirty="0">
              <a:solidFill>
                <a:srgbClr val="00B0F0"/>
              </a:solidFill>
              <a:latin typeface="Arial" panose="020B0604020202020204" pitchFamily="34" charset="0"/>
              <a:cs typeface="Arial" panose="020B0604020202020204" pitchFamily="34" charset="0"/>
            </a:endParaRPr>
          </a:p>
          <a:p>
            <a:r>
              <a:rPr lang="fr-FR" sz="6400" dirty="0" smtClean="0">
                <a:solidFill>
                  <a:srgbClr val="00B0F0"/>
                </a:solidFill>
                <a:latin typeface="Arial" panose="020B0604020202020204" pitchFamily="34" charset="0"/>
                <a:cs typeface="Arial" panose="020B0604020202020204" pitchFamily="34" charset="0"/>
              </a:rPr>
              <a:t>L’enseignement </a:t>
            </a:r>
            <a:r>
              <a:rPr lang="fr-FR" sz="6400" dirty="0">
                <a:solidFill>
                  <a:srgbClr val="00B0F0"/>
                </a:solidFill>
                <a:latin typeface="Arial" panose="020B0604020202020204" pitchFamily="34" charset="0"/>
                <a:cs typeface="Arial" panose="020B0604020202020204" pitchFamily="34" charset="0"/>
              </a:rPr>
              <a:t>d’histoire des arts porte sur des domaines artistiques </a:t>
            </a:r>
            <a:r>
              <a:rPr lang="fr-FR" sz="6400" dirty="0" smtClean="0">
                <a:solidFill>
                  <a:srgbClr val="00B0F0"/>
                </a:solidFill>
                <a:latin typeface="Arial" panose="020B0604020202020204" pitchFamily="34" charset="0"/>
                <a:cs typeface="Arial" panose="020B0604020202020204" pitchFamily="34" charset="0"/>
              </a:rPr>
              <a:t>diversifiés : </a:t>
            </a:r>
            <a:r>
              <a:rPr lang="fr-FR" sz="6400" dirty="0">
                <a:solidFill>
                  <a:srgbClr val="00B0F0"/>
                </a:solidFill>
                <a:latin typeface="Arial" panose="020B0604020202020204" pitchFamily="34" charset="0"/>
                <a:cs typeface="Arial" panose="020B0604020202020204" pitchFamily="34" charset="0"/>
              </a:rPr>
              <a:t>arts visuels, design, arts décoratifs, urbanisme et art des jardins, musique, cinéma, danse, arts du </a:t>
            </a:r>
            <a:r>
              <a:rPr lang="fr-FR" sz="6400" dirty="0" smtClean="0">
                <a:solidFill>
                  <a:srgbClr val="00B0F0"/>
                </a:solidFill>
                <a:latin typeface="Arial" panose="020B0604020202020204" pitchFamily="34" charset="0"/>
                <a:cs typeface="Arial" panose="020B0604020202020204" pitchFamily="34" charset="0"/>
              </a:rPr>
              <a:t>spectacle.</a:t>
            </a:r>
            <a:endParaRPr lang="fr-FR" sz="6400" dirty="0">
              <a:solidFill>
                <a:srgbClr val="00B0F0"/>
              </a:solidFill>
              <a:latin typeface="Arial" panose="020B0604020202020204" pitchFamily="34" charset="0"/>
              <a:cs typeface="Arial" panose="020B0604020202020204" pitchFamily="34" charset="0"/>
            </a:endParaRPr>
          </a:p>
          <a:p>
            <a:endParaRPr lang="fr-FR" sz="6400" dirty="0">
              <a:solidFill>
                <a:srgbClr val="00B0F0"/>
              </a:solidFill>
              <a:latin typeface="Arial" panose="020B0604020202020204" pitchFamily="34" charset="0"/>
              <a:cs typeface="Arial" panose="020B0604020202020204" pitchFamily="34" charset="0"/>
            </a:endParaRPr>
          </a:p>
          <a:p>
            <a:r>
              <a:rPr lang="fr-FR" sz="6400" dirty="0">
                <a:solidFill>
                  <a:srgbClr val="00B0F0"/>
                </a:solidFill>
                <a:latin typeface="Arial" panose="020B0604020202020204" pitchFamily="34" charset="0"/>
                <a:cs typeface="Arial" panose="020B0604020202020204" pitchFamily="34" charset="0"/>
              </a:rPr>
              <a:t>Il permet l’acquisition d’un corpus de connaissances basé sur des références artistiques à valeur </a:t>
            </a:r>
            <a:r>
              <a:rPr lang="fr-FR" sz="6400" dirty="0" smtClean="0">
                <a:solidFill>
                  <a:srgbClr val="00B0F0"/>
                </a:solidFill>
                <a:latin typeface="Arial" panose="020B0604020202020204" pitchFamily="34" charset="0"/>
                <a:cs typeface="Arial" panose="020B0604020202020204" pitchFamily="34" charset="0"/>
              </a:rPr>
              <a:t>universelle.</a:t>
            </a:r>
            <a:endParaRPr lang="fr-FR" sz="6400" dirty="0">
              <a:solidFill>
                <a:srgbClr val="00B0F0"/>
              </a:solidFill>
              <a:latin typeface="Arial" panose="020B0604020202020204" pitchFamily="34" charset="0"/>
              <a:cs typeface="Arial" panose="020B0604020202020204" pitchFamily="34" charset="0"/>
            </a:endParaRPr>
          </a:p>
          <a:p>
            <a:endParaRPr lang="fr-FR" sz="6400" dirty="0">
              <a:solidFill>
                <a:srgbClr val="00B0F0"/>
              </a:solidFill>
              <a:latin typeface="Arial" panose="020B0604020202020204" pitchFamily="34" charset="0"/>
              <a:cs typeface="Arial" panose="020B0604020202020204" pitchFamily="34" charset="0"/>
            </a:endParaRPr>
          </a:p>
          <a:p>
            <a:r>
              <a:rPr lang="fr-FR" sz="6400" dirty="0">
                <a:solidFill>
                  <a:srgbClr val="00B0F0"/>
                </a:solidFill>
                <a:latin typeface="Arial" panose="020B0604020202020204" pitchFamily="34" charset="0"/>
                <a:cs typeface="Arial" panose="020B0604020202020204" pitchFamily="34" charset="0"/>
              </a:rPr>
              <a:t>Il favorise la familiarisation avec des œuvres disponibles dans l’environnement </a:t>
            </a:r>
            <a:r>
              <a:rPr lang="fr-FR" sz="6400" dirty="0" smtClean="0">
                <a:solidFill>
                  <a:srgbClr val="00B0F0"/>
                </a:solidFill>
                <a:latin typeface="Arial" panose="020B0604020202020204" pitchFamily="34" charset="0"/>
                <a:cs typeface="Arial" panose="020B0604020202020204" pitchFamily="34" charset="0"/>
              </a:rPr>
              <a:t>immédiat.</a:t>
            </a:r>
            <a:endParaRPr lang="fr-FR" sz="6400" dirty="0">
              <a:solidFill>
                <a:srgbClr val="00B0F0"/>
              </a:solidFill>
              <a:latin typeface="Arial" panose="020B0604020202020204" pitchFamily="34" charset="0"/>
              <a:cs typeface="Arial" panose="020B0604020202020204" pitchFamily="34" charset="0"/>
            </a:endParaRPr>
          </a:p>
          <a:p>
            <a:endParaRPr lang="fr-FR" sz="6400" dirty="0">
              <a:solidFill>
                <a:srgbClr val="00B0F0"/>
              </a:solidFill>
              <a:latin typeface="Arial" panose="020B0604020202020204" pitchFamily="34" charset="0"/>
              <a:cs typeface="Arial" panose="020B0604020202020204" pitchFamily="34" charset="0"/>
            </a:endParaRPr>
          </a:p>
          <a:p>
            <a:r>
              <a:rPr lang="fr-FR" sz="6400" dirty="0">
                <a:solidFill>
                  <a:srgbClr val="00B0F0"/>
                </a:solidFill>
                <a:latin typeface="Arial" panose="020B0604020202020204" pitchFamily="34" charset="0"/>
                <a:cs typeface="Arial" panose="020B0604020202020204" pitchFamily="34" charset="0"/>
              </a:rPr>
              <a:t>Il s’appuie sur un partenariat qui pourra être concrétisé par un conventionnement avec un musée ou une structure patrimoniale.</a:t>
            </a:r>
          </a:p>
          <a:p>
            <a:endParaRPr lang="fr-FR" sz="8000" dirty="0">
              <a:latin typeface="Arial" panose="020B0604020202020204" pitchFamily="34" charset="0"/>
              <a:cs typeface="Arial" panose="020B0604020202020204" pitchFamily="34" charset="0"/>
            </a:endParaRPr>
          </a:p>
          <a:p>
            <a:endParaRPr lang="fr-FR" sz="8000" dirty="0">
              <a:latin typeface="Times New Roman" pitchFamily="18" charset="0"/>
              <a:cs typeface="Times New Roman" pitchFamily="18" charset="0"/>
            </a:endParaRPr>
          </a:p>
          <a:p>
            <a:endParaRPr lang="fr-FR" sz="8000" dirty="0">
              <a:latin typeface="Times New Roman" pitchFamily="18" charset="0"/>
              <a:cs typeface="Times New Roman" pitchFamily="18" charset="0"/>
            </a:endParaRPr>
          </a:p>
          <a:p>
            <a:endParaRPr lang="fr-FR" sz="8000" dirty="0">
              <a:latin typeface="Times New Roman" pitchFamily="18" charset="0"/>
              <a:cs typeface="Times New Roman" pitchFamily="18" charset="0"/>
            </a:endParaRPr>
          </a:p>
          <a:p>
            <a:pPr>
              <a:buNone/>
            </a:pP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922114"/>
          </a:xfrm>
        </p:spPr>
        <p:txBody>
          <a:bodyPr>
            <a:normAutofit/>
          </a:bodyPr>
          <a:lstStyle/>
          <a:p>
            <a:pPr algn="l"/>
            <a:r>
              <a:rPr lang="fr-FR" sz="2800" dirty="0" smtClean="0">
                <a:latin typeface="Arial" panose="020B0604020202020204" pitchFamily="34" charset="0"/>
                <a:cs typeface="Arial" panose="020B0604020202020204" pitchFamily="34" charset="0"/>
              </a:rPr>
              <a:t>Les objectifs de compétences</a:t>
            </a:r>
            <a:endParaRPr lang="fr-FR" sz="2800" dirty="0">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457201" y="1282750"/>
            <a:ext cx="3538735" cy="4522514"/>
          </a:xfrm>
        </p:spPr>
        <p:txBody>
          <a:bodyPr>
            <a:normAutofit/>
          </a:bodyPr>
          <a:lstStyle/>
          <a:p>
            <a:pPr>
              <a:spcBef>
                <a:spcPts val="600"/>
              </a:spcBef>
              <a:spcAft>
                <a:spcPts val="600"/>
              </a:spcAft>
              <a:buNone/>
            </a:pPr>
            <a:r>
              <a:rPr lang="fr-FR" sz="1600" dirty="0">
                <a:solidFill>
                  <a:schemeClr val="accent6">
                    <a:lumMod val="75000"/>
                  </a:schemeClr>
                </a:solidFill>
                <a:latin typeface="Arial" panose="020B0604020202020204" pitchFamily="34" charset="0"/>
                <a:cs typeface="Arial" panose="020B0604020202020204" pitchFamily="34" charset="0"/>
              </a:rPr>
              <a:t>2010</a:t>
            </a: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Approche </a:t>
            </a:r>
            <a:r>
              <a:rPr lang="fr-FR" sz="1600" dirty="0">
                <a:solidFill>
                  <a:schemeClr val="accent6">
                    <a:lumMod val="75000"/>
                  </a:schemeClr>
                </a:solidFill>
                <a:latin typeface="Arial" panose="020B0604020202020204" pitchFamily="34" charset="0"/>
                <a:cs typeface="Arial" panose="020B0604020202020204" pitchFamily="34" charset="0"/>
              </a:rPr>
              <a:t>sensible et analytique d’œuvres d’art </a:t>
            </a:r>
            <a:r>
              <a:rPr lang="fr-FR" sz="1600" dirty="0" smtClean="0">
                <a:solidFill>
                  <a:schemeClr val="accent6">
                    <a:lumMod val="75000"/>
                  </a:schemeClr>
                </a:solidFill>
                <a:latin typeface="Arial" panose="020B0604020202020204" pitchFamily="34" charset="0"/>
                <a:cs typeface="Arial" panose="020B0604020202020204" pitchFamily="34" charset="0"/>
              </a:rPr>
              <a:t>diverses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 Contextualisation </a:t>
            </a:r>
            <a:r>
              <a:rPr lang="fr-FR" sz="1600" dirty="0">
                <a:solidFill>
                  <a:schemeClr val="accent6">
                    <a:lumMod val="75000"/>
                  </a:schemeClr>
                </a:solidFill>
                <a:latin typeface="Arial" panose="020B0604020202020204" pitchFamily="34" charset="0"/>
                <a:cs typeface="Arial" panose="020B0604020202020204" pitchFamily="34" charset="0"/>
              </a:rPr>
              <a:t>des </a:t>
            </a:r>
            <a:r>
              <a:rPr lang="fr-FR" sz="1600" dirty="0" smtClean="0">
                <a:solidFill>
                  <a:schemeClr val="accent6">
                    <a:lumMod val="75000"/>
                  </a:schemeClr>
                </a:solidFill>
                <a:latin typeface="Arial" panose="020B0604020202020204" pitchFamily="34" charset="0"/>
                <a:cs typeface="Arial" panose="020B0604020202020204" pitchFamily="34" charset="0"/>
              </a:rPr>
              <a:t>œuvres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a:solidFill>
                  <a:schemeClr val="accent6">
                    <a:lumMod val="75000"/>
                  </a:schemeClr>
                </a:solidFill>
                <a:latin typeface="Arial" panose="020B0604020202020204" pitchFamily="34" charset="0"/>
                <a:cs typeface="Arial" panose="020B0604020202020204" pitchFamily="34" charset="0"/>
              </a:rPr>
              <a:t>Découverte et étude du patrimoine dans sa diversité et prise en compte de ses impacts dans la création contemporaine notamment en </a:t>
            </a:r>
            <a:r>
              <a:rPr lang="fr-FR" sz="1600" dirty="0" smtClean="0">
                <a:solidFill>
                  <a:schemeClr val="accent6">
                    <a:lumMod val="75000"/>
                  </a:schemeClr>
                </a:solidFill>
                <a:latin typeface="Arial" panose="020B0604020202020204" pitchFamily="34" charset="0"/>
                <a:cs typeface="Arial" panose="020B0604020202020204" pitchFamily="34" charset="0"/>
              </a:rPr>
              <a:t>architecture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a:solidFill>
                  <a:schemeClr val="accent6">
                    <a:lumMod val="75000"/>
                  </a:schemeClr>
                </a:solidFill>
                <a:latin typeface="Arial" panose="020B0604020202020204" pitchFamily="34" charset="0"/>
                <a:cs typeface="Arial" panose="020B0604020202020204" pitchFamily="34" charset="0"/>
              </a:rPr>
              <a:t>Familiarisation avec les structures culturelles et </a:t>
            </a:r>
            <a:r>
              <a:rPr lang="fr-FR" sz="1600" dirty="0" smtClean="0">
                <a:solidFill>
                  <a:schemeClr val="accent6">
                    <a:lumMod val="75000"/>
                  </a:schemeClr>
                </a:solidFill>
                <a:latin typeface="Arial" panose="020B0604020202020204" pitchFamily="34" charset="0"/>
                <a:cs typeface="Arial" panose="020B0604020202020204" pitchFamily="34" charset="0"/>
              </a:rPr>
              <a:t>patrimoniales ;</a:t>
            </a:r>
            <a:endParaRPr lang="fr-FR" sz="1600" dirty="0">
              <a:solidFill>
                <a:schemeClr val="accent6">
                  <a:lumMod val="75000"/>
                </a:schemeClr>
              </a:solidFill>
              <a:latin typeface="Arial" panose="020B0604020202020204" pitchFamily="34" charset="0"/>
              <a:cs typeface="Arial" panose="020B0604020202020204" pitchFamily="34" charset="0"/>
            </a:endParaRPr>
          </a:p>
          <a:p>
            <a:pPr>
              <a:spcBef>
                <a:spcPts val="600"/>
              </a:spcBef>
              <a:spcAft>
                <a:spcPts val="600"/>
              </a:spcAft>
            </a:pPr>
            <a:r>
              <a:rPr lang="fr-FR" sz="1600" dirty="0">
                <a:solidFill>
                  <a:schemeClr val="accent6">
                    <a:lumMod val="75000"/>
                  </a:schemeClr>
                </a:solidFill>
                <a:latin typeface="Arial" panose="020B0604020202020204" pitchFamily="34" charset="0"/>
                <a:cs typeface="Arial" panose="020B0604020202020204" pitchFamily="34" charset="0"/>
              </a:rPr>
              <a:t>Exploitation critique des sources d’informations.</a:t>
            </a:r>
          </a:p>
          <a:p>
            <a:endParaRPr lang="fr-FR" sz="1600" dirty="0">
              <a:solidFill>
                <a:srgbClr val="FF0000"/>
              </a:solidFill>
              <a:latin typeface="Times New Roman" pitchFamily="18" charset="0"/>
              <a:cs typeface="Times New Roman" pitchFamily="18" charset="0"/>
            </a:endParaRPr>
          </a:p>
          <a:p>
            <a:pPr>
              <a:buNone/>
            </a:pPr>
            <a:endParaRPr lang="fr-FR" sz="1600" dirty="0">
              <a:solidFill>
                <a:srgbClr val="FF0000"/>
              </a:solidFill>
              <a:latin typeface="Times New Roman" pitchFamily="18" charset="0"/>
              <a:cs typeface="Times New Roman" pitchFamily="18" charset="0"/>
            </a:endParaRPr>
          </a:p>
        </p:txBody>
      </p:sp>
      <p:sp>
        <p:nvSpPr>
          <p:cNvPr id="6" name="Espace réservé du contenu 5"/>
          <p:cNvSpPr>
            <a:spLocks noGrp="1"/>
          </p:cNvSpPr>
          <p:nvPr>
            <p:ph sz="quarter" idx="4"/>
          </p:nvPr>
        </p:nvSpPr>
        <p:spPr>
          <a:xfrm>
            <a:off x="4211959" y="1282750"/>
            <a:ext cx="4462075" cy="4666530"/>
          </a:xfrm>
          <a:solidFill>
            <a:schemeClr val="bg1"/>
          </a:solidFill>
          <a:ln>
            <a:noFill/>
          </a:ln>
        </p:spPr>
        <p:txBody>
          <a:bodyPr>
            <a:noAutofit/>
          </a:bodyPr>
          <a:lstStyle/>
          <a:p>
            <a:pPr>
              <a:buNone/>
            </a:pPr>
            <a:r>
              <a:rPr lang="fr-FR" sz="1600" dirty="0">
                <a:solidFill>
                  <a:srgbClr val="00B0F0"/>
                </a:solidFill>
                <a:latin typeface="Arial" panose="020B0604020202020204" pitchFamily="34" charset="0"/>
                <a:cs typeface="Arial" panose="020B0604020202020204" pitchFamily="34" charset="0"/>
              </a:rPr>
              <a:t>2019</a:t>
            </a:r>
          </a:p>
          <a:p>
            <a:pPr marL="11113" indent="-11113">
              <a:buNone/>
            </a:pPr>
            <a:endParaRPr lang="fr-FR" sz="1600" dirty="0" smtClean="0">
              <a:solidFill>
                <a:srgbClr val="00B0F0"/>
              </a:solidFill>
              <a:latin typeface="Arial" panose="020B0604020202020204" pitchFamily="34" charset="0"/>
              <a:ea typeface="Calibri" panose="020F0502020204030204" pitchFamily="34" charset="0"/>
            </a:endParaRPr>
          </a:p>
          <a:p>
            <a:pPr marL="11113" indent="-11113">
              <a:buNone/>
            </a:pPr>
            <a:r>
              <a:rPr lang="fr-FR" sz="1600" dirty="0" smtClean="0">
                <a:solidFill>
                  <a:srgbClr val="00B0F0"/>
                </a:solidFill>
                <a:latin typeface="Arial" panose="020B0604020202020204" pitchFamily="34" charset="0"/>
                <a:ea typeface="Calibri" panose="020F0502020204030204" pitchFamily="34" charset="0"/>
              </a:rPr>
              <a:t>Les </a:t>
            </a:r>
            <a:r>
              <a:rPr lang="fr-FR" sz="1600" dirty="0">
                <a:solidFill>
                  <a:srgbClr val="00B0F0"/>
                </a:solidFill>
                <a:latin typeface="Arial" panose="020B0604020202020204" pitchFamily="34" charset="0"/>
                <a:ea typeface="Calibri" panose="020F0502020204030204" pitchFamily="34" charset="0"/>
              </a:rPr>
              <a:t>objectifs généraux peuvent être regroupés en trois champs de </a:t>
            </a:r>
            <a:r>
              <a:rPr lang="fr-FR" sz="1600" dirty="0" smtClean="0">
                <a:solidFill>
                  <a:srgbClr val="00B0F0"/>
                </a:solidFill>
                <a:latin typeface="Arial" panose="020B0604020202020204" pitchFamily="34" charset="0"/>
                <a:ea typeface="Calibri" panose="020F0502020204030204" pitchFamily="34" charset="0"/>
              </a:rPr>
              <a:t>compétences :</a:t>
            </a:r>
            <a:endParaRPr lang="fr-FR" sz="1600" dirty="0">
              <a:solidFill>
                <a:srgbClr val="00B0F0"/>
              </a:solidFill>
              <a:latin typeface="Arial" panose="020B0604020202020204" pitchFamily="34" charset="0"/>
              <a:ea typeface="Calibri" panose="020F0502020204030204" pitchFamily="34" charset="0"/>
            </a:endParaRPr>
          </a:p>
          <a:p>
            <a:pPr>
              <a:buNone/>
            </a:pPr>
            <a:endParaRPr lang="fr-FR" sz="1600" dirty="0">
              <a:solidFill>
                <a:srgbClr val="00B0F0"/>
              </a:solidFill>
              <a:latin typeface="Arial" panose="020B0604020202020204" pitchFamily="34" charset="0"/>
              <a:ea typeface="Calibri" panose="020F0502020204030204" pitchFamily="34" charset="0"/>
            </a:endParaRPr>
          </a:p>
          <a:p>
            <a:pPr marL="228600" indent="-180975">
              <a:spcAft>
                <a:spcPts val="525"/>
              </a:spcAft>
            </a:pPr>
            <a:r>
              <a:rPr lang="fr-FR" sz="1600" dirty="0">
                <a:solidFill>
                  <a:srgbClr val="00B0F0"/>
                </a:solidFill>
                <a:latin typeface="Arial" panose="020B0604020202020204" pitchFamily="34" charset="0"/>
                <a:ea typeface="Calibri" panose="020F0502020204030204" pitchFamily="34" charset="0"/>
              </a:rPr>
              <a:t> Le champ des compétences d’ordre esthétique, relevant d’une éducation de la </a:t>
            </a:r>
            <a:r>
              <a:rPr lang="fr-FR" sz="1600" dirty="0" smtClean="0">
                <a:solidFill>
                  <a:srgbClr val="00B0F0"/>
                </a:solidFill>
                <a:latin typeface="Arial" panose="020B0604020202020204" pitchFamily="34" charset="0"/>
                <a:ea typeface="Calibri" panose="020F0502020204030204" pitchFamily="34" charset="0"/>
              </a:rPr>
              <a:t>sensibilité ;</a:t>
            </a:r>
            <a:endParaRPr lang="fr-FR" sz="1600" dirty="0">
              <a:solidFill>
                <a:srgbClr val="00B0F0"/>
              </a:solidFill>
              <a:latin typeface="Arial" panose="020B0604020202020204" pitchFamily="34" charset="0"/>
              <a:ea typeface="Calibri" panose="020F0502020204030204" pitchFamily="34" charset="0"/>
            </a:endParaRPr>
          </a:p>
          <a:p>
            <a:pPr marL="228600" indent="-180975">
              <a:spcAft>
                <a:spcPts val="525"/>
              </a:spcAft>
            </a:pPr>
            <a:r>
              <a:rPr lang="fr-FR" sz="1600" dirty="0">
                <a:solidFill>
                  <a:srgbClr val="00B0F0"/>
                </a:solidFill>
                <a:latin typeface="Arial" panose="020B0604020202020204" pitchFamily="34" charset="0"/>
                <a:ea typeface="Calibri" panose="020F0502020204030204" pitchFamily="34" charset="0"/>
              </a:rPr>
              <a:t> Le champ des compétences d’ordre méthodologique, qui relèvent de la compréhension de l’</a:t>
            </a:r>
            <a:r>
              <a:rPr lang="fr-FR" sz="1600" dirty="0">
                <a:solidFill>
                  <a:srgbClr val="00B0F0"/>
                </a:solidFill>
                <a:latin typeface="Arial" panose="020B0604020202020204" pitchFamily="34" charset="0"/>
                <a:ea typeface="Calibri" panose="020F0502020204030204" pitchFamily="34" charset="0"/>
                <a:cs typeface="Times New Roman" panose="02020603050405020304" pitchFamily="18" charset="0"/>
              </a:rPr>
              <a:t>œuvre </a:t>
            </a:r>
            <a:r>
              <a:rPr lang="fr-FR" sz="1600" dirty="0" smtClean="0">
                <a:solidFill>
                  <a:srgbClr val="00B0F0"/>
                </a:solidFill>
                <a:latin typeface="Arial" panose="020B0604020202020204" pitchFamily="34" charset="0"/>
                <a:ea typeface="Calibri" panose="020F0502020204030204" pitchFamily="34" charset="0"/>
              </a:rPr>
              <a:t>d’art ;</a:t>
            </a:r>
            <a:endParaRPr lang="fr-FR" sz="1600" dirty="0">
              <a:solidFill>
                <a:srgbClr val="00B0F0"/>
              </a:solidFill>
              <a:latin typeface="Arial" panose="020B0604020202020204" pitchFamily="34" charset="0"/>
              <a:ea typeface="Calibri" panose="020F0502020204030204" pitchFamily="34" charset="0"/>
            </a:endParaRPr>
          </a:p>
          <a:p>
            <a:pPr marL="228600" indent="-180975">
              <a:spcAft>
                <a:spcPts val="525"/>
              </a:spcAft>
            </a:pPr>
            <a:r>
              <a:rPr lang="fr-FR" sz="1600" dirty="0">
                <a:solidFill>
                  <a:srgbClr val="00B0F0"/>
                </a:solidFill>
                <a:latin typeface="Arial" panose="020B0604020202020204" pitchFamily="34" charset="0"/>
                <a:ea typeface="Calibri" panose="020F0502020204030204" pitchFamily="34" charset="0"/>
              </a:rPr>
              <a:t> Le champ des compétences d’ordre culturel, destinées à donner à l’élève les repères qui l’aident à construire son autonomie d’amateur éclairé.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95636"/>
            <a:ext cx="8231187" cy="720079"/>
          </a:xfrm>
        </p:spPr>
        <p:txBody>
          <a:bodyPr>
            <a:normAutofit/>
          </a:bodyPr>
          <a:lstStyle/>
          <a:p>
            <a:pPr algn="l"/>
            <a:r>
              <a:rPr lang="fr-FR" sz="2800" dirty="0" smtClean="0">
                <a:latin typeface="Arial" panose="020B0604020202020204" pitchFamily="34" charset="0"/>
                <a:cs typeface="Arial" panose="020B0604020202020204" pitchFamily="34" charset="0"/>
              </a:rPr>
              <a:t>Les compétences acquises en fin de cycle</a:t>
            </a:r>
            <a:endParaRPr lang="fr-FR" sz="2800" dirty="0">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251520" y="980729"/>
            <a:ext cx="3744416" cy="4896544"/>
          </a:xfrm>
        </p:spPr>
        <p:txBody>
          <a:bodyPr>
            <a:noAutofit/>
          </a:bodyPr>
          <a:lstStyle/>
          <a:p>
            <a:pPr>
              <a:spcBef>
                <a:spcPts val="600"/>
              </a:spcBef>
              <a:spcAft>
                <a:spcPts val="600"/>
              </a:spcAft>
              <a:buNone/>
            </a:pPr>
            <a:r>
              <a:rPr lang="fr-FR" sz="1600" dirty="0">
                <a:solidFill>
                  <a:schemeClr val="accent6">
                    <a:lumMod val="75000"/>
                  </a:schemeClr>
                </a:solidFill>
                <a:latin typeface="Arial" panose="020B0604020202020204" pitchFamily="34" charset="0"/>
                <a:cs typeface="Arial" panose="020B0604020202020204" pitchFamily="34" charset="0"/>
              </a:rPr>
              <a:t>2010</a:t>
            </a:r>
          </a:p>
          <a:p>
            <a:pPr marL="466725" indent="-285750">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Savoir </a:t>
            </a:r>
            <a:r>
              <a:rPr lang="fr-FR" sz="1600" dirty="0">
                <a:solidFill>
                  <a:schemeClr val="accent6">
                    <a:lumMod val="75000"/>
                  </a:schemeClr>
                </a:solidFill>
                <a:latin typeface="Arial" panose="020B0604020202020204" pitchFamily="34" charset="0"/>
                <a:cs typeface="Arial" panose="020B0604020202020204" pitchFamily="34" charset="0"/>
              </a:rPr>
              <a:t>analyser les paramètres qui donnent sens à l’œuvre </a:t>
            </a:r>
            <a:r>
              <a:rPr lang="fr-FR" sz="1600" dirty="0" smtClean="0">
                <a:solidFill>
                  <a:schemeClr val="accent6">
                    <a:lumMod val="75000"/>
                  </a:schemeClr>
                </a:solidFill>
                <a:latin typeface="Arial" panose="020B0604020202020204" pitchFamily="34" charset="0"/>
                <a:cs typeface="Arial" panose="020B0604020202020204" pitchFamily="34" charset="0"/>
              </a:rPr>
              <a:t>d’art ;</a:t>
            </a:r>
            <a:endParaRPr lang="fr-FR" sz="1600" dirty="0">
              <a:solidFill>
                <a:schemeClr val="accent6">
                  <a:lumMod val="75000"/>
                </a:schemeClr>
              </a:solidFill>
              <a:latin typeface="Arial" panose="020B0604020202020204" pitchFamily="34" charset="0"/>
              <a:cs typeface="Arial" panose="020B0604020202020204" pitchFamily="34" charset="0"/>
            </a:endParaRPr>
          </a:p>
          <a:p>
            <a:pPr marL="466725" indent="-285750">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Etre </a:t>
            </a:r>
            <a:r>
              <a:rPr lang="fr-FR" sz="1600" dirty="0">
                <a:solidFill>
                  <a:schemeClr val="accent6">
                    <a:lumMod val="75000"/>
                  </a:schemeClr>
                </a:solidFill>
                <a:latin typeface="Arial" panose="020B0604020202020204" pitchFamily="34" charset="0"/>
                <a:cs typeface="Arial" panose="020B0604020202020204" pitchFamily="34" charset="0"/>
              </a:rPr>
              <a:t>capable d’exprimer à l’oral et à l’écrit un jugement critique sur une </a:t>
            </a:r>
            <a:r>
              <a:rPr lang="fr-FR" sz="1600" dirty="0" smtClean="0">
                <a:solidFill>
                  <a:schemeClr val="accent6">
                    <a:lumMod val="75000"/>
                  </a:schemeClr>
                </a:solidFill>
                <a:latin typeface="Arial" panose="020B0604020202020204" pitchFamily="34" charset="0"/>
                <a:cs typeface="Arial" panose="020B0604020202020204" pitchFamily="34" charset="0"/>
              </a:rPr>
              <a:t>œuvre ;</a:t>
            </a:r>
            <a:endParaRPr lang="fr-FR" sz="1600" dirty="0">
              <a:solidFill>
                <a:schemeClr val="accent6">
                  <a:lumMod val="75000"/>
                </a:schemeClr>
              </a:solidFill>
              <a:latin typeface="Arial" panose="020B0604020202020204" pitchFamily="34" charset="0"/>
              <a:cs typeface="Arial" panose="020B0604020202020204" pitchFamily="34" charset="0"/>
            </a:endParaRPr>
          </a:p>
          <a:p>
            <a:pPr marL="466725" indent="-285750">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Prendre </a:t>
            </a:r>
            <a:r>
              <a:rPr lang="fr-FR" sz="1600" dirty="0">
                <a:solidFill>
                  <a:schemeClr val="accent6">
                    <a:lumMod val="75000"/>
                  </a:schemeClr>
                </a:solidFill>
                <a:latin typeface="Arial" panose="020B0604020202020204" pitchFamily="34" charset="0"/>
                <a:cs typeface="Arial" panose="020B0604020202020204" pitchFamily="34" charset="0"/>
              </a:rPr>
              <a:t>en compte le fait patrimonial des origines à nos </a:t>
            </a:r>
            <a:r>
              <a:rPr lang="fr-FR" sz="1600" dirty="0" smtClean="0">
                <a:solidFill>
                  <a:schemeClr val="accent6">
                    <a:lumMod val="75000"/>
                  </a:schemeClr>
                </a:solidFill>
                <a:latin typeface="Arial" panose="020B0604020202020204" pitchFamily="34" charset="0"/>
                <a:cs typeface="Arial" panose="020B0604020202020204" pitchFamily="34" charset="0"/>
              </a:rPr>
              <a:t>jours ;</a:t>
            </a:r>
            <a:endParaRPr lang="fr-FR" sz="1600" dirty="0">
              <a:solidFill>
                <a:schemeClr val="accent6">
                  <a:lumMod val="75000"/>
                </a:schemeClr>
              </a:solidFill>
              <a:latin typeface="Arial" panose="020B0604020202020204" pitchFamily="34" charset="0"/>
              <a:cs typeface="Arial" panose="020B0604020202020204" pitchFamily="34" charset="0"/>
            </a:endParaRPr>
          </a:p>
          <a:p>
            <a:pPr marL="466725" indent="-285750">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Mettre </a:t>
            </a:r>
            <a:r>
              <a:rPr lang="fr-FR" sz="1600" dirty="0">
                <a:solidFill>
                  <a:schemeClr val="accent6">
                    <a:lumMod val="75000"/>
                  </a:schemeClr>
                </a:solidFill>
                <a:latin typeface="Arial" panose="020B0604020202020204" pitchFamily="34" charset="0"/>
                <a:cs typeface="Arial" panose="020B0604020202020204" pitchFamily="34" charset="0"/>
              </a:rPr>
              <a:t>en regard des œuvres de différents domaines </a:t>
            </a:r>
            <a:r>
              <a:rPr lang="fr-FR" sz="1600" dirty="0" smtClean="0">
                <a:solidFill>
                  <a:schemeClr val="accent6">
                    <a:lumMod val="75000"/>
                  </a:schemeClr>
                </a:solidFill>
                <a:latin typeface="Arial" panose="020B0604020202020204" pitchFamily="34" charset="0"/>
                <a:cs typeface="Arial" panose="020B0604020202020204" pitchFamily="34" charset="0"/>
              </a:rPr>
              <a:t>artistiques ;</a:t>
            </a:r>
            <a:endParaRPr lang="fr-FR" sz="1600" dirty="0">
              <a:solidFill>
                <a:schemeClr val="accent6">
                  <a:lumMod val="75000"/>
                </a:schemeClr>
              </a:solidFill>
              <a:latin typeface="Arial" panose="020B0604020202020204" pitchFamily="34" charset="0"/>
              <a:cs typeface="Arial" panose="020B0604020202020204" pitchFamily="34" charset="0"/>
            </a:endParaRPr>
          </a:p>
          <a:p>
            <a:pPr marL="466725" indent="-285750">
              <a:spcBef>
                <a:spcPts val="600"/>
              </a:spcBef>
              <a:spcAft>
                <a:spcPts val="600"/>
              </a:spcAft>
            </a:pPr>
            <a:r>
              <a:rPr lang="fr-FR" sz="1600" dirty="0" smtClean="0">
                <a:solidFill>
                  <a:schemeClr val="accent6">
                    <a:lumMod val="75000"/>
                  </a:schemeClr>
                </a:solidFill>
                <a:latin typeface="Arial" panose="020B0604020202020204" pitchFamily="34" charset="0"/>
                <a:cs typeface="Arial" panose="020B0604020202020204" pitchFamily="34" charset="0"/>
              </a:rPr>
              <a:t>Développer </a:t>
            </a:r>
            <a:r>
              <a:rPr lang="fr-FR" sz="1600" dirty="0">
                <a:solidFill>
                  <a:schemeClr val="accent6">
                    <a:lumMod val="75000"/>
                  </a:schemeClr>
                </a:solidFill>
                <a:latin typeface="Arial" panose="020B0604020202020204" pitchFamily="34" charset="0"/>
                <a:cs typeface="Arial" panose="020B0604020202020204" pitchFamily="34" charset="0"/>
              </a:rPr>
              <a:t>des outils méthodologiques, des connaissances historiques et théoriques, et utiliser un  vocabulaire précis.</a:t>
            </a:r>
          </a:p>
        </p:txBody>
      </p:sp>
      <p:sp>
        <p:nvSpPr>
          <p:cNvPr id="6" name="Espace réservé du contenu 5"/>
          <p:cNvSpPr>
            <a:spLocks noGrp="1"/>
          </p:cNvSpPr>
          <p:nvPr>
            <p:ph sz="quarter" idx="4"/>
          </p:nvPr>
        </p:nvSpPr>
        <p:spPr>
          <a:xfrm>
            <a:off x="4139952" y="1052737"/>
            <a:ext cx="4680520" cy="4824535"/>
          </a:xfrm>
          <a:solidFill>
            <a:schemeClr val="bg1"/>
          </a:solidFill>
          <a:ln>
            <a:noFill/>
          </a:ln>
        </p:spPr>
        <p:txBody>
          <a:bodyPr>
            <a:normAutofit/>
          </a:bodyPr>
          <a:lstStyle/>
          <a:p>
            <a:pPr>
              <a:buNone/>
            </a:pPr>
            <a:r>
              <a:rPr lang="fr-FR" sz="1600" dirty="0" smtClean="0">
                <a:solidFill>
                  <a:srgbClr val="00B0F0"/>
                </a:solidFill>
                <a:latin typeface="Arial" panose="020B0604020202020204" pitchFamily="34" charset="0"/>
                <a:cs typeface="Arial" panose="020B0604020202020204" pitchFamily="34" charset="0"/>
              </a:rPr>
              <a:t>2019</a:t>
            </a:r>
          </a:p>
          <a:p>
            <a:r>
              <a:rPr lang="fr-FR" sz="1600" dirty="0" smtClean="0">
                <a:solidFill>
                  <a:srgbClr val="00B0F0"/>
                </a:solidFill>
                <a:latin typeface="Arial" panose="020B0604020202020204" pitchFamily="34" charset="0"/>
                <a:cs typeface="Arial" panose="020B0604020202020204" pitchFamily="34" charset="0"/>
              </a:rPr>
              <a:t>Reconnaître </a:t>
            </a:r>
            <a:r>
              <a:rPr lang="fr-FR" sz="1600" dirty="0">
                <a:solidFill>
                  <a:srgbClr val="00B0F0"/>
                </a:solidFill>
                <a:latin typeface="Arial" panose="020B0604020202020204" pitchFamily="34" charset="0"/>
                <a:cs typeface="Arial" panose="020B0604020202020204" pitchFamily="34" charset="0"/>
              </a:rPr>
              <a:t>la valeur artistique du patrimoine de proximité et mettre en relation le patrimoine </a:t>
            </a:r>
            <a:r>
              <a:rPr lang="fr-FR" sz="1600" dirty="0" smtClean="0">
                <a:solidFill>
                  <a:srgbClr val="00B0F0"/>
                </a:solidFill>
                <a:latin typeface="Arial" panose="020B0604020202020204" pitchFamily="34" charset="0"/>
                <a:cs typeface="Arial" panose="020B0604020202020204" pitchFamily="34" charset="0"/>
              </a:rPr>
              <a:t>mondial ;</a:t>
            </a:r>
            <a:endParaRPr lang="fr-FR" sz="1600" dirty="0">
              <a:solidFill>
                <a:srgbClr val="00B0F0"/>
              </a:solidFill>
              <a:latin typeface="Arial" panose="020B0604020202020204" pitchFamily="34" charset="0"/>
              <a:cs typeface="Arial" panose="020B0604020202020204" pitchFamily="34" charset="0"/>
            </a:endParaRPr>
          </a:p>
          <a:p>
            <a:pPr marL="277813" indent="-277813">
              <a:buNone/>
            </a:pPr>
            <a:endParaRPr lang="fr-FR" sz="1600" dirty="0">
              <a:solidFill>
                <a:srgbClr val="00B0F0"/>
              </a:solidFill>
              <a:latin typeface="Arial" panose="020B0604020202020204" pitchFamily="34" charset="0"/>
              <a:cs typeface="Arial" panose="020B0604020202020204" pitchFamily="34" charset="0"/>
            </a:endParaRPr>
          </a:p>
          <a:p>
            <a:pPr marL="277813" indent="-277813"/>
            <a:r>
              <a:rPr lang="fr-FR" sz="1600" dirty="0">
                <a:solidFill>
                  <a:srgbClr val="00B0F0"/>
                </a:solidFill>
                <a:latin typeface="Arial" panose="020B0604020202020204" pitchFamily="34" charset="0"/>
                <a:cs typeface="Arial" panose="020B0604020202020204" pitchFamily="34" charset="0"/>
              </a:rPr>
              <a:t>Commenter des œuvres et formes artistiques </a:t>
            </a:r>
            <a:r>
              <a:rPr lang="fr-FR" sz="1600" dirty="0" smtClean="0">
                <a:solidFill>
                  <a:srgbClr val="00B0F0"/>
                </a:solidFill>
                <a:latin typeface="Arial" panose="020B0604020202020204" pitchFamily="34" charset="0"/>
                <a:cs typeface="Arial" panose="020B0604020202020204" pitchFamily="34" charset="0"/>
              </a:rPr>
              <a:t>diverses ;</a:t>
            </a:r>
            <a:endParaRPr lang="fr-FR" sz="1600" dirty="0">
              <a:solidFill>
                <a:srgbClr val="00B0F0"/>
              </a:solidFill>
              <a:latin typeface="Arial" panose="020B0604020202020204" pitchFamily="34" charset="0"/>
              <a:cs typeface="Arial" panose="020B0604020202020204" pitchFamily="34" charset="0"/>
            </a:endParaRPr>
          </a:p>
          <a:p>
            <a:pPr marL="277813" indent="-277813">
              <a:buNone/>
            </a:pPr>
            <a:endParaRPr lang="fr-FR" sz="1600" dirty="0">
              <a:solidFill>
                <a:srgbClr val="00B0F0"/>
              </a:solidFill>
              <a:latin typeface="Arial" panose="020B0604020202020204" pitchFamily="34" charset="0"/>
              <a:cs typeface="Arial" panose="020B0604020202020204" pitchFamily="34" charset="0"/>
            </a:endParaRPr>
          </a:p>
          <a:p>
            <a:pPr marL="277813" indent="-277813"/>
            <a:r>
              <a:rPr lang="fr-FR" sz="1600" dirty="0">
                <a:solidFill>
                  <a:srgbClr val="00B0F0"/>
                </a:solidFill>
                <a:latin typeface="Arial" panose="020B0604020202020204" pitchFamily="34" charset="0"/>
                <a:cs typeface="Arial" panose="020B0604020202020204" pitchFamily="34" charset="0"/>
              </a:rPr>
              <a:t>Mettre en valeur des parentés </a:t>
            </a:r>
            <a:r>
              <a:rPr lang="fr-FR" sz="1600" dirty="0" smtClean="0">
                <a:solidFill>
                  <a:srgbClr val="00B0F0"/>
                </a:solidFill>
                <a:latin typeface="Arial" panose="020B0604020202020204" pitchFamily="34" charset="0"/>
                <a:cs typeface="Arial" panose="020B0604020202020204" pitchFamily="34" charset="0"/>
              </a:rPr>
              <a:t>stylistiques ;</a:t>
            </a:r>
            <a:endParaRPr lang="fr-FR" sz="1600" dirty="0">
              <a:solidFill>
                <a:srgbClr val="00B0F0"/>
              </a:solidFill>
              <a:latin typeface="Arial" panose="020B0604020202020204" pitchFamily="34" charset="0"/>
              <a:cs typeface="Arial" panose="020B0604020202020204" pitchFamily="34" charset="0"/>
            </a:endParaRPr>
          </a:p>
          <a:p>
            <a:pPr marL="277813" indent="-277813">
              <a:buNone/>
            </a:pPr>
            <a:endParaRPr lang="fr-FR" sz="1600" dirty="0">
              <a:solidFill>
                <a:srgbClr val="00B0F0"/>
              </a:solidFill>
              <a:latin typeface="Arial" panose="020B0604020202020204" pitchFamily="34" charset="0"/>
              <a:cs typeface="Arial" panose="020B0604020202020204" pitchFamily="34" charset="0"/>
            </a:endParaRPr>
          </a:p>
          <a:p>
            <a:pPr marL="277813" indent="-277813"/>
            <a:r>
              <a:rPr lang="fr-FR" sz="1600" dirty="0">
                <a:solidFill>
                  <a:srgbClr val="00B0F0"/>
                </a:solidFill>
                <a:latin typeface="Arial" panose="020B0604020202020204" pitchFamily="34" charset="0"/>
                <a:cs typeface="Arial" panose="020B0604020202020204" pitchFamily="34" charset="0"/>
              </a:rPr>
              <a:t>Appréhender une culture à partir de ces connaissances artistiques.</a:t>
            </a:r>
          </a:p>
          <a:p>
            <a:endParaRPr lang="fr-F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396163" cy="1008478"/>
          </a:xfrm>
        </p:spPr>
        <p:txBody>
          <a:bodyPr>
            <a:normAutofit/>
          </a:bodyPr>
          <a:lstStyle/>
          <a:p>
            <a:pPr algn="l"/>
            <a:r>
              <a:rPr lang="fr-FR" sz="2800" dirty="0" smtClean="0">
                <a:latin typeface="Arial" panose="020B0604020202020204" pitchFamily="34" charset="0"/>
                <a:cs typeface="Arial" panose="020B0604020202020204" pitchFamily="34" charset="0"/>
              </a:rPr>
              <a:t>Les situations et repères pour l’enseignement</a:t>
            </a:r>
            <a:endParaRPr lang="fr-FR" sz="2800" dirty="0">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323528" y="1124744"/>
            <a:ext cx="3240360" cy="4896544"/>
          </a:xfrm>
        </p:spPr>
        <p:txBody>
          <a:bodyPr>
            <a:noAutofit/>
          </a:bodyPr>
          <a:lstStyle/>
          <a:p>
            <a:pPr>
              <a:spcBef>
                <a:spcPts val="600"/>
              </a:spcBef>
              <a:spcAft>
                <a:spcPts val="600"/>
              </a:spcAft>
              <a:buNone/>
            </a:pPr>
            <a:r>
              <a:rPr lang="fr-FR" sz="1600" dirty="0">
                <a:solidFill>
                  <a:schemeClr val="accent6">
                    <a:lumMod val="75000"/>
                  </a:schemeClr>
                </a:solidFill>
                <a:latin typeface="Arial" panose="020B0604020202020204" pitchFamily="34" charset="0"/>
                <a:cs typeface="Arial" panose="020B0604020202020204" pitchFamily="34" charset="0"/>
              </a:rPr>
              <a:t>2010</a:t>
            </a:r>
          </a:p>
          <a:p>
            <a:pPr marL="144463" indent="-144463">
              <a:spcBef>
                <a:spcPts val="600"/>
              </a:spcBef>
              <a:spcAft>
                <a:spcPts val="600"/>
              </a:spcAft>
              <a:buNone/>
            </a:pPr>
            <a:r>
              <a:rPr lang="fr-FR" sz="1600" dirty="0" smtClean="0">
                <a:solidFill>
                  <a:schemeClr val="accent6">
                    <a:lumMod val="75000"/>
                  </a:schemeClr>
                </a:solidFill>
                <a:latin typeface="Arial" panose="020B0604020202020204" pitchFamily="34" charset="0"/>
                <a:cs typeface="Arial" panose="020B0604020202020204" pitchFamily="34" charset="0"/>
              </a:rPr>
              <a:t>• </a:t>
            </a:r>
            <a:r>
              <a:rPr lang="fr-FR" sz="1600" dirty="0">
                <a:solidFill>
                  <a:schemeClr val="accent6">
                    <a:lumMod val="75000"/>
                  </a:schemeClr>
                </a:solidFill>
                <a:latin typeface="Arial" panose="020B0604020202020204" pitchFamily="34" charset="0"/>
                <a:cs typeface="Arial" panose="020B0604020202020204" pitchFamily="34" charset="0"/>
              </a:rPr>
              <a:t>Mettre en regard des œuvres d’art de différents domaines </a:t>
            </a:r>
            <a:r>
              <a:rPr lang="fr-FR" sz="1600" dirty="0" smtClean="0">
                <a:solidFill>
                  <a:schemeClr val="accent6">
                    <a:lumMod val="75000"/>
                  </a:schemeClr>
                </a:solidFill>
                <a:latin typeface="Arial" panose="020B0604020202020204" pitchFamily="34" charset="0"/>
                <a:cs typeface="Arial" panose="020B0604020202020204" pitchFamily="34" charset="0"/>
              </a:rPr>
              <a:t>artistiques</a:t>
            </a:r>
            <a:r>
              <a:rPr lang="fr-FR" sz="1600" dirty="0">
                <a:solidFill>
                  <a:schemeClr val="accent6">
                    <a:lumMod val="75000"/>
                  </a:schemeClr>
                </a:solidFill>
                <a:latin typeface="Arial" panose="020B0604020202020204" pitchFamily="34" charset="0"/>
                <a:cs typeface="Arial" panose="020B0604020202020204" pitchFamily="34" charset="0"/>
              </a:rPr>
              <a:t> </a:t>
            </a:r>
            <a:r>
              <a:rPr lang="fr-FR" sz="1600" dirty="0" smtClean="0">
                <a:solidFill>
                  <a:schemeClr val="accent6">
                    <a:lumMod val="75000"/>
                  </a:schemeClr>
                </a:solidFill>
                <a:latin typeface="Arial" panose="020B0604020202020204" pitchFamily="34" charset="0"/>
                <a:cs typeface="Arial" panose="020B0604020202020204" pitchFamily="34" charset="0"/>
              </a:rPr>
              <a:t>;</a:t>
            </a:r>
          </a:p>
          <a:p>
            <a:pPr marL="144463" indent="-144463">
              <a:spcBef>
                <a:spcPts val="600"/>
              </a:spcBef>
              <a:spcAft>
                <a:spcPts val="600"/>
              </a:spcAft>
              <a:buNone/>
            </a:pPr>
            <a:endParaRPr lang="fr-FR" sz="1600" dirty="0">
              <a:solidFill>
                <a:schemeClr val="accent6">
                  <a:lumMod val="75000"/>
                </a:schemeClr>
              </a:solidFill>
              <a:latin typeface="Arial" panose="020B0604020202020204" pitchFamily="34" charset="0"/>
              <a:cs typeface="Arial" panose="020B0604020202020204" pitchFamily="34" charset="0"/>
            </a:endParaRPr>
          </a:p>
          <a:p>
            <a:pPr marL="144463" indent="-144463">
              <a:spcBef>
                <a:spcPts val="600"/>
              </a:spcBef>
              <a:spcAft>
                <a:spcPts val="600"/>
              </a:spcAft>
              <a:buNone/>
            </a:pPr>
            <a:r>
              <a:rPr lang="fr-FR" sz="1600" dirty="0" smtClean="0">
                <a:solidFill>
                  <a:schemeClr val="accent6">
                    <a:lumMod val="75000"/>
                  </a:schemeClr>
                </a:solidFill>
                <a:latin typeface="Arial" panose="020B0604020202020204" pitchFamily="34" charset="0"/>
                <a:cs typeface="Arial" panose="020B0604020202020204" pitchFamily="34" charset="0"/>
              </a:rPr>
              <a:t>• </a:t>
            </a:r>
            <a:r>
              <a:rPr lang="fr-FR" sz="1600" dirty="0">
                <a:solidFill>
                  <a:schemeClr val="accent6">
                    <a:lumMod val="75000"/>
                  </a:schemeClr>
                </a:solidFill>
                <a:latin typeface="Arial" panose="020B0604020202020204" pitchFamily="34" charset="0"/>
                <a:cs typeface="Arial" panose="020B0604020202020204" pitchFamily="34" charset="0"/>
              </a:rPr>
              <a:t>Mobiliser des sources de nature diverse: iconographie, documents d’archives, écrits d’artistes, d’architectes, sources audiovisuelles et numériques, etc.</a:t>
            </a:r>
          </a:p>
          <a:p>
            <a:pPr>
              <a:buNone/>
            </a:pPr>
            <a:endParaRPr lang="fr-FR" sz="1800" dirty="0">
              <a:solidFill>
                <a:schemeClr val="accent6">
                  <a:lumMod val="75000"/>
                </a:schemeClr>
              </a:solidFill>
              <a:latin typeface="Arial" panose="020B0604020202020204" pitchFamily="34" charset="0"/>
              <a:cs typeface="Arial" panose="020B0604020202020204" pitchFamily="34" charset="0"/>
            </a:endParaRPr>
          </a:p>
          <a:p>
            <a:pPr>
              <a:buNone/>
            </a:pPr>
            <a:endParaRPr lang="fr-FR" sz="1800" dirty="0">
              <a:solidFill>
                <a:srgbClr val="FF0000"/>
              </a:solidFill>
              <a:latin typeface="Arial" panose="020B0604020202020204" pitchFamily="34" charset="0"/>
              <a:cs typeface="Arial" panose="020B0604020202020204" pitchFamily="34" charset="0"/>
            </a:endParaRPr>
          </a:p>
        </p:txBody>
      </p:sp>
      <p:sp>
        <p:nvSpPr>
          <p:cNvPr id="6" name="Espace réservé du contenu 5"/>
          <p:cNvSpPr>
            <a:spLocks noGrp="1"/>
          </p:cNvSpPr>
          <p:nvPr>
            <p:ph sz="quarter" idx="4"/>
          </p:nvPr>
        </p:nvSpPr>
        <p:spPr>
          <a:xfrm>
            <a:off x="3707904" y="1124744"/>
            <a:ext cx="4886200" cy="4392488"/>
          </a:xfrm>
          <a:solidFill>
            <a:schemeClr val="bg1"/>
          </a:solidFill>
          <a:ln>
            <a:noFill/>
          </a:ln>
        </p:spPr>
        <p:txBody>
          <a:bodyPr>
            <a:noAutofit/>
          </a:bodyPr>
          <a:lstStyle/>
          <a:p>
            <a:pPr>
              <a:spcBef>
                <a:spcPts val="600"/>
              </a:spcBef>
              <a:spcAft>
                <a:spcPts val="600"/>
              </a:spcAft>
              <a:buNone/>
            </a:pPr>
            <a:r>
              <a:rPr lang="fr-FR" sz="1600" dirty="0">
                <a:solidFill>
                  <a:srgbClr val="00B0F0"/>
                </a:solidFill>
                <a:latin typeface="Arial" panose="020B0604020202020204" pitchFamily="34" charset="0"/>
                <a:cs typeface="Arial" panose="020B0604020202020204" pitchFamily="34" charset="0"/>
              </a:rPr>
              <a:t>2019</a:t>
            </a:r>
          </a:p>
          <a:p>
            <a:pPr marL="144463" indent="-144463">
              <a:spcBef>
                <a:spcPts val="600"/>
              </a:spcBef>
              <a:spcAft>
                <a:spcPts val="600"/>
              </a:spcAft>
              <a:buNone/>
            </a:pPr>
            <a:r>
              <a:rPr lang="fr-FR" sz="1600" dirty="0" smtClean="0">
                <a:solidFill>
                  <a:srgbClr val="00B0F0"/>
                </a:solidFill>
                <a:latin typeface="Arial" panose="020B0604020202020204" pitchFamily="34" charset="0"/>
                <a:cs typeface="Arial" panose="020B0604020202020204" pitchFamily="34" charset="0"/>
              </a:rPr>
              <a:t>• </a:t>
            </a:r>
            <a:r>
              <a:rPr lang="fr-FR" sz="1600" dirty="0">
                <a:solidFill>
                  <a:srgbClr val="00B0F0"/>
                </a:solidFill>
                <a:latin typeface="Arial" panose="020B0604020202020204" pitchFamily="34" charset="0"/>
                <a:cs typeface="Arial" panose="020B0604020202020204" pitchFamily="34" charset="0"/>
              </a:rPr>
              <a:t>Privilégier le contact direct avec les œuvres, au </a:t>
            </a:r>
            <a:r>
              <a:rPr lang="fr-FR" sz="1600" dirty="0" smtClean="0">
                <a:solidFill>
                  <a:srgbClr val="00B0F0"/>
                </a:solidFill>
                <a:latin typeface="Arial" panose="020B0604020202020204" pitchFamily="34" charset="0"/>
                <a:cs typeface="Arial" panose="020B0604020202020204" pitchFamily="34" charset="0"/>
              </a:rPr>
              <a:t>moins :</a:t>
            </a:r>
          </a:p>
          <a:p>
            <a:pPr>
              <a:spcBef>
                <a:spcPts val="600"/>
              </a:spcBef>
              <a:spcAft>
                <a:spcPts val="600"/>
              </a:spcAft>
              <a:buFont typeface="Wingdings" panose="05000000000000000000" pitchFamily="2" charset="2"/>
              <a:buChar char="§"/>
            </a:pPr>
            <a:r>
              <a:rPr lang="fr-FR" sz="1400" dirty="0" smtClean="0">
                <a:solidFill>
                  <a:srgbClr val="00B0F0"/>
                </a:solidFill>
                <a:latin typeface="Arial" panose="020B0604020202020204" pitchFamily="34" charset="0"/>
                <a:cs typeface="Arial" panose="020B0604020202020204" pitchFamily="34" charset="0"/>
              </a:rPr>
              <a:t>une </a:t>
            </a:r>
            <a:r>
              <a:rPr lang="fr-FR" sz="1400" dirty="0">
                <a:solidFill>
                  <a:srgbClr val="00B0F0"/>
                </a:solidFill>
                <a:latin typeface="Arial" panose="020B0604020202020204" pitchFamily="34" charset="0"/>
                <a:cs typeface="Arial" panose="020B0604020202020204" pitchFamily="34" charset="0"/>
              </a:rPr>
              <a:t>œuvre d’art visuel étudiée de façon </a:t>
            </a:r>
            <a:r>
              <a:rPr lang="fr-FR" sz="1400" dirty="0" smtClean="0">
                <a:solidFill>
                  <a:srgbClr val="00B0F0"/>
                </a:solidFill>
                <a:latin typeface="Arial" panose="020B0604020202020204" pitchFamily="34" charset="0"/>
                <a:cs typeface="Arial" panose="020B0604020202020204" pitchFamily="34" charset="0"/>
              </a:rPr>
              <a:t>approfondie </a:t>
            </a:r>
            <a:r>
              <a:rPr lang="fr-FR" sz="1400" dirty="0">
                <a:solidFill>
                  <a:srgbClr val="00B0F0"/>
                </a:solidFill>
                <a:latin typeface="Arial" panose="020B0604020202020204" pitchFamily="34" charset="0"/>
                <a:cs typeface="Arial" panose="020B0604020202020204" pitchFamily="34" charset="0"/>
              </a:rPr>
              <a:t>« in situ » dans </a:t>
            </a:r>
            <a:r>
              <a:rPr lang="fr-FR" sz="1400" dirty="0" smtClean="0">
                <a:solidFill>
                  <a:srgbClr val="00B0F0"/>
                </a:solidFill>
                <a:latin typeface="Arial" panose="020B0604020202020204" pitchFamily="34" charset="0"/>
                <a:cs typeface="Arial" panose="020B0604020202020204" pitchFamily="34" charset="0"/>
              </a:rPr>
              <a:t>l’année</a:t>
            </a:r>
            <a:r>
              <a:rPr lang="fr-FR" sz="1400" dirty="0">
                <a:solidFill>
                  <a:srgbClr val="00B0F0"/>
                </a:solidFill>
                <a:latin typeface="Arial" panose="020B0604020202020204" pitchFamily="34" charset="0"/>
                <a:cs typeface="Arial" panose="020B0604020202020204" pitchFamily="34" charset="0"/>
              </a:rPr>
              <a:t> </a:t>
            </a:r>
            <a:r>
              <a:rPr lang="fr-FR" sz="1400" dirty="0" smtClean="0">
                <a:solidFill>
                  <a:srgbClr val="00B0F0"/>
                </a:solidFill>
                <a:latin typeface="Arial" panose="020B0604020202020204" pitchFamily="34" charset="0"/>
                <a:cs typeface="Arial" panose="020B0604020202020204" pitchFamily="34" charset="0"/>
              </a:rPr>
              <a:t>;</a:t>
            </a:r>
          </a:p>
          <a:p>
            <a:pPr>
              <a:spcBef>
                <a:spcPts val="600"/>
              </a:spcBef>
              <a:spcAft>
                <a:spcPts val="600"/>
              </a:spcAft>
              <a:buFont typeface="Wingdings" panose="05000000000000000000" pitchFamily="2" charset="2"/>
              <a:buChar char="§"/>
            </a:pPr>
            <a:r>
              <a:rPr lang="fr-FR" sz="1400" dirty="0" smtClean="0">
                <a:solidFill>
                  <a:srgbClr val="00B0F0"/>
                </a:solidFill>
                <a:latin typeface="Arial" panose="020B0604020202020204" pitchFamily="34" charset="0"/>
                <a:cs typeface="Arial" panose="020B0604020202020204" pitchFamily="34" charset="0"/>
              </a:rPr>
              <a:t>un </a:t>
            </a:r>
            <a:r>
              <a:rPr lang="fr-FR" sz="1400" dirty="0">
                <a:solidFill>
                  <a:srgbClr val="00B0F0"/>
                </a:solidFill>
                <a:latin typeface="Arial" panose="020B0604020202020204" pitchFamily="34" charset="0"/>
                <a:cs typeface="Arial" panose="020B0604020202020204" pitchFamily="34" charset="0"/>
              </a:rPr>
              <a:t>bâtiment ou ensemble architectural </a:t>
            </a:r>
            <a:r>
              <a:rPr lang="fr-FR" sz="1400" dirty="0" smtClean="0">
                <a:solidFill>
                  <a:srgbClr val="00B0F0"/>
                </a:solidFill>
                <a:latin typeface="Arial" panose="020B0604020202020204" pitchFamily="34" charset="0"/>
                <a:cs typeface="Arial" panose="020B0604020202020204" pitchFamily="34" charset="0"/>
              </a:rPr>
              <a:t>dans l’année</a:t>
            </a:r>
            <a:r>
              <a:rPr lang="fr-FR" sz="1400" dirty="0">
                <a:solidFill>
                  <a:srgbClr val="00B0F0"/>
                </a:solidFill>
                <a:latin typeface="Arial" panose="020B0604020202020204" pitchFamily="34" charset="0"/>
                <a:cs typeface="Arial" panose="020B0604020202020204" pitchFamily="34" charset="0"/>
              </a:rPr>
              <a:t> </a:t>
            </a:r>
            <a:r>
              <a:rPr lang="fr-FR" sz="1400" dirty="0" smtClean="0">
                <a:solidFill>
                  <a:srgbClr val="00B0F0"/>
                </a:solidFill>
                <a:latin typeface="Arial" panose="020B0604020202020204" pitchFamily="34" charset="0"/>
                <a:cs typeface="Arial" panose="020B0604020202020204" pitchFamily="34" charset="0"/>
              </a:rPr>
              <a:t>;</a:t>
            </a:r>
          </a:p>
          <a:p>
            <a:pPr>
              <a:spcBef>
                <a:spcPts val="600"/>
              </a:spcBef>
              <a:spcAft>
                <a:spcPts val="600"/>
              </a:spcAft>
              <a:buFont typeface="Wingdings" panose="05000000000000000000" pitchFamily="2" charset="2"/>
              <a:buChar char="§"/>
            </a:pPr>
            <a:r>
              <a:rPr lang="fr-FR" sz="1400" dirty="0" smtClean="0">
                <a:solidFill>
                  <a:srgbClr val="00B0F0"/>
                </a:solidFill>
                <a:latin typeface="Arial" panose="020B0604020202020204" pitchFamily="34" charset="0"/>
                <a:cs typeface="Arial" panose="020B0604020202020204" pitchFamily="34" charset="0"/>
              </a:rPr>
              <a:t>un </a:t>
            </a:r>
            <a:r>
              <a:rPr lang="fr-FR" sz="1400" dirty="0">
                <a:solidFill>
                  <a:srgbClr val="00B0F0"/>
                </a:solidFill>
                <a:latin typeface="Arial" panose="020B0604020202020204" pitchFamily="34" charset="0"/>
                <a:cs typeface="Arial" panose="020B0604020202020204" pitchFamily="34" charset="0"/>
              </a:rPr>
              <a:t>spectacle ou un concert dans </a:t>
            </a:r>
            <a:r>
              <a:rPr lang="fr-FR" sz="1400" dirty="0" smtClean="0">
                <a:solidFill>
                  <a:srgbClr val="00B0F0"/>
                </a:solidFill>
                <a:latin typeface="Arial" panose="020B0604020202020204" pitchFamily="34" charset="0"/>
                <a:cs typeface="Arial" panose="020B0604020202020204" pitchFamily="34" charset="0"/>
              </a:rPr>
              <a:t>l’année</a:t>
            </a:r>
            <a:endParaRPr lang="fr-FR" sz="1400" dirty="0">
              <a:solidFill>
                <a:srgbClr val="00B0F0"/>
              </a:solidFill>
              <a:latin typeface="Arial" panose="020B0604020202020204" pitchFamily="34" charset="0"/>
              <a:cs typeface="Arial" panose="020B0604020202020204" pitchFamily="34" charset="0"/>
            </a:endParaRPr>
          </a:p>
          <a:p>
            <a:pPr marL="144463" indent="-144463">
              <a:spcBef>
                <a:spcPts val="600"/>
              </a:spcBef>
              <a:spcAft>
                <a:spcPts val="600"/>
              </a:spcAft>
              <a:buNone/>
            </a:pPr>
            <a:r>
              <a:rPr lang="fr-FR" sz="1600" dirty="0" smtClean="0">
                <a:solidFill>
                  <a:srgbClr val="00B0F0"/>
                </a:solidFill>
                <a:latin typeface="Arial" panose="020B0604020202020204" pitchFamily="34" charset="0"/>
                <a:cs typeface="Arial" panose="020B0604020202020204" pitchFamily="34" charset="0"/>
              </a:rPr>
              <a:t>• </a:t>
            </a:r>
            <a:r>
              <a:rPr lang="fr-FR" sz="1600" dirty="0">
                <a:solidFill>
                  <a:srgbClr val="00B0F0"/>
                </a:solidFill>
                <a:latin typeface="Arial" panose="020B0604020202020204" pitchFamily="34" charset="0"/>
                <a:cs typeface="Arial" panose="020B0604020202020204" pitchFamily="34" charset="0"/>
              </a:rPr>
              <a:t>Recourir à la méthodologie de façon pertinente, toujours à partir de l’exemple, selon </a:t>
            </a:r>
            <a:r>
              <a:rPr lang="fr-FR" sz="1600" dirty="0" smtClean="0">
                <a:solidFill>
                  <a:srgbClr val="00B0F0"/>
                </a:solidFill>
                <a:latin typeface="Arial" pitchFamily="34" charset="0"/>
                <a:cs typeface="Arial" pitchFamily="34" charset="0"/>
              </a:rPr>
              <a:t>cinq </a:t>
            </a:r>
            <a:r>
              <a:rPr lang="fr-FR" sz="1600" dirty="0">
                <a:solidFill>
                  <a:srgbClr val="00B0F0"/>
                </a:solidFill>
                <a:latin typeface="Arial" pitchFamily="34" charset="0"/>
                <a:cs typeface="Arial" pitchFamily="34" charset="0"/>
              </a:rPr>
              <a:t>modalités (conditions concrètes /  auteur / contexte / diffusion et circulation / réception</a:t>
            </a:r>
            <a:r>
              <a:rPr lang="fr-FR" sz="1600" dirty="0" smtClean="0">
                <a:solidFill>
                  <a:srgbClr val="00B0F0"/>
                </a:solidFill>
                <a:latin typeface="Arial" pitchFamily="34" charset="0"/>
                <a:cs typeface="Arial" pitchFamily="34" charset="0"/>
              </a:rPr>
              <a:t>)</a:t>
            </a:r>
            <a:endParaRPr lang="fr-FR" sz="1600" dirty="0">
              <a:solidFill>
                <a:srgbClr val="00B0F0"/>
              </a:solidFill>
              <a:latin typeface="Arial" pitchFamily="34" charset="0"/>
              <a:cs typeface="Arial" pitchFamily="34" charset="0"/>
            </a:endParaRPr>
          </a:p>
          <a:p>
            <a:pPr marL="180975" indent="-180975">
              <a:spcBef>
                <a:spcPts val="600"/>
              </a:spcBef>
              <a:spcAft>
                <a:spcPts val="600"/>
              </a:spcAft>
              <a:buNone/>
            </a:pPr>
            <a:r>
              <a:rPr lang="fr-FR" sz="1600" dirty="0" smtClean="0">
                <a:solidFill>
                  <a:srgbClr val="00B0F0"/>
                </a:solidFill>
                <a:latin typeface="Arial" pitchFamily="34" charset="0"/>
                <a:cs typeface="Arial" pitchFamily="34" charset="0"/>
              </a:rPr>
              <a:t>• </a:t>
            </a:r>
            <a:r>
              <a:rPr lang="fr-FR" sz="1600" dirty="0">
                <a:solidFill>
                  <a:srgbClr val="00B0F0"/>
                </a:solidFill>
                <a:latin typeface="Arial" pitchFamily="34" charset="0"/>
                <a:cs typeface="Arial" pitchFamily="34" charset="0"/>
              </a:rPr>
              <a:t>Exploiter les ressources documentaires (en collaborant avec le professeur documentaliste)</a:t>
            </a:r>
          </a:p>
          <a:p>
            <a:pPr marL="180975" indent="-180975">
              <a:spcBef>
                <a:spcPts val="600"/>
              </a:spcBef>
              <a:spcAft>
                <a:spcPts val="600"/>
              </a:spcAft>
              <a:buNone/>
            </a:pPr>
            <a:r>
              <a:rPr lang="fr-FR" sz="1600" dirty="0" smtClean="0">
                <a:solidFill>
                  <a:srgbClr val="00B0F0"/>
                </a:solidFill>
                <a:latin typeface="Arial" pitchFamily="34" charset="0"/>
                <a:cs typeface="Arial" pitchFamily="34" charset="0"/>
              </a:rPr>
              <a:t>• </a:t>
            </a:r>
            <a:r>
              <a:rPr lang="fr-FR" sz="1600" dirty="0">
                <a:solidFill>
                  <a:srgbClr val="00B0F0"/>
                </a:solidFill>
                <a:latin typeface="Arial" pitchFamily="34" charset="0"/>
                <a:cs typeface="Arial" pitchFamily="34" charset="0"/>
              </a:rPr>
              <a:t>Privilégier le plaisir et l’approche sensible, sans négliger l’apprentissage d’une distance critique.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5787"/>
            <a:ext cx="8229600" cy="724942"/>
          </a:xfrm>
        </p:spPr>
        <p:txBody>
          <a:bodyPr>
            <a:normAutofit/>
          </a:bodyPr>
          <a:lstStyle/>
          <a:p>
            <a:pPr algn="l"/>
            <a:r>
              <a:rPr lang="fr-FR" sz="2800" dirty="0" smtClean="0">
                <a:latin typeface="Arial" panose="020B0604020202020204" pitchFamily="34" charset="0"/>
                <a:cs typeface="Arial" panose="020B0604020202020204" pitchFamily="34" charset="0"/>
              </a:rPr>
              <a:t>Les contenus d’enseignement</a:t>
            </a:r>
            <a:endParaRPr lang="fr-FR" sz="2800" dirty="0">
              <a:latin typeface="Arial" panose="020B0604020202020204" pitchFamily="34" charset="0"/>
              <a:cs typeface="Arial" panose="020B0604020202020204" pitchFamily="34" charset="0"/>
            </a:endParaRPr>
          </a:p>
        </p:txBody>
      </p:sp>
      <p:sp>
        <p:nvSpPr>
          <p:cNvPr id="3" name="Espace réservé du texte 2"/>
          <p:cNvSpPr>
            <a:spLocks noGrp="1"/>
          </p:cNvSpPr>
          <p:nvPr>
            <p:ph type="body" idx="1"/>
          </p:nvPr>
        </p:nvSpPr>
        <p:spPr>
          <a:xfrm>
            <a:off x="457200" y="980729"/>
            <a:ext cx="4040188" cy="576064"/>
          </a:xfrm>
        </p:spPr>
        <p:txBody>
          <a:bodyPr/>
          <a:lstStyle/>
          <a:p>
            <a:r>
              <a:rPr lang="fr-FR" b="0" dirty="0">
                <a:solidFill>
                  <a:srgbClr val="7030A0"/>
                </a:solidFill>
                <a:latin typeface="Arial" panose="020B0604020202020204" pitchFamily="34" charset="0"/>
                <a:cs typeface="Arial" panose="020B0604020202020204" pitchFamily="34" charset="0"/>
              </a:rPr>
              <a:t> </a:t>
            </a:r>
          </a:p>
          <a:p>
            <a:endParaRPr lang="fr-FR" b="0" dirty="0">
              <a:solidFill>
                <a:srgbClr val="7030A0"/>
              </a:solidFill>
              <a:latin typeface="Arial" panose="020B0604020202020204" pitchFamily="34" charset="0"/>
              <a:cs typeface="Arial" panose="020B0604020202020204" pitchFamily="34" charset="0"/>
            </a:endParaRPr>
          </a:p>
        </p:txBody>
      </p:sp>
      <p:sp>
        <p:nvSpPr>
          <p:cNvPr id="4" name="Espace réservé du contenu 3"/>
          <p:cNvSpPr>
            <a:spLocks noGrp="1"/>
          </p:cNvSpPr>
          <p:nvPr>
            <p:ph sz="half" idx="2"/>
          </p:nvPr>
        </p:nvSpPr>
        <p:spPr>
          <a:xfrm>
            <a:off x="251520" y="1052736"/>
            <a:ext cx="3960440" cy="5328592"/>
          </a:xfrm>
        </p:spPr>
        <p:txBody>
          <a:bodyPr>
            <a:noAutofit/>
          </a:bodyPr>
          <a:lstStyle/>
          <a:p>
            <a:pPr>
              <a:spcBef>
                <a:spcPts val="600"/>
              </a:spcBef>
              <a:spcAft>
                <a:spcPts val="600"/>
              </a:spcAft>
              <a:buNone/>
            </a:pPr>
            <a:r>
              <a:rPr lang="fr-FR" sz="1500" dirty="0">
                <a:solidFill>
                  <a:schemeClr val="accent6">
                    <a:lumMod val="75000"/>
                  </a:schemeClr>
                </a:solidFill>
                <a:latin typeface="Arial" panose="020B0604020202020204" pitchFamily="34" charset="0"/>
                <a:cs typeface="Arial" panose="020B0604020202020204" pitchFamily="34" charset="0"/>
              </a:rPr>
              <a:t>2010</a:t>
            </a:r>
          </a:p>
          <a:p>
            <a:pPr marL="11113" indent="-11113">
              <a:spcBef>
                <a:spcPts val="600"/>
              </a:spcBef>
              <a:spcAft>
                <a:spcPts val="600"/>
              </a:spcAft>
              <a:buNone/>
            </a:pPr>
            <a:r>
              <a:rPr lang="fr-FR" sz="1500" dirty="0" smtClean="0">
                <a:solidFill>
                  <a:schemeClr val="accent6">
                    <a:lumMod val="75000"/>
                  </a:schemeClr>
                </a:solidFill>
                <a:latin typeface="Arial" panose="020B0604020202020204" pitchFamily="34" charset="0"/>
                <a:cs typeface="Arial" panose="020B0604020202020204" pitchFamily="34" charset="0"/>
              </a:rPr>
              <a:t>Les </a:t>
            </a:r>
            <a:r>
              <a:rPr lang="fr-FR" sz="1500" dirty="0">
                <a:solidFill>
                  <a:schemeClr val="accent6">
                    <a:lumMod val="75000"/>
                  </a:schemeClr>
                </a:solidFill>
                <a:latin typeface="Arial" panose="020B0604020202020204" pitchFamily="34" charset="0"/>
                <a:cs typeface="Arial" panose="020B0604020202020204" pitchFamily="34" charset="0"/>
              </a:rPr>
              <a:t>enseignements s’inscrivent dans une période de 1815 à nos jours, tant en Europe que dans le reste du monde.</a:t>
            </a:r>
          </a:p>
          <a:p>
            <a:pPr marL="11113" indent="-11113">
              <a:spcBef>
                <a:spcPts val="600"/>
              </a:spcBef>
              <a:spcAft>
                <a:spcPts val="600"/>
              </a:spcAft>
              <a:buNone/>
            </a:pPr>
            <a:r>
              <a:rPr lang="fr-FR" sz="1500" dirty="0">
                <a:solidFill>
                  <a:schemeClr val="accent6">
                    <a:lumMod val="75000"/>
                  </a:schemeClr>
                </a:solidFill>
                <a:latin typeface="Arial" panose="020B0604020202020204" pitchFamily="34" charset="0"/>
                <a:cs typeface="Arial" panose="020B0604020202020204" pitchFamily="34" charset="0"/>
              </a:rPr>
              <a:t>	Ils permettent d’analyser l’histoire des institutions, les politiques culturelles, la diffusion et la réception des arts dans le développement d’une civilisation urbaine, industrielle et mondialisée.</a:t>
            </a:r>
          </a:p>
          <a:p>
            <a:pPr marL="11113" indent="-11113">
              <a:spcBef>
                <a:spcPts val="600"/>
              </a:spcBef>
              <a:spcAft>
                <a:spcPts val="600"/>
              </a:spcAft>
              <a:buNone/>
            </a:pPr>
            <a:r>
              <a:rPr lang="fr-FR" sz="1500" dirty="0" smtClean="0">
                <a:solidFill>
                  <a:schemeClr val="accent6">
                    <a:lumMod val="75000"/>
                  </a:schemeClr>
                </a:solidFill>
                <a:latin typeface="Arial" panose="020B0604020202020204" pitchFamily="34" charset="0"/>
                <a:cs typeface="Arial" panose="020B0604020202020204" pitchFamily="34" charset="0"/>
                <a:sym typeface="Symbol"/>
              </a:rPr>
              <a:t>En </a:t>
            </a:r>
            <a:r>
              <a:rPr lang="fr-FR" sz="1500" dirty="0">
                <a:solidFill>
                  <a:schemeClr val="accent6">
                    <a:lumMod val="75000"/>
                  </a:schemeClr>
                </a:solidFill>
                <a:latin typeface="Arial" panose="020B0604020202020204" pitchFamily="34" charset="0"/>
                <a:cs typeface="Arial" panose="020B0604020202020204" pitchFamily="34" charset="0"/>
                <a:sym typeface="Symbol"/>
              </a:rPr>
              <a:t>classe de première, le programme s’organise autour de deux axes </a:t>
            </a:r>
            <a:r>
              <a:rPr lang="fr-FR" sz="1500" dirty="0" smtClean="0">
                <a:solidFill>
                  <a:schemeClr val="accent6">
                    <a:lumMod val="75000"/>
                  </a:schemeClr>
                </a:solidFill>
                <a:latin typeface="Arial" panose="020B0604020202020204" pitchFamily="34" charset="0"/>
                <a:cs typeface="Arial" panose="020B0604020202020204" pitchFamily="34" charset="0"/>
                <a:sym typeface="Symbol"/>
              </a:rPr>
              <a:t>:</a:t>
            </a:r>
          </a:p>
          <a:p>
            <a:pPr>
              <a:spcBef>
                <a:spcPts val="600"/>
              </a:spcBef>
              <a:spcAft>
                <a:spcPts val="600"/>
              </a:spcAft>
              <a:buFont typeface="Wingdings" panose="05000000000000000000" pitchFamily="2" charset="2"/>
              <a:buChar char="§"/>
            </a:pPr>
            <a:r>
              <a:rPr lang="fr-FR" sz="1500" dirty="0" smtClean="0">
                <a:solidFill>
                  <a:schemeClr val="accent6">
                    <a:lumMod val="75000"/>
                  </a:schemeClr>
                </a:solidFill>
                <a:latin typeface="Arial" panose="020B0604020202020204" pitchFamily="34" charset="0"/>
                <a:cs typeface="Arial" panose="020B0604020202020204" pitchFamily="34" charset="0"/>
                <a:sym typeface="Symbol"/>
              </a:rPr>
              <a:t>des </a:t>
            </a:r>
            <a:r>
              <a:rPr lang="fr-FR" sz="1500" dirty="0">
                <a:solidFill>
                  <a:schemeClr val="accent6">
                    <a:lumMod val="75000"/>
                  </a:schemeClr>
                </a:solidFill>
                <a:latin typeface="Arial" panose="020B0604020202020204" pitchFamily="34" charset="0"/>
                <a:cs typeface="Arial" panose="020B0604020202020204" pitchFamily="34" charset="0"/>
                <a:sym typeface="Symbol"/>
              </a:rPr>
              <a:t>lieux pour l’art : production, diffusion et circulation; institutions et politiques culturelles; transformations et adaptation du </a:t>
            </a:r>
            <a:r>
              <a:rPr lang="fr-FR" sz="1500" dirty="0" smtClean="0">
                <a:solidFill>
                  <a:schemeClr val="accent6">
                    <a:lumMod val="75000"/>
                  </a:schemeClr>
                </a:solidFill>
                <a:latin typeface="Arial" panose="020B0604020202020204" pitchFamily="34" charset="0"/>
                <a:cs typeface="Arial" panose="020B0604020202020204" pitchFamily="34" charset="0"/>
                <a:sym typeface="Symbol"/>
              </a:rPr>
              <a:t>lieu,</a:t>
            </a:r>
          </a:p>
          <a:p>
            <a:pPr>
              <a:spcBef>
                <a:spcPts val="600"/>
              </a:spcBef>
              <a:spcAft>
                <a:spcPts val="600"/>
              </a:spcAft>
              <a:buFont typeface="Wingdings" panose="05000000000000000000" pitchFamily="2" charset="2"/>
              <a:buChar char="§"/>
            </a:pPr>
            <a:r>
              <a:rPr lang="fr-FR" sz="1500" dirty="0" smtClean="0">
                <a:solidFill>
                  <a:schemeClr val="accent6">
                    <a:lumMod val="75000"/>
                  </a:schemeClr>
                </a:solidFill>
                <a:latin typeface="Arial" panose="020B0604020202020204" pitchFamily="34" charset="0"/>
                <a:cs typeface="Arial" panose="020B0604020202020204" pitchFamily="34" charset="0"/>
                <a:sym typeface="Symbol"/>
              </a:rPr>
              <a:t>aménager </a:t>
            </a:r>
            <a:r>
              <a:rPr lang="fr-FR" sz="1500" dirty="0">
                <a:solidFill>
                  <a:schemeClr val="accent6">
                    <a:lumMod val="75000"/>
                  </a:schemeClr>
                </a:solidFill>
                <a:latin typeface="Arial" panose="020B0604020202020204" pitchFamily="34" charset="0"/>
                <a:cs typeface="Arial" panose="020B0604020202020204" pitchFamily="34" charset="0"/>
                <a:sym typeface="Symbol"/>
              </a:rPr>
              <a:t>l’espace: l’architecture et l’urbanisme : structuration et circulation; fonctionnalité et embellissement; le paysage.</a:t>
            </a:r>
          </a:p>
          <a:p>
            <a:pPr>
              <a:buNone/>
            </a:pPr>
            <a:endParaRPr lang="fr-FR" sz="1600" dirty="0">
              <a:solidFill>
                <a:srgbClr val="FF0000"/>
              </a:solidFill>
              <a:latin typeface="Times New Roman" pitchFamily="18" charset="0"/>
              <a:cs typeface="Times New Roman" pitchFamily="18" charset="0"/>
            </a:endParaRPr>
          </a:p>
        </p:txBody>
      </p:sp>
      <p:sp>
        <p:nvSpPr>
          <p:cNvPr id="6" name="Espace réservé du contenu 5"/>
          <p:cNvSpPr>
            <a:spLocks noGrp="1"/>
          </p:cNvSpPr>
          <p:nvPr>
            <p:ph sz="quarter" idx="4"/>
          </p:nvPr>
        </p:nvSpPr>
        <p:spPr>
          <a:xfrm>
            <a:off x="4211960" y="1124744"/>
            <a:ext cx="4392488" cy="4824536"/>
          </a:xfrm>
          <a:solidFill>
            <a:schemeClr val="bg1"/>
          </a:solidFill>
          <a:ln>
            <a:noFill/>
          </a:ln>
        </p:spPr>
        <p:txBody>
          <a:bodyPr>
            <a:noAutofit/>
          </a:bodyPr>
          <a:lstStyle/>
          <a:p>
            <a:pPr>
              <a:buNone/>
            </a:pPr>
            <a:r>
              <a:rPr lang="fr-FR" sz="1600" dirty="0">
                <a:solidFill>
                  <a:srgbClr val="00B0F0"/>
                </a:solidFill>
                <a:latin typeface="Arial" panose="020B0604020202020204" pitchFamily="34" charset="0"/>
                <a:cs typeface="Arial" panose="020B0604020202020204" pitchFamily="34" charset="0"/>
              </a:rPr>
              <a:t>2019</a:t>
            </a:r>
          </a:p>
          <a:p>
            <a:pPr>
              <a:buNone/>
            </a:pPr>
            <a:endParaRPr lang="fr-FR" sz="1600" b="1" dirty="0">
              <a:solidFill>
                <a:srgbClr val="00B0F0"/>
              </a:solidFill>
              <a:latin typeface="Arial" panose="020B0604020202020204" pitchFamily="34" charset="0"/>
              <a:cs typeface="Arial" panose="020B0604020202020204" pitchFamily="34" charset="0"/>
            </a:endParaRPr>
          </a:p>
          <a:p>
            <a:pPr marL="11113" indent="-11113">
              <a:buNone/>
            </a:pPr>
            <a:endParaRPr lang="fr-FR" sz="1600" b="1" dirty="0" smtClean="0">
              <a:solidFill>
                <a:srgbClr val="00B0F0"/>
              </a:solidFill>
              <a:latin typeface="Arial" panose="020B0604020202020204" pitchFamily="34" charset="0"/>
              <a:cs typeface="Arial" panose="020B0604020202020204" pitchFamily="34" charset="0"/>
            </a:endParaRPr>
          </a:p>
          <a:p>
            <a:pPr marL="11113" indent="-11113">
              <a:buNone/>
            </a:pPr>
            <a:r>
              <a:rPr lang="fr-FR" sz="1600" dirty="0">
                <a:solidFill>
                  <a:srgbClr val="00B0F0"/>
                </a:solidFill>
                <a:latin typeface="Arial" panose="020B0604020202020204" pitchFamily="34" charset="0"/>
                <a:cs typeface="Arial" panose="020B0604020202020204" pitchFamily="34" charset="0"/>
              </a:rPr>
              <a:t>• Les objets d’étude du programme sont définis et renouvelés par publication au Bulletin Officiel. </a:t>
            </a:r>
            <a:endParaRPr lang="fr-FR" sz="1600" dirty="0" smtClean="0">
              <a:solidFill>
                <a:srgbClr val="00B0F0"/>
              </a:solidFill>
              <a:latin typeface="Arial" panose="020B0604020202020204" pitchFamily="34" charset="0"/>
              <a:cs typeface="Arial" panose="020B0604020202020204" pitchFamily="34" charset="0"/>
            </a:endParaRPr>
          </a:p>
          <a:p>
            <a:pPr marL="11113" indent="-11113">
              <a:buNone/>
            </a:pPr>
            <a:endParaRPr lang="fr-FR" sz="1600" dirty="0">
              <a:solidFill>
                <a:srgbClr val="00B0F0"/>
              </a:solidFill>
              <a:latin typeface="Arial" panose="020B0604020202020204" pitchFamily="34" charset="0"/>
              <a:cs typeface="Arial" panose="020B0604020202020204" pitchFamily="34" charset="0"/>
            </a:endParaRPr>
          </a:p>
          <a:p>
            <a:pPr marL="11113" indent="-11113">
              <a:buNone/>
            </a:pPr>
            <a:r>
              <a:rPr lang="fr-FR" sz="1600" dirty="0">
                <a:solidFill>
                  <a:srgbClr val="00B0F0"/>
                </a:solidFill>
                <a:latin typeface="Arial" panose="020B0604020202020204" pitchFamily="34" charset="0"/>
                <a:cs typeface="Arial" panose="020B0604020202020204" pitchFamily="34" charset="0"/>
              </a:rPr>
              <a:t>• Ils portent sur un genre, une forme, une pratique, un courant, une tendance ou un mouvement artistiques, définis chronologiquement et géographiquement</a:t>
            </a:r>
            <a:r>
              <a:rPr lang="fr-FR" sz="1600" dirty="0" smtClean="0">
                <a:solidFill>
                  <a:srgbClr val="00B0F0"/>
                </a:solidFill>
                <a:latin typeface="Arial" panose="020B0604020202020204" pitchFamily="34" charset="0"/>
                <a:cs typeface="Arial" panose="020B0604020202020204" pitchFamily="34" charset="0"/>
              </a:rPr>
              <a:t>.</a:t>
            </a:r>
          </a:p>
          <a:p>
            <a:pPr marL="11113" indent="-11113">
              <a:buNone/>
            </a:pPr>
            <a:r>
              <a:rPr lang="fr-FR" sz="1600" dirty="0" smtClean="0">
                <a:solidFill>
                  <a:srgbClr val="00B0F0"/>
                </a:solidFill>
                <a:latin typeface="Arial" panose="020B0604020202020204" pitchFamily="34" charset="0"/>
                <a:cs typeface="Arial" panose="020B0604020202020204" pitchFamily="34" charset="0"/>
              </a:rPr>
              <a:t> </a:t>
            </a:r>
            <a:endParaRPr lang="fr-FR" sz="1600" dirty="0">
              <a:solidFill>
                <a:srgbClr val="00B0F0"/>
              </a:solidFill>
              <a:latin typeface="Arial" panose="020B0604020202020204" pitchFamily="34" charset="0"/>
              <a:cs typeface="Arial" panose="020B0604020202020204" pitchFamily="34" charset="0"/>
            </a:endParaRPr>
          </a:p>
          <a:p>
            <a:pPr marL="11113" indent="-11113">
              <a:buNone/>
            </a:pPr>
            <a:r>
              <a:rPr lang="fr-FR" sz="1600" dirty="0">
                <a:solidFill>
                  <a:srgbClr val="00B0F0"/>
                </a:solidFill>
                <a:latin typeface="Arial" panose="020B0604020202020204" pitchFamily="34" charset="0"/>
                <a:cs typeface="Arial" panose="020B0604020202020204" pitchFamily="34" charset="0"/>
              </a:rPr>
              <a:t>• Une liste limitée d’œuvres de référence est publiée à titre indicatif.</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1098</TotalTime>
  <Words>1182</Words>
  <Application>Microsoft Office PowerPoint</Application>
  <PresentationFormat>Affichage à l'écran (4:3)</PresentationFormat>
  <Paragraphs>132</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Les textes officiels</vt:lpstr>
      <vt:lpstr>La définition de l’enseignement</vt:lpstr>
      <vt:lpstr>Le champ d’étude </vt:lpstr>
      <vt:lpstr>Les objectifs généraux</vt:lpstr>
      <vt:lpstr>Les objectifs de compétences</vt:lpstr>
      <vt:lpstr>Les compétences acquises en fin de cycle</vt:lpstr>
      <vt:lpstr>Les situations et repères pour l’enseignement</vt:lpstr>
      <vt:lpstr>Les contenus d’enseignement</vt:lpstr>
      <vt:lpstr>L’évaluation</vt:lpstr>
      <vt:lpstr>Le carnet de bord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 facultatif d’histoire des arts en Première Comparaison anciens programmes 2010 et nouveaux programmes 2019</dc:title>
  <dc:creator>acer</dc:creator>
  <cp:lastModifiedBy>GREBERT Muriel</cp:lastModifiedBy>
  <cp:revision>145</cp:revision>
  <cp:lastPrinted>2019-07-01T12:45:11Z</cp:lastPrinted>
  <dcterms:created xsi:type="dcterms:W3CDTF">2019-06-22T14:40:44Z</dcterms:created>
  <dcterms:modified xsi:type="dcterms:W3CDTF">2019-11-19T10:38:58Z</dcterms:modified>
</cp:coreProperties>
</file>